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3614023"/>
            <a:ext cx="9144000" cy="16414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Dobrý pastýř </a:t>
            </a:r>
            <a:br>
              <a:rPr lang="cs-CZ" dirty="0" smtClean="0"/>
            </a:br>
            <a:r>
              <a:rPr lang="cs-CZ" dirty="0" smtClean="0"/>
              <a:t>(trochu jinak)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09800" y="2767096"/>
            <a:ext cx="9144000" cy="754025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195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Ani jeden z těchto… (</a:t>
            </a:r>
            <a:r>
              <a:rPr lang="cs-CZ" dirty="0" err="1" smtClean="0"/>
              <a:t>Mt</a:t>
            </a:r>
            <a:r>
              <a:rPr lang="cs-CZ" dirty="0" smtClean="0"/>
              <a:t> 18,10)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10</a:t>
            </a:r>
            <a:r>
              <a:rPr lang="en-US" dirty="0" smtClean="0"/>
              <a:t> </a:t>
            </a:r>
            <a:r>
              <a:rPr lang="en-US" b="1" dirty="0" err="1"/>
              <a:t>Mějte</a:t>
            </a:r>
            <a:r>
              <a:rPr lang="en-US" b="1" dirty="0"/>
              <a:t> se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pozoru</a:t>
            </a:r>
            <a:r>
              <a:rPr lang="en-US" b="1" dirty="0"/>
              <a:t>, </a:t>
            </a:r>
            <a:r>
              <a:rPr lang="en-US" b="1" dirty="0" err="1"/>
              <a:t>abyste</a:t>
            </a:r>
            <a:r>
              <a:rPr lang="en-US" b="1" dirty="0"/>
              <a:t> </a:t>
            </a:r>
            <a:r>
              <a:rPr lang="en-US" b="1" dirty="0" err="1"/>
              <a:t>nepohrdali</a:t>
            </a:r>
            <a:r>
              <a:rPr lang="en-US" b="1" dirty="0"/>
              <a:t> </a:t>
            </a:r>
            <a:r>
              <a:rPr lang="en-US" b="1" dirty="0" err="1"/>
              <a:t>ani</a:t>
            </a:r>
            <a:r>
              <a:rPr lang="en-US" b="1" dirty="0"/>
              <a:t> </a:t>
            </a:r>
            <a:r>
              <a:rPr lang="en-US" b="1" dirty="0" err="1"/>
              <a:t>jedním</a:t>
            </a:r>
            <a:r>
              <a:rPr lang="en-US" b="1" dirty="0"/>
              <a:t> z </a:t>
            </a:r>
            <a:r>
              <a:rPr lang="en-US" b="1" dirty="0" err="1"/>
              <a:t>těchto</a:t>
            </a:r>
            <a:r>
              <a:rPr lang="en-US" b="1" dirty="0"/>
              <a:t> </a:t>
            </a:r>
            <a:r>
              <a:rPr lang="en-US" b="1" dirty="0" err="1"/>
              <a:t>maličkých</a:t>
            </a:r>
            <a:r>
              <a:rPr lang="en-US" b="1" dirty="0"/>
              <a:t>. </a:t>
            </a:r>
            <a:r>
              <a:rPr lang="en-US" b="1" dirty="0" err="1"/>
              <a:t>Pravím</a:t>
            </a:r>
            <a:r>
              <a:rPr lang="en-US" b="1" dirty="0"/>
              <a:t> </a:t>
            </a:r>
            <a:r>
              <a:rPr lang="en-US" b="1" dirty="0" err="1"/>
              <a:t>vám</a:t>
            </a:r>
            <a:r>
              <a:rPr lang="en-US" b="1" dirty="0"/>
              <a:t>, </a:t>
            </a:r>
            <a:r>
              <a:rPr lang="en-US" b="1" dirty="0" err="1"/>
              <a:t>že</a:t>
            </a:r>
            <a:r>
              <a:rPr lang="en-US" b="1" dirty="0"/>
              <a:t> </a:t>
            </a:r>
            <a:r>
              <a:rPr lang="en-US" b="1" dirty="0" err="1"/>
              <a:t>jejich</a:t>
            </a:r>
            <a:r>
              <a:rPr lang="en-US" b="1" dirty="0"/>
              <a:t> </a:t>
            </a:r>
            <a:r>
              <a:rPr lang="en-US" b="1" dirty="0" err="1"/>
              <a:t>andělé</a:t>
            </a:r>
            <a:r>
              <a:rPr lang="en-US" b="1" dirty="0"/>
              <a:t> v </a:t>
            </a:r>
            <a:r>
              <a:rPr lang="en-US" b="1" dirty="0" err="1"/>
              <a:t>nebi</a:t>
            </a:r>
            <a:r>
              <a:rPr lang="en-US" b="1" dirty="0"/>
              <a:t> </a:t>
            </a:r>
            <a:r>
              <a:rPr lang="en-US" b="1" dirty="0" err="1"/>
              <a:t>jsou</a:t>
            </a:r>
            <a:r>
              <a:rPr lang="en-US" b="1" dirty="0"/>
              <a:t> </a:t>
            </a:r>
            <a:r>
              <a:rPr lang="en-US" b="1" dirty="0" err="1"/>
              <a:t>neustále</a:t>
            </a:r>
            <a:r>
              <a:rPr lang="en-US" b="1" dirty="0"/>
              <a:t> v </a:t>
            </a:r>
            <a:r>
              <a:rPr lang="en-US" b="1" dirty="0" err="1"/>
              <a:t>blízkosti</a:t>
            </a:r>
            <a:r>
              <a:rPr lang="en-US" b="1" dirty="0"/>
              <a:t> </a:t>
            </a:r>
            <a:r>
              <a:rPr lang="en-US" b="1" dirty="0" err="1"/>
              <a:t>mého</a:t>
            </a:r>
            <a:r>
              <a:rPr lang="en-US" b="1" dirty="0"/>
              <a:t> </a:t>
            </a:r>
            <a:r>
              <a:rPr lang="en-US" b="1" dirty="0" err="1"/>
              <a:t>nebeského</a:t>
            </a:r>
            <a:r>
              <a:rPr lang="en-US" b="1" dirty="0"/>
              <a:t> </a:t>
            </a:r>
            <a:r>
              <a:rPr lang="en-US" b="1" dirty="0" err="1"/>
              <a:t>Otce</a:t>
            </a:r>
            <a:r>
              <a:rPr lang="en-US" dirty="0"/>
              <a:t>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smtClean="0">
                <a:latin typeface="Bwgrkl" panose="00000400000000000000" pitchFamily="2" charset="0"/>
              </a:rPr>
              <a:t>~</a:t>
            </a:r>
            <a:r>
              <a:rPr lang="en-US" dirty="0" err="1" smtClean="0">
                <a:latin typeface="Bwgrkl" panose="00000400000000000000" pitchFamily="2" charset="0"/>
              </a:rPr>
              <a:t>Ora</a:t>
            </a:r>
            <a:r>
              <a:rPr lang="en-US" dirty="0" smtClean="0">
                <a:latin typeface="Bwgrkl" panose="00000400000000000000" pitchFamily="2" charset="0"/>
              </a:rPr>
              <a:t>/</a:t>
            </a:r>
            <a:r>
              <a:rPr lang="en-US" dirty="0" err="1" smtClean="0">
                <a:latin typeface="Bwgrkl" panose="00000400000000000000" pitchFamily="2" charset="0"/>
              </a:rPr>
              <a:t>te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mh</a:t>
            </a:r>
            <a:r>
              <a:rPr lang="en-US" dirty="0">
                <a:latin typeface="Bwgrkl" panose="00000400000000000000" pitchFamily="2" charset="0"/>
              </a:rPr>
              <a:t>. </a:t>
            </a:r>
            <a:r>
              <a:rPr lang="en-US" dirty="0" err="1">
                <a:latin typeface="Bwgrkl" panose="00000400000000000000" pitchFamily="2" charset="0"/>
              </a:rPr>
              <a:t>katafronh,shte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e`no.j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tw</a:t>
            </a:r>
            <a:r>
              <a:rPr lang="en-US" dirty="0">
                <a:latin typeface="Bwgrkl" panose="00000400000000000000" pitchFamily="2" charset="0"/>
              </a:rPr>
              <a:t>/n </a:t>
            </a:r>
            <a:r>
              <a:rPr lang="en-US" dirty="0" err="1">
                <a:latin typeface="Bwgrkl" panose="00000400000000000000" pitchFamily="2" charset="0"/>
              </a:rPr>
              <a:t>mikrw</a:t>
            </a:r>
            <a:r>
              <a:rPr lang="en-US" dirty="0">
                <a:latin typeface="Bwgrkl" panose="00000400000000000000" pitchFamily="2" charset="0"/>
              </a:rPr>
              <a:t>/n </a:t>
            </a:r>
            <a:r>
              <a:rPr lang="en-US" dirty="0" err="1">
                <a:latin typeface="Bwgrkl" panose="00000400000000000000" pitchFamily="2" charset="0"/>
              </a:rPr>
              <a:t>tou,twn</a:t>
            </a:r>
            <a:r>
              <a:rPr lang="en-US" dirty="0">
                <a:latin typeface="Bwgrkl" panose="00000400000000000000" pitchFamily="2" charset="0"/>
              </a:rPr>
              <a:t>\ </a:t>
            </a:r>
            <a:r>
              <a:rPr lang="en-US" dirty="0" err="1">
                <a:latin typeface="Bwgrkl" panose="00000400000000000000" pitchFamily="2" charset="0"/>
              </a:rPr>
              <a:t>le,gw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ga.r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u`mi</a:t>
            </a:r>
            <a:r>
              <a:rPr lang="en-US" dirty="0">
                <a:latin typeface="Bwgrkl" panose="00000400000000000000" pitchFamily="2" charset="0"/>
              </a:rPr>
              <a:t>/n o[</a:t>
            </a:r>
            <a:r>
              <a:rPr lang="en-US" dirty="0" err="1">
                <a:latin typeface="Bwgrkl" panose="00000400000000000000" pitchFamily="2" charset="0"/>
              </a:rPr>
              <a:t>ti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oi</a:t>
            </a:r>
            <a:r>
              <a:rPr lang="en-US" dirty="0">
                <a:latin typeface="Bwgrkl" panose="00000400000000000000" pitchFamily="2" charset="0"/>
              </a:rPr>
              <a:t>` </a:t>
            </a:r>
            <a:r>
              <a:rPr lang="en-US" dirty="0" err="1">
                <a:latin typeface="Bwgrkl" panose="00000400000000000000" pitchFamily="2" charset="0"/>
              </a:rPr>
              <a:t>a;ggeloi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auvtw</a:t>
            </a:r>
            <a:r>
              <a:rPr lang="en-US" dirty="0">
                <a:latin typeface="Bwgrkl" panose="00000400000000000000" pitchFamily="2" charset="0"/>
              </a:rPr>
              <a:t>/n </a:t>
            </a:r>
            <a:r>
              <a:rPr lang="en-US" dirty="0" err="1">
                <a:latin typeface="Bwgrkl" panose="00000400000000000000" pitchFamily="2" charset="0"/>
              </a:rPr>
              <a:t>evn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ouvranoi</a:t>
            </a:r>
            <a:r>
              <a:rPr lang="en-US" dirty="0">
                <a:latin typeface="Bwgrkl" panose="00000400000000000000" pitchFamily="2" charset="0"/>
              </a:rPr>
              <a:t>/j dia. </a:t>
            </a:r>
            <a:r>
              <a:rPr lang="en-US" dirty="0" err="1">
                <a:latin typeface="Bwgrkl" panose="00000400000000000000" pitchFamily="2" charset="0"/>
              </a:rPr>
              <a:t>panto.j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ble,pousi</a:t>
            </a:r>
            <a:r>
              <a:rPr lang="en-US" dirty="0">
                <a:latin typeface="Bwgrkl" panose="00000400000000000000" pitchFamily="2" charset="0"/>
              </a:rPr>
              <a:t> to. </a:t>
            </a:r>
            <a:r>
              <a:rPr lang="en-US" dirty="0" err="1">
                <a:latin typeface="Bwgrkl" panose="00000400000000000000" pitchFamily="2" charset="0"/>
              </a:rPr>
              <a:t>pro,swpon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tou</a:t>
            </a:r>
            <a:r>
              <a:rPr lang="en-US" dirty="0">
                <a:latin typeface="Bwgrkl" panose="00000400000000000000" pitchFamily="2" charset="0"/>
              </a:rPr>
              <a:t>/ </a:t>
            </a:r>
            <a:r>
              <a:rPr lang="en-US" dirty="0" err="1">
                <a:latin typeface="Bwgrkl" panose="00000400000000000000" pitchFamily="2" charset="0"/>
              </a:rPr>
              <a:t>patro,j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mou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tou</a:t>
            </a:r>
            <a:r>
              <a:rPr lang="en-US" dirty="0">
                <a:latin typeface="Bwgrkl" panose="00000400000000000000" pitchFamily="2" charset="0"/>
              </a:rPr>
              <a:t>/ </a:t>
            </a:r>
            <a:r>
              <a:rPr lang="en-US" dirty="0" err="1">
                <a:latin typeface="Bwgrkl" panose="00000400000000000000" pitchFamily="2" charset="0"/>
              </a:rPr>
              <a:t>evn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 smtClean="0">
                <a:latin typeface="Bwgrkl" panose="00000400000000000000" pitchFamily="2" charset="0"/>
              </a:rPr>
              <a:t>ouvranoi</a:t>
            </a:r>
            <a:r>
              <a:rPr lang="en-US" dirty="0" smtClean="0">
                <a:latin typeface="Bwgrkl" panose="00000400000000000000" pitchFamily="2" charset="0"/>
              </a:rPr>
              <a:t>/</a:t>
            </a:r>
            <a:r>
              <a:rPr lang="en-US" dirty="0" err="1" smtClean="0">
                <a:latin typeface="Bwgrkl" panose="00000400000000000000" pitchFamily="2" charset="0"/>
              </a:rPr>
              <a:t>jÅ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19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84892"/>
          </a:xfrm>
        </p:spPr>
        <p:txBody>
          <a:bodyPr/>
          <a:lstStyle/>
          <a:p>
            <a:r>
              <a:rPr lang="cs-CZ" dirty="0" smtClean="0"/>
              <a:t>Co myslíte? Má-li někdo sto ovcí…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 err="1" smtClean="0"/>
              <a:t>Mt</a:t>
            </a:r>
            <a:r>
              <a:rPr lang="cs-CZ" dirty="0" smtClean="0"/>
              <a:t> 18,12-14)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20000" y="2292439"/>
            <a:ext cx="10233800" cy="38845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aseline="30000" dirty="0" smtClean="0"/>
              <a:t>12</a:t>
            </a:r>
            <a:r>
              <a:rPr lang="en-US" dirty="0" smtClean="0"/>
              <a:t> </a:t>
            </a:r>
            <a:r>
              <a:rPr lang="en-US" dirty="0"/>
              <a:t>Co </a:t>
            </a:r>
            <a:r>
              <a:rPr lang="en-US" dirty="0" err="1"/>
              <a:t>myslíte</a:t>
            </a:r>
            <a:r>
              <a:rPr lang="en-US" dirty="0"/>
              <a:t>? </a:t>
            </a:r>
            <a:r>
              <a:rPr lang="en-US" dirty="0" err="1"/>
              <a:t>Má</a:t>
            </a:r>
            <a:r>
              <a:rPr lang="en-US" dirty="0"/>
              <a:t>-li </a:t>
            </a:r>
            <a:r>
              <a:rPr lang="en-US" dirty="0" err="1"/>
              <a:t>někdo</a:t>
            </a:r>
            <a:r>
              <a:rPr lang="en-US" dirty="0"/>
              <a:t> </a:t>
            </a:r>
            <a:r>
              <a:rPr lang="en-US" dirty="0" err="1"/>
              <a:t>sto</a:t>
            </a:r>
            <a:r>
              <a:rPr lang="en-US" dirty="0"/>
              <a:t> </a:t>
            </a:r>
            <a:r>
              <a:rPr lang="en-US" dirty="0" err="1"/>
              <a:t>ovcí</a:t>
            </a:r>
            <a:r>
              <a:rPr lang="en-US" dirty="0"/>
              <a:t> a </a:t>
            </a:r>
            <a:r>
              <a:rPr lang="en-US" dirty="0" err="1"/>
              <a:t>jedna</a:t>
            </a:r>
            <a:r>
              <a:rPr lang="en-US" dirty="0"/>
              <a:t> z </a:t>
            </a:r>
            <a:r>
              <a:rPr lang="en-US" dirty="0" err="1"/>
              <a:t>nich</a:t>
            </a:r>
            <a:r>
              <a:rPr lang="en-US" dirty="0"/>
              <a:t> mu </a:t>
            </a:r>
            <a:r>
              <a:rPr lang="en-US" dirty="0" err="1"/>
              <a:t>zabloudí</a:t>
            </a:r>
            <a:r>
              <a:rPr lang="en-US" dirty="0"/>
              <a:t>, </a:t>
            </a:r>
            <a:r>
              <a:rPr lang="en-US" dirty="0" err="1"/>
              <a:t>nenechá</a:t>
            </a:r>
            <a:r>
              <a:rPr lang="en-US" dirty="0"/>
              <a:t> </a:t>
            </a:r>
            <a:r>
              <a:rPr lang="en-US" dirty="0" err="1"/>
              <a:t>těch</a:t>
            </a:r>
            <a:r>
              <a:rPr lang="en-US" dirty="0"/>
              <a:t> </a:t>
            </a:r>
            <a:r>
              <a:rPr lang="en-US" dirty="0" err="1"/>
              <a:t>devadesát</a:t>
            </a:r>
            <a:r>
              <a:rPr lang="en-US" dirty="0"/>
              <a:t> </a:t>
            </a:r>
            <a:r>
              <a:rPr lang="en-US" dirty="0" err="1"/>
              <a:t>devět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horách</a:t>
            </a:r>
            <a:r>
              <a:rPr lang="en-US" dirty="0"/>
              <a:t> a </a:t>
            </a:r>
            <a:r>
              <a:rPr lang="en-US" dirty="0" err="1"/>
              <a:t>nejde</a:t>
            </a:r>
            <a:r>
              <a:rPr lang="en-US" dirty="0"/>
              <a:t> </a:t>
            </a:r>
            <a:r>
              <a:rPr lang="en-US" dirty="0" err="1"/>
              <a:t>hledat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, </a:t>
            </a:r>
            <a:r>
              <a:rPr lang="en-US" dirty="0" err="1"/>
              <a:t>která</a:t>
            </a:r>
            <a:r>
              <a:rPr lang="en-US" dirty="0"/>
              <a:t> </a:t>
            </a:r>
            <a:r>
              <a:rPr lang="en-US" dirty="0" err="1"/>
              <a:t>zabloudila</a:t>
            </a:r>
            <a:r>
              <a:rPr lang="en-US" dirty="0"/>
              <a:t>?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13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podaří</a:t>
            </a:r>
            <a:r>
              <a:rPr lang="en-US" dirty="0"/>
              <a:t>-li se mu </a:t>
            </a:r>
            <a:r>
              <a:rPr lang="en-US" dirty="0" err="1"/>
              <a:t>ji</a:t>
            </a:r>
            <a:r>
              <a:rPr lang="en-US" dirty="0"/>
              <a:t> </a:t>
            </a:r>
            <a:r>
              <a:rPr lang="en-US" dirty="0" err="1"/>
              <a:t>nalézt</a:t>
            </a:r>
            <a:r>
              <a:rPr lang="en-US" dirty="0"/>
              <a:t>, amen, </a:t>
            </a:r>
            <a:r>
              <a:rPr lang="en-US" dirty="0" err="1"/>
              <a:t>pravím</a:t>
            </a:r>
            <a:r>
              <a:rPr lang="en-US" dirty="0"/>
              <a:t> </a:t>
            </a:r>
            <a:r>
              <a:rPr lang="en-US" dirty="0" err="1"/>
              <a:t>vám</a:t>
            </a:r>
            <a:r>
              <a:rPr lang="en-US" dirty="0"/>
              <a:t>, </a:t>
            </a:r>
            <a:r>
              <a:rPr lang="en-US" dirty="0" err="1"/>
              <a:t>bude</a:t>
            </a:r>
            <a:r>
              <a:rPr lang="en-US" dirty="0"/>
              <a:t> se z </a:t>
            </a:r>
            <a:r>
              <a:rPr lang="en-US" dirty="0" err="1"/>
              <a:t>ní</a:t>
            </a:r>
            <a:r>
              <a:rPr lang="en-US" dirty="0"/>
              <a:t> </a:t>
            </a:r>
            <a:r>
              <a:rPr lang="en-US" dirty="0" err="1"/>
              <a:t>radovat</a:t>
            </a:r>
            <a:r>
              <a:rPr lang="en-US" dirty="0"/>
              <a:t> </a:t>
            </a:r>
            <a:r>
              <a:rPr lang="en-US" dirty="0" err="1"/>
              <a:t>víc</a:t>
            </a:r>
            <a:r>
              <a:rPr lang="en-US" dirty="0"/>
              <a:t> </a:t>
            </a:r>
            <a:r>
              <a:rPr lang="en-US" dirty="0" err="1"/>
              <a:t>než</a:t>
            </a:r>
            <a:r>
              <a:rPr lang="en-US" dirty="0"/>
              <a:t> z </a:t>
            </a:r>
            <a:r>
              <a:rPr lang="en-US" dirty="0" err="1"/>
              <a:t>těch</a:t>
            </a:r>
            <a:r>
              <a:rPr lang="en-US" dirty="0"/>
              <a:t> </a:t>
            </a:r>
            <a:r>
              <a:rPr lang="en-US" dirty="0" err="1"/>
              <a:t>devadesáti</a:t>
            </a:r>
            <a:r>
              <a:rPr lang="en-US" dirty="0"/>
              <a:t> </a:t>
            </a:r>
            <a:r>
              <a:rPr lang="en-US" dirty="0" err="1"/>
              <a:t>devíti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nezabloudily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14</a:t>
            </a:r>
            <a:r>
              <a:rPr lang="en-US" dirty="0" smtClean="0"/>
              <a:t> </a:t>
            </a:r>
            <a:r>
              <a:rPr lang="en-US" dirty="0" err="1"/>
              <a:t>Právě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je </a:t>
            </a:r>
            <a:r>
              <a:rPr lang="en-US" dirty="0" err="1"/>
              <a:t>vůle</a:t>
            </a:r>
            <a:r>
              <a:rPr lang="en-US" dirty="0"/>
              <a:t> </a:t>
            </a:r>
            <a:r>
              <a:rPr lang="en-US" dirty="0" err="1"/>
              <a:t>vašeho</a:t>
            </a:r>
            <a:r>
              <a:rPr lang="en-US" dirty="0"/>
              <a:t> </a:t>
            </a:r>
            <a:r>
              <a:rPr lang="en-US" dirty="0" err="1"/>
              <a:t>nebeského</a:t>
            </a:r>
            <a:r>
              <a:rPr lang="en-US" dirty="0"/>
              <a:t> </a:t>
            </a:r>
            <a:r>
              <a:rPr lang="en-US" dirty="0" err="1"/>
              <a:t>Otce</a:t>
            </a:r>
            <a:r>
              <a:rPr lang="en-US" dirty="0"/>
              <a:t>, aby </a:t>
            </a:r>
            <a:r>
              <a:rPr lang="en-US" dirty="0" err="1"/>
              <a:t>nezahynul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jediný</a:t>
            </a:r>
            <a:r>
              <a:rPr lang="en-US" dirty="0"/>
              <a:t> z </a:t>
            </a:r>
            <a:r>
              <a:rPr lang="en-US" dirty="0" err="1"/>
              <a:t>těchto</a:t>
            </a:r>
            <a:r>
              <a:rPr lang="en-US" dirty="0"/>
              <a:t> </a:t>
            </a:r>
            <a:r>
              <a:rPr lang="en-US" dirty="0" err="1"/>
              <a:t>maličkých</a:t>
            </a:r>
            <a:r>
              <a:rPr lang="en-US" dirty="0"/>
              <a:t>.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/>
              <a:t>15</a:t>
            </a:r>
            <a:r>
              <a:rPr lang="en-US" dirty="0"/>
              <a:t> </a:t>
            </a:r>
            <a:r>
              <a:rPr lang="en-US" b="1" dirty="0" err="1"/>
              <a:t>Když</a:t>
            </a:r>
            <a:r>
              <a:rPr lang="en-US" b="1" dirty="0"/>
              <a:t> </a:t>
            </a:r>
            <a:r>
              <a:rPr lang="cs-CZ" b="1" dirty="0" smtClean="0"/>
              <a:t>tedy</a:t>
            </a:r>
            <a:r>
              <a:rPr lang="cs-CZ" dirty="0" smtClean="0"/>
              <a:t> </a:t>
            </a:r>
            <a:r>
              <a:rPr lang="en-US" dirty="0" err="1" smtClean="0"/>
              <a:t>tvůj</a:t>
            </a:r>
            <a:r>
              <a:rPr lang="en-US" dirty="0" smtClean="0"/>
              <a:t> </a:t>
            </a:r>
            <a:r>
              <a:rPr lang="en-US" dirty="0" err="1"/>
              <a:t>bratr</a:t>
            </a:r>
            <a:r>
              <a:rPr lang="en-US" dirty="0"/>
              <a:t> </a:t>
            </a:r>
            <a:r>
              <a:rPr lang="en-US" dirty="0" err="1"/>
              <a:t>zhřeší</a:t>
            </a:r>
            <a:r>
              <a:rPr lang="en-US" dirty="0" smtClean="0"/>
              <a:t>,</a:t>
            </a:r>
            <a:r>
              <a:rPr lang="cs-CZ" dirty="0" smtClean="0"/>
              <a:t> (</a:t>
            </a:r>
            <a:r>
              <a:rPr lang="en-US" b="1" dirty="0" err="1">
                <a:latin typeface="Bwgrkl" panose="00000400000000000000" pitchFamily="2" charset="0"/>
              </a:rPr>
              <a:t>VEa.n</a:t>
            </a:r>
            <a:r>
              <a:rPr lang="en-US" b="1" dirty="0">
                <a:latin typeface="Bwgrkl" panose="00000400000000000000" pitchFamily="2" charset="0"/>
              </a:rPr>
              <a:t> de</a:t>
            </a:r>
            <a:r>
              <a:rPr lang="en-US" dirty="0">
                <a:latin typeface="Bwgrkl" panose="00000400000000000000" pitchFamily="2" charset="0"/>
              </a:rPr>
              <a:t>. </a:t>
            </a:r>
            <a:r>
              <a:rPr lang="en-US" dirty="0" err="1">
                <a:latin typeface="Bwgrkl" panose="00000400000000000000" pitchFamily="2" charset="0"/>
              </a:rPr>
              <a:t>a`marth,sh</a:t>
            </a:r>
            <a:r>
              <a:rPr lang="en-US" dirty="0">
                <a:latin typeface="Bwgrkl" panose="00000400000000000000" pitchFamily="2" charset="0"/>
              </a:rPr>
              <a:t>| </a:t>
            </a:r>
            <a:r>
              <a:rPr lang="en-US" dirty="0" err="1">
                <a:latin typeface="Bwgrkl" panose="00000400000000000000" pitchFamily="2" charset="0"/>
              </a:rPr>
              <a:t>Îeivj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se.Ð</a:t>
            </a:r>
            <a:r>
              <a:rPr lang="en-US" dirty="0">
                <a:latin typeface="Bwgrkl" panose="00000400000000000000" pitchFamily="2" charset="0"/>
              </a:rPr>
              <a:t> o` </a:t>
            </a:r>
            <a:r>
              <a:rPr lang="en-US" dirty="0" err="1">
                <a:latin typeface="Bwgrkl" panose="00000400000000000000" pitchFamily="2" charset="0"/>
              </a:rPr>
              <a:t>avdelfo,j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sou</a:t>
            </a:r>
            <a:r>
              <a:rPr lang="cs-CZ" dirty="0" smtClean="0"/>
              <a:t>)</a:t>
            </a: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346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Celkový kontext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189" y="1378038"/>
            <a:ext cx="10985679" cy="5357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Mějte se na pozoru, abyste nepohrdali… (v.10-11)</a:t>
            </a:r>
          </a:p>
          <a:p>
            <a:pPr marL="0" indent="0">
              <a:buNone/>
            </a:pPr>
            <a:r>
              <a:rPr lang="cs-CZ" b="1" dirty="0" smtClean="0"/>
              <a:t>Co myslíte? Má-li někdo sto ovcí… (v.12-14)</a:t>
            </a:r>
          </a:p>
          <a:p>
            <a:pPr marL="0" indent="0">
              <a:buNone/>
            </a:pPr>
            <a:r>
              <a:rPr lang="cs-CZ" b="1" dirty="0" smtClean="0"/>
              <a:t>Když tedy tvůj bratr proti tobě zhřeší… (v.15-17)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en-US" baseline="30000" dirty="0" smtClean="0"/>
              <a:t>18</a:t>
            </a:r>
            <a:r>
              <a:rPr lang="en-US" dirty="0" smtClean="0"/>
              <a:t> </a:t>
            </a:r>
            <a:r>
              <a:rPr lang="en-US" dirty="0"/>
              <a:t>Amen, </a:t>
            </a:r>
            <a:r>
              <a:rPr lang="en-US" dirty="0" err="1"/>
              <a:t>pravím</a:t>
            </a:r>
            <a:r>
              <a:rPr lang="en-US" dirty="0"/>
              <a:t> </a:t>
            </a:r>
            <a:r>
              <a:rPr lang="en-US" dirty="0" err="1"/>
              <a:t>vám</a:t>
            </a:r>
            <a:r>
              <a:rPr lang="en-US" dirty="0"/>
              <a:t>, </a:t>
            </a:r>
            <a:r>
              <a:rPr lang="en-US" dirty="0" err="1"/>
              <a:t>cokoli</a:t>
            </a:r>
            <a:r>
              <a:rPr lang="en-US" dirty="0"/>
              <a:t> </a:t>
            </a:r>
            <a:r>
              <a:rPr lang="en-US" dirty="0" err="1"/>
              <a:t>odmítnete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zemi</a:t>
            </a:r>
            <a:r>
              <a:rPr lang="en-US" dirty="0"/>
              <a:t>,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odmítnuto</a:t>
            </a:r>
            <a:r>
              <a:rPr lang="en-US" dirty="0"/>
              <a:t> v </a:t>
            </a:r>
            <a:r>
              <a:rPr lang="en-US" dirty="0" err="1"/>
              <a:t>nebi</a:t>
            </a:r>
            <a:r>
              <a:rPr lang="en-US" dirty="0"/>
              <a:t>, a </a:t>
            </a:r>
            <a:r>
              <a:rPr lang="en-US" dirty="0" err="1"/>
              <a:t>cokoli</a:t>
            </a:r>
            <a:r>
              <a:rPr lang="en-US" dirty="0"/>
              <a:t> </a:t>
            </a:r>
            <a:r>
              <a:rPr lang="en-US" dirty="0" err="1"/>
              <a:t>přijmete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zemi</a:t>
            </a:r>
            <a:r>
              <a:rPr lang="en-US" dirty="0"/>
              <a:t>,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přijato</a:t>
            </a:r>
            <a:r>
              <a:rPr lang="en-US" dirty="0"/>
              <a:t> v </a:t>
            </a:r>
            <a:r>
              <a:rPr lang="en-US" dirty="0" err="1"/>
              <a:t>nebi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19</a:t>
            </a:r>
            <a:r>
              <a:rPr lang="en-US" dirty="0" smtClean="0"/>
              <a:t> </a:t>
            </a:r>
            <a:r>
              <a:rPr lang="en-US" dirty="0" err="1"/>
              <a:t>Opět</a:t>
            </a:r>
            <a:r>
              <a:rPr lang="en-US" dirty="0"/>
              <a:t> </a:t>
            </a:r>
            <a:r>
              <a:rPr lang="en-US" dirty="0" err="1"/>
              <a:t>vám</a:t>
            </a:r>
            <a:r>
              <a:rPr lang="en-US" dirty="0"/>
              <a:t> </a:t>
            </a:r>
            <a:r>
              <a:rPr lang="en-US" dirty="0" err="1"/>
              <a:t>pravím</a:t>
            </a:r>
            <a:r>
              <a:rPr lang="en-US" dirty="0"/>
              <a:t>, </a:t>
            </a:r>
            <a:r>
              <a:rPr lang="en-US" dirty="0" err="1"/>
              <a:t>shodnou</a:t>
            </a:r>
            <a:r>
              <a:rPr lang="en-US" dirty="0"/>
              <a:t>-li se </a:t>
            </a:r>
            <a:r>
              <a:rPr lang="en-US" dirty="0" err="1"/>
              <a:t>dva</a:t>
            </a:r>
            <a:r>
              <a:rPr lang="en-US" dirty="0"/>
              <a:t> z </a:t>
            </a:r>
            <a:r>
              <a:rPr lang="en-US" dirty="0" err="1"/>
              <a:t>vás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zemi</a:t>
            </a:r>
            <a:r>
              <a:rPr lang="en-US" dirty="0"/>
              <a:t> v </a:t>
            </a:r>
            <a:r>
              <a:rPr lang="en-US" dirty="0" err="1"/>
              <a:t>prosbě</a:t>
            </a:r>
            <a:r>
              <a:rPr lang="en-US" dirty="0"/>
              <a:t> o </a:t>
            </a:r>
            <a:r>
              <a:rPr lang="en-US" dirty="0" err="1"/>
              <a:t>jakoukoli</a:t>
            </a:r>
            <a:r>
              <a:rPr lang="en-US" dirty="0"/>
              <a:t> </a:t>
            </a:r>
            <a:r>
              <a:rPr lang="en-US" dirty="0" err="1"/>
              <a:t>věc</a:t>
            </a:r>
            <a:r>
              <a:rPr lang="en-US" dirty="0"/>
              <a:t>, </a:t>
            </a:r>
            <a:r>
              <a:rPr lang="en-US" dirty="0" err="1"/>
              <a:t>můj</a:t>
            </a:r>
            <a:r>
              <a:rPr lang="en-US" dirty="0"/>
              <a:t> </a:t>
            </a:r>
            <a:r>
              <a:rPr lang="en-US" dirty="0" err="1"/>
              <a:t>nebeský</a:t>
            </a:r>
            <a:r>
              <a:rPr lang="en-US" dirty="0"/>
              <a:t> </a:t>
            </a:r>
            <a:r>
              <a:rPr lang="en-US" dirty="0" err="1"/>
              <a:t>Otec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 to </a:t>
            </a:r>
            <a:r>
              <a:rPr lang="en-US" dirty="0" err="1"/>
              <a:t>učiní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20</a:t>
            </a:r>
            <a:r>
              <a:rPr lang="en-US" dirty="0" smtClean="0"/>
              <a:t> </a:t>
            </a:r>
            <a:r>
              <a:rPr lang="en-US" dirty="0" err="1"/>
              <a:t>Neboť</a:t>
            </a:r>
            <a:r>
              <a:rPr lang="en-US" dirty="0"/>
              <a:t>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tři</a:t>
            </a:r>
            <a:r>
              <a:rPr lang="en-US" dirty="0"/>
              <a:t> </a:t>
            </a:r>
            <a:r>
              <a:rPr lang="en-US" dirty="0" err="1"/>
              <a:t>shromážděni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jménu</a:t>
            </a:r>
            <a:r>
              <a:rPr lang="en-US" dirty="0"/>
              <a:t> </a:t>
            </a:r>
            <a:r>
              <a:rPr lang="en-US" dirty="0" err="1"/>
              <a:t>mém</a:t>
            </a:r>
            <a:r>
              <a:rPr lang="en-US" dirty="0"/>
              <a:t>, tam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já</a:t>
            </a:r>
            <a:r>
              <a:rPr lang="en-US" dirty="0"/>
              <a:t> </a:t>
            </a:r>
            <a:r>
              <a:rPr lang="en-US" dirty="0" err="1"/>
              <a:t>uprostřed</a:t>
            </a:r>
            <a:r>
              <a:rPr lang="en-US" dirty="0"/>
              <a:t> </a:t>
            </a:r>
            <a:r>
              <a:rPr lang="en-US" dirty="0" err="1"/>
              <a:t>nich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Pane, kolikrát mám odpustit svému bratru?... (v.21-35)</a:t>
            </a:r>
          </a:p>
        </p:txBody>
      </p:sp>
    </p:spTree>
    <p:extLst>
      <p:ext uri="{BB962C8B-B14F-4D97-AF65-F5344CB8AC3E}">
        <p14:creationId xmlns:p14="http://schemas.microsoft.com/office/powerpoint/2010/main" val="407278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</a:t>
            </a:r>
            <a:r>
              <a:rPr lang="cs-CZ" dirty="0" smtClean="0"/>
              <a:t>olikrát </a:t>
            </a:r>
            <a:r>
              <a:rPr lang="cs-CZ" dirty="0"/>
              <a:t>mám </a:t>
            </a:r>
            <a:r>
              <a:rPr lang="cs-CZ" dirty="0" smtClean="0"/>
              <a:t>odpustit? (</a:t>
            </a:r>
            <a:r>
              <a:rPr lang="cs-CZ" dirty="0" err="1" smtClean="0"/>
              <a:t>Mt</a:t>
            </a:r>
            <a:r>
              <a:rPr lang="cs-CZ" dirty="0" smtClean="0"/>
              <a:t> 18,21-35</a:t>
            </a:r>
            <a:r>
              <a:rPr lang="cs-CZ" dirty="0"/>
              <a:t>)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Petr: 7x? Ježíš: 77x! (viz </a:t>
            </a:r>
            <a:r>
              <a:rPr lang="cs-CZ" dirty="0" err="1" smtClean="0"/>
              <a:t>Gn</a:t>
            </a:r>
            <a:r>
              <a:rPr lang="cs-CZ" dirty="0" smtClean="0"/>
              <a:t> 4, Kain a Lámech)</a:t>
            </a:r>
          </a:p>
          <a:p>
            <a:pPr marL="0" indent="0">
              <a:buNone/>
            </a:pPr>
            <a:r>
              <a:rPr lang="cs-CZ" dirty="0" smtClean="0"/>
              <a:t>Služebník dluží pánovi 10 000 hřiven, pán mu je odpustí</a:t>
            </a:r>
          </a:p>
          <a:p>
            <a:pPr marL="0" indent="0">
              <a:buNone/>
            </a:pPr>
            <a:r>
              <a:rPr lang="cs-CZ" dirty="0" smtClean="0"/>
              <a:t>Služebníkovi spoluslužebník dluží 100 denárů, on mu neodpustí</a:t>
            </a:r>
          </a:p>
          <a:p>
            <a:pPr marL="0" indent="0">
              <a:buNone/>
            </a:pPr>
            <a:r>
              <a:rPr lang="cs-CZ" dirty="0" smtClean="0"/>
              <a:t>1 denár = denní mzda dělníka = asi 1000 Kč </a:t>
            </a:r>
          </a:p>
          <a:p>
            <a:pPr marL="0" indent="0">
              <a:buNone/>
            </a:pPr>
            <a:r>
              <a:rPr lang="cs-CZ" dirty="0" smtClean="0"/>
              <a:t>1 hřivna = 6 000 denárů = 6 000 000 Kč</a:t>
            </a:r>
          </a:p>
          <a:p>
            <a:pPr marL="0" indent="0">
              <a:buNone/>
            </a:pPr>
            <a:r>
              <a:rPr lang="cs-CZ" dirty="0" smtClean="0"/>
              <a:t>10 000 hřiven = 60 000 000 000 Kč (60 miliard!)</a:t>
            </a:r>
          </a:p>
          <a:p>
            <a:pPr marL="0" indent="0">
              <a:buNone/>
            </a:pPr>
            <a:r>
              <a:rPr lang="cs-CZ" dirty="0" smtClean="0"/>
              <a:t>100 denárů = 100 000 Kč</a:t>
            </a:r>
          </a:p>
          <a:p>
            <a:pPr marL="0" indent="0">
              <a:buNone/>
            </a:pPr>
            <a:r>
              <a:rPr lang="cs-CZ" dirty="0" smtClean="0"/>
              <a:t>Pán služebníkovi odpustil 60 miliard, on neodpustil 100 000…</a:t>
            </a:r>
          </a:p>
        </p:txBody>
      </p:sp>
    </p:spTree>
    <p:extLst>
      <p:ext uri="{BB962C8B-B14F-4D97-AF65-F5344CB8AC3E}">
        <p14:creationId xmlns:p14="http://schemas.microsoft.com/office/powerpoint/2010/main" val="345505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http://ninesevenzerochurch.org/970church/wp-content/uploads/2013/05/Jesus-The-Good-Shephe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88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8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98546" y="128789"/>
            <a:ext cx="2781837" cy="6568225"/>
          </a:xfrm>
        </p:spPr>
        <p:txBody>
          <a:bodyPr/>
          <a:lstStyle/>
          <a:p>
            <a:r>
              <a:rPr lang="cs-CZ" dirty="0" smtClean="0"/>
              <a:t>Dobrý pastýř a černá ovce</a:t>
            </a:r>
            <a:endParaRPr lang="cs-CZ" dirty="0"/>
          </a:p>
        </p:txBody>
      </p:sp>
      <p:pic>
        <p:nvPicPr>
          <p:cNvPr id="1026" name="Picture 2" descr="http://bhavanajagat.files.wordpress.com/2009/12/jesus-the-good-shepher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86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Když tvůj bratr zhřeší… (</a:t>
            </a:r>
            <a:r>
              <a:rPr lang="cs-CZ" dirty="0" err="1" smtClean="0"/>
              <a:t>Mt</a:t>
            </a:r>
            <a:r>
              <a:rPr lang="cs-CZ" dirty="0" smtClean="0"/>
              <a:t> 18,15-17)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15</a:t>
            </a:r>
            <a:r>
              <a:rPr lang="en-US" dirty="0" smtClean="0"/>
              <a:t>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tvůj</a:t>
            </a:r>
            <a:r>
              <a:rPr lang="en-US" dirty="0"/>
              <a:t> </a:t>
            </a:r>
            <a:r>
              <a:rPr lang="en-US" dirty="0" err="1"/>
              <a:t>bratr</a:t>
            </a:r>
            <a:r>
              <a:rPr lang="en-US" dirty="0"/>
              <a:t> </a:t>
            </a:r>
            <a:r>
              <a:rPr lang="en-US" dirty="0" err="1"/>
              <a:t>zhřeší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jdi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pokárej</a:t>
            </a:r>
            <a:r>
              <a:rPr lang="en-US" dirty="0"/>
              <a:t> ho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čtyřma</a:t>
            </a:r>
            <a:r>
              <a:rPr lang="en-US" dirty="0"/>
              <a:t> </a:t>
            </a:r>
            <a:r>
              <a:rPr lang="en-US" dirty="0" err="1"/>
              <a:t>očima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dá</a:t>
            </a:r>
            <a:r>
              <a:rPr lang="en-US" dirty="0" smtClean="0"/>
              <a:t>-li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říci</a:t>
            </a:r>
            <a:r>
              <a:rPr lang="en-US" dirty="0"/>
              <a:t>, </a:t>
            </a:r>
            <a:r>
              <a:rPr lang="en-US" dirty="0" err="1"/>
              <a:t>získal</a:t>
            </a:r>
            <a:r>
              <a:rPr lang="en-US" dirty="0"/>
              <a:t> </a:t>
            </a:r>
            <a:r>
              <a:rPr lang="en-US" dirty="0" err="1"/>
              <a:t>jsi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bratra</a:t>
            </a:r>
            <a:r>
              <a:rPr lang="en-US" dirty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16</a:t>
            </a:r>
            <a:r>
              <a:rPr lang="en-US" dirty="0" smtClean="0"/>
              <a:t> </a:t>
            </a:r>
            <a:r>
              <a:rPr lang="en-US" dirty="0" err="1"/>
              <a:t>Nedá</a:t>
            </a:r>
            <a:r>
              <a:rPr lang="en-US" dirty="0"/>
              <a:t>-li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říci</a:t>
            </a:r>
            <a:r>
              <a:rPr lang="en-US" dirty="0"/>
              <a:t>, </a:t>
            </a:r>
            <a:r>
              <a:rPr lang="en-US" dirty="0" err="1"/>
              <a:t>přiber</a:t>
            </a:r>
            <a:r>
              <a:rPr lang="en-US" dirty="0"/>
              <a:t> k </a:t>
            </a:r>
            <a:r>
              <a:rPr lang="en-US" dirty="0" err="1"/>
              <a:t>sobě</a:t>
            </a:r>
            <a:r>
              <a:rPr lang="en-US" dirty="0"/>
              <a:t> </a:t>
            </a:r>
            <a:r>
              <a:rPr lang="en-US" dirty="0" err="1"/>
              <a:t>ještě</a:t>
            </a:r>
            <a:r>
              <a:rPr lang="en-US" dirty="0"/>
              <a:t> </a:t>
            </a:r>
            <a:r>
              <a:rPr lang="en-US" dirty="0" err="1"/>
              <a:t>jednoho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, aby '</a:t>
            </a:r>
            <a:r>
              <a:rPr lang="en-US" dirty="0" err="1"/>
              <a:t>ústy</a:t>
            </a:r>
            <a:r>
              <a:rPr lang="en-US" dirty="0"/>
              <a:t> </a:t>
            </a:r>
            <a:r>
              <a:rPr lang="en-US" dirty="0" err="1"/>
              <a:t>dvou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tří</a:t>
            </a:r>
            <a:r>
              <a:rPr lang="en-US" dirty="0"/>
              <a:t> </a:t>
            </a:r>
            <a:r>
              <a:rPr lang="en-US" dirty="0" err="1"/>
              <a:t>svědků</a:t>
            </a:r>
            <a:r>
              <a:rPr lang="en-US" dirty="0"/>
              <a:t> </a:t>
            </a:r>
            <a:r>
              <a:rPr lang="en-US" dirty="0" err="1"/>
              <a:t>byla</a:t>
            </a:r>
            <a:r>
              <a:rPr lang="en-US" dirty="0"/>
              <a:t> </a:t>
            </a:r>
            <a:r>
              <a:rPr lang="en-US" dirty="0" err="1"/>
              <a:t>potvrzena</a:t>
            </a:r>
            <a:r>
              <a:rPr lang="en-US" dirty="0"/>
              <a:t> </a:t>
            </a:r>
            <a:r>
              <a:rPr lang="en-US" dirty="0" err="1"/>
              <a:t>každá</a:t>
            </a:r>
            <a:r>
              <a:rPr lang="en-US" dirty="0"/>
              <a:t> </a:t>
            </a:r>
            <a:r>
              <a:rPr lang="en-US" dirty="0" err="1"/>
              <a:t>výpověď</a:t>
            </a:r>
            <a:r>
              <a:rPr lang="en-US" dirty="0"/>
              <a:t>'.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17</a:t>
            </a:r>
            <a:r>
              <a:rPr lang="en-US" dirty="0" smtClean="0"/>
              <a:t> </a:t>
            </a:r>
            <a:r>
              <a:rPr lang="en-US" dirty="0" err="1"/>
              <a:t>Jestliže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neuposlechne</a:t>
            </a:r>
            <a:r>
              <a:rPr lang="en-US" dirty="0"/>
              <a:t>, </a:t>
            </a:r>
            <a:r>
              <a:rPr lang="en-US" dirty="0" err="1"/>
              <a:t>oznam</a:t>
            </a:r>
            <a:r>
              <a:rPr lang="en-US" dirty="0"/>
              <a:t> to </a:t>
            </a:r>
            <a:r>
              <a:rPr lang="en-US" dirty="0" err="1"/>
              <a:t>církvi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jestliže</a:t>
            </a:r>
            <a:r>
              <a:rPr lang="en-US" dirty="0" smtClean="0"/>
              <a:t>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neuposlechne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církev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ať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pohan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celník</a:t>
            </a:r>
            <a:r>
              <a:rPr lang="en-US" dirty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447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Mt</a:t>
            </a:r>
            <a:r>
              <a:rPr lang="cs-CZ" dirty="0" smtClean="0"/>
              <a:t> 18: Magna charta komunity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Dva problémy, dvě otázky:</a:t>
            </a:r>
          </a:p>
          <a:p>
            <a:pPr marL="514350" indent="-514350">
              <a:buAutoNum type="arabicParenR"/>
            </a:pPr>
            <a:r>
              <a:rPr lang="cs-CZ" dirty="0" smtClean="0"/>
              <a:t>Jak bude komunita uspořádána? („Kdo je vlastně největší v království nebeském?“ 18,1)</a:t>
            </a:r>
          </a:p>
          <a:p>
            <a:pPr marL="514350" indent="-514350">
              <a:buAutoNum type="arabicParenR"/>
            </a:pPr>
            <a:r>
              <a:rPr lang="cs-CZ" dirty="0" smtClean="0"/>
              <a:t>Do jaké míry lze druhým odpouštět? („Pane, kolikrát mám odpustit svému bratru? Snad až sedmkrát?“ 18,21)</a:t>
            </a:r>
          </a:p>
          <a:p>
            <a:pPr marL="0" indent="0">
              <a:buNone/>
            </a:pPr>
            <a:r>
              <a:rPr lang="cs-CZ" dirty="0" smtClean="0"/>
              <a:t>Celá kapitola je Ježíšovou odpovědí na tyto dvě otázky. </a:t>
            </a:r>
          </a:p>
          <a:p>
            <a:pPr marL="0" indent="0">
              <a:buNone/>
            </a:pPr>
            <a:r>
              <a:rPr lang="cs-CZ" dirty="0" smtClean="0"/>
              <a:t>Ústřední myšlenka: kvalita komunity je dána jejím postojem k nejslabšímu.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04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Když tvůj bratr zhřeší… (</a:t>
            </a:r>
            <a:r>
              <a:rPr lang="cs-CZ" dirty="0" err="1"/>
              <a:t>Mt</a:t>
            </a:r>
            <a:r>
              <a:rPr lang="cs-CZ" dirty="0"/>
              <a:t> 18,15-17)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baseline="30000" dirty="0"/>
              <a:t>15</a:t>
            </a:r>
            <a:r>
              <a:rPr lang="en-US" b="1" dirty="0"/>
              <a:t> </a:t>
            </a:r>
            <a:r>
              <a:rPr lang="en-US" b="1" dirty="0" err="1"/>
              <a:t>Když</a:t>
            </a:r>
            <a:r>
              <a:rPr lang="en-US" b="1" dirty="0"/>
              <a:t> </a:t>
            </a:r>
            <a:r>
              <a:rPr lang="en-US" b="1" dirty="0" err="1"/>
              <a:t>tvůj</a:t>
            </a:r>
            <a:r>
              <a:rPr lang="en-US" b="1" dirty="0"/>
              <a:t> </a:t>
            </a:r>
            <a:r>
              <a:rPr lang="en-US" b="1" dirty="0" err="1"/>
              <a:t>bratr</a:t>
            </a:r>
            <a:r>
              <a:rPr lang="en-US" b="1" dirty="0"/>
              <a:t> </a:t>
            </a:r>
            <a:r>
              <a:rPr lang="en-US" b="1" dirty="0" err="1" smtClean="0"/>
              <a:t>zhřeší</a:t>
            </a:r>
            <a:r>
              <a:rPr lang="en-US" b="1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err="1" smtClean="0">
                <a:latin typeface="Bwgrkl" panose="00000400000000000000" pitchFamily="2" charset="0"/>
              </a:rPr>
              <a:t>VEa.n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>
                <a:latin typeface="Bwgrkl" panose="00000400000000000000" pitchFamily="2" charset="0"/>
              </a:rPr>
              <a:t>de. </a:t>
            </a:r>
            <a:r>
              <a:rPr lang="en-US" dirty="0" err="1">
                <a:latin typeface="Bwgrkl" panose="00000400000000000000" pitchFamily="2" charset="0"/>
              </a:rPr>
              <a:t>a`marth,sh</a:t>
            </a:r>
            <a:r>
              <a:rPr lang="en-US" dirty="0">
                <a:latin typeface="Bwgrkl" panose="00000400000000000000" pitchFamily="2" charset="0"/>
              </a:rPr>
              <a:t>| </a:t>
            </a:r>
            <a:r>
              <a:rPr lang="en-US" dirty="0" err="1">
                <a:latin typeface="Bwgrkl" panose="00000400000000000000" pitchFamily="2" charset="0"/>
              </a:rPr>
              <a:t>Îeivj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se.Ð</a:t>
            </a:r>
            <a:r>
              <a:rPr lang="en-US" dirty="0">
                <a:latin typeface="Bwgrkl" panose="00000400000000000000" pitchFamily="2" charset="0"/>
              </a:rPr>
              <a:t> o` </a:t>
            </a:r>
            <a:r>
              <a:rPr lang="en-US" dirty="0" err="1">
                <a:latin typeface="Bwgrkl" panose="00000400000000000000" pitchFamily="2" charset="0"/>
              </a:rPr>
              <a:t>avdelfo,j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sou</a:t>
            </a:r>
            <a:r>
              <a:rPr lang="cs-CZ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b="1" dirty="0" err="1"/>
              <a:t>jdi</a:t>
            </a:r>
            <a:r>
              <a:rPr lang="en-US" b="1" dirty="0"/>
              <a:t> a </a:t>
            </a:r>
            <a:r>
              <a:rPr lang="en-US" b="1" dirty="0" err="1"/>
              <a:t>pokárej</a:t>
            </a:r>
            <a:r>
              <a:rPr lang="en-US" b="1" dirty="0"/>
              <a:t> ho </a:t>
            </a:r>
            <a:r>
              <a:rPr lang="en-US" b="1" dirty="0" err="1"/>
              <a:t>mezi</a:t>
            </a:r>
            <a:r>
              <a:rPr lang="en-US" b="1" dirty="0"/>
              <a:t> </a:t>
            </a:r>
            <a:r>
              <a:rPr lang="en-US" b="1" dirty="0" err="1"/>
              <a:t>čtyřma</a:t>
            </a:r>
            <a:r>
              <a:rPr lang="en-US" b="1" dirty="0"/>
              <a:t> </a:t>
            </a:r>
            <a:r>
              <a:rPr lang="en-US" b="1" dirty="0" err="1" smtClean="0"/>
              <a:t>očima</a:t>
            </a:r>
            <a:endParaRPr lang="en-US" dirty="0" smtClean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smtClean="0">
                <a:latin typeface="Bwgrkl" panose="00000400000000000000" pitchFamily="2" charset="0"/>
              </a:rPr>
              <a:t>u[page </a:t>
            </a:r>
            <a:r>
              <a:rPr lang="en-US" dirty="0" err="1">
                <a:latin typeface="Bwgrkl" panose="00000400000000000000" pitchFamily="2" charset="0"/>
              </a:rPr>
              <a:t>e;legxon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auvto.n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metaxu</a:t>
            </a:r>
            <a:r>
              <a:rPr lang="en-US" dirty="0">
                <a:latin typeface="Bwgrkl" panose="00000400000000000000" pitchFamily="2" charset="0"/>
              </a:rPr>
              <a:t>. </a:t>
            </a:r>
            <a:r>
              <a:rPr lang="en-US" dirty="0" err="1">
                <a:latin typeface="Bwgrkl" panose="00000400000000000000" pitchFamily="2" charset="0"/>
              </a:rPr>
              <a:t>sou</a:t>
            </a:r>
            <a:r>
              <a:rPr lang="en-US" dirty="0">
                <a:latin typeface="Bwgrkl" panose="00000400000000000000" pitchFamily="2" charset="0"/>
              </a:rPr>
              <a:t>/ kai. </a:t>
            </a:r>
            <a:r>
              <a:rPr lang="en-US" dirty="0" err="1">
                <a:latin typeface="Bwgrkl" panose="00000400000000000000" pitchFamily="2" charset="0"/>
              </a:rPr>
              <a:t>auvtou</a:t>
            </a:r>
            <a:r>
              <a:rPr lang="en-US" dirty="0">
                <a:latin typeface="Bwgrkl" panose="00000400000000000000" pitchFamily="2" charset="0"/>
              </a:rPr>
              <a:t>/ </a:t>
            </a:r>
            <a:r>
              <a:rPr lang="en-US" dirty="0" err="1">
                <a:latin typeface="Bwgrkl" panose="00000400000000000000" pitchFamily="2" charset="0"/>
              </a:rPr>
              <a:t>mo,nou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err="1">
                <a:latin typeface="Bwgrkl" panose="00000400000000000000" pitchFamily="2" charset="0"/>
              </a:rPr>
              <a:t>e;legxon</a:t>
            </a:r>
            <a:r>
              <a:rPr lang="cs-CZ" dirty="0" smtClean="0"/>
              <a:t>, </a:t>
            </a:r>
            <a:r>
              <a:rPr lang="cs-CZ" b="1" dirty="0" err="1" smtClean="0"/>
              <a:t>elenchein</a:t>
            </a:r>
            <a:r>
              <a:rPr lang="cs-CZ" dirty="0" smtClean="0"/>
              <a:t>: 1) odkrýt; 2) dokázat, přesvědčit; 3) usvědčit, kárat; 4) trestat</a:t>
            </a:r>
            <a:endParaRPr lang="en-US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316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Když tvůj bratr zhřeší… (</a:t>
            </a:r>
            <a:r>
              <a:rPr lang="cs-CZ" dirty="0" err="1"/>
              <a:t>Mt</a:t>
            </a:r>
            <a:r>
              <a:rPr lang="cs-CZ" dirty="0"/>
              <a:t> 18,15-17)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dá</a:t>
            </a:r>
            <a:r>
              <a:rPr lang="en-US" b="1" dirty="0"/>
              <a:t>-li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říci</a:t>
            </a:r>
            <a:r>
              <a:rPr lang="en-US" b="1" dirty="0"/>
              <a:t>, </a:t>
            </a:r>
            <a:r>
              <a:rPr lang="en-US" b="1" dirty="0" err="1"/>
              <a:t>získal</a:t>
            </a:r>
            <a:r>
              <a:rPr lang="en-US" b="1" dirty="0"/>
              <a:t> </a:t>
            </a:r>
            <a:r>
              <a:rPr lang="en-US" b="1" dirty="0" err="1"/>
              <a:t>jsi</a:t>
            </a:r>
            <a:r>
              <a:rPr lang="en-US" b="1" dirty="0"/>
              <a:t> </a:t>
            </a:r>
            <a:r>
              <a:rPr lang="en-US" b="1" dirty="0" err="1"/>
              <a:t>svého</a:t>
            </a:r>
            <a:r>
              <a:rPr lang="en-US" b="1" dirty="0"/>
              <a:t> </a:t>
            </a:r>
            <a:r>
              <a:rPr lang="en-US" b="1" dirty="0" err="1"/>
              <a:t>bratra</a:t>
            </a:r>
            <a:r>
              <a:rPr lang="en-US" b="1" dirty="0" smtClean="0"/>
              <a:t>.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err="1" smtClean="0">
                <a:latin typeface="Bwgrkl" panose="00000400000000000000" pitchFamily="2" charset="0"/>
              </a:rPr>
              <a:t>eva,n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sou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avkou,sh</a:t>
            </a:r>
            <a:r>
              <a:rPr lang="en-US" dirty="0">
                <a:latin typeface="Bwgrkl" panose="00000400000000000000" pitchFamily="2" charset="0"/>
              </a:rPr>
              <a:t>|( </a:t>
            </a:r>
            <a:r>
              <a:rPr lang="en-US" dirty="0" err="1">
                <a:latin typeface="Bwgrkl" panose="00000400000000000000" pitchFamily="2" charset="0"/>
              </a:rPr>
              <a:t>evke,rdhsaj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to.n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avdelfo,n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sou</a:t>
            </a:r>
            <a:r>
              <a:rPr lang="en-US" dirty="0" smtClean="0">
                <a:latin typeface="Bwgrkl" panose="00000400000000000000" pitchFamily="2" charset="0"/>
              </a:rPr>
              <a:t>\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err="1">
                <a:latin typeface="Bwgrkl" panose="00000400000000000000" pitchFamily="2" charset="0"/>
              </a:rPr>
              <a:t>avkou,sh</a:t>
            </a:r>
            <a:r>
              <a:rPr lang="cs-CZ" dirty="0" smtClean="0"/>
              <a:t>, </a:t>
            </a:r>
            <a:r>
              <a:rPr lang="cs-CZ" b="1" dirty="0" err="1" smtClean="0"/>
              <a:t>akouein</a:t>
            </a:r>
            <a:r>
              <a:rPr lang="cs-CZ" dirty="0" smtClean="0"/>
              <a:t>: 1) slyšet, naslouchat; 2) vyslýchat; 3) slyšet na někoho, tedy souhlasit s ním, poslouchat ho; 4) vyslyšet; 5) slyšet s porozuměním, tedy chápat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2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Když tvůj bratr zhřeší… (</a:t>
            </a:r>
            <a:r>
              <a:rPr lang="cs-CZ" dirty="0" err="1"/>
              <a:t>Mt</a:t>
            </a:r>
            <a:r>
              <a:rPr lang="cs-CZ" dirty="0"/>
              <a:t> 18,15-17)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/>
              <a:t>16</a:t>
            </a:r>
            <a:r>
              <a:rPr lang="en-US" dirty="0"/>
              <a:t> </a:t>
            </a:r>
            <a:r>
              <a:rPr lang="en-US" b="1" dirty="0" err="1"/>
              <a:t>Nedá</a:t>
            </a:r>
            <a:r>
              <a:rPr lang="en-US" b="1" dirty="0"/>
              <a:t>-li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říci</a:t>
            </a:r>
            <a:r>
              <a:rPr lang="en-US" b="1" dirty="0"/>
              <a:t>, </a:t>
            </a:r>
            <a:r>
              <a:rPr lang="en-US" b="1" dirty="0" err="1"/>
              <a:t>přiber</a:t>
            </a:r>
            <a:r>
              <a:rPr lang="en-US" b="1" dirty="0"/>
              <a:t> k </a:t>
            </a:r>
            <a:r>
              <a:rPr lang="en-US" b="1" dirty="0" err="1"/>
              <a:t>sobě</a:t>
            </a:r>
            <a:r>
              <a:rPr lang="en-US" b="1" dirty="0"/>
              <a:t> </a:t>
            </a:r>
            <a:r>
              <a:rPr lang="en-US" b="1" dirty="0" err="1"/>
              <a:t>ještě</a:t>
            </a:r>
            <a:r>
              <a:rPr lang="en-US" b="1" dirty="0"/>
              <a:t> </a:t>
            </a:r>
            <a:r>
              <a:rPr lang="en-US" b="1" dirty="0" err="1"/>
              <a:t>jednoho</a:t>
            </a:r>
            <a:r>
              <a:rPr lang="en-US" b="1" dirty="0"/>
              <a:t> </a:t>
            </a:r>
            <a:r>
              <a:rPr lang="en-US" b="1" dirty="0" err="1"/>
              <a:t>nebo</a:t>
            </a:r>
            <a:r>
              <a:rPr lang="en-US" b="1" dirty="0"/>
              <a:t> </a:t>
            </a:r>
            <a:r>
              <a:rPr lang="en-US" b="1" dirty="0" err="1"/>
              <a:t>dva</a:t>
            </a:r>
            <a:r>
              <a:rPr lang="en-US" b="1" dirty="0"/>
              <a:t>, aby '</a:t>
            </a:r>
            <a:r>
              <a:rPr lang="en-US" b="1" dirty="0" err="1"/>
              <a:t>ústy</a:t>
            </a:r>
            <a:r>
              <a:rPr lang="en-US" b="1" dirty="0"/>
              <a:t> </a:t>
            </a:r>
            <a:r>
              <a:rPr lang="en-US" b="1" dirty="0" err="1"/>
              <a:t>dvou</a:t>
            </a:r>
            <a:r>
              <a:rPr lang="en-US" b="1" dirty="0"/>
              <a:t> </a:t>
            </a:r>
            <a:r>
              <a:rPr lang="en-US" b="1" dirty="0" err="1"/>
              <a:t>nebo</a:t>
            </a:r>
            <a:r>
              <a:rPr lang="en-US" b="1" dirty="0"/>
              <a:t> </a:t>
            </a:r>
            <a:r>
              <a:rPr lang="en-US" b="1" dirty="0" err="1"/>
              <a:t>tří</a:t>
            </a:r>
            <a:r>
              <a:rPr lang="en-US" b="1" dirty="0"/>
              <a:t> </a:t>
            </a:r>
            <a:r>
              <a:rPr lang="en-US" b="1" dirty="0" err="1"/>
              <a:t>svědků</a:t>
            </a:r>
            <a:r>
              <a:rPr lang="en-US" b="1" dirty="0"/>
              <a:t> </a:t>
            </a:r>
            <a:r>
              <a:rPr lang="en-US" b="1" dirty="0" err="1"/>
              <a:t>byla</a:t>
            </a:r>
            <a:r>
              <a:rPr lang="en-US" b="1" dirty="0"/>
              <a:t> </a:t>
            </a:r>
            <a:r>
              <a:rPr lang="en-US" b="1" dirty="0" err="1"/>
              <a:t>potvrzena</a:t>
            </a:r>
            <a:r>
              <a:rPr lang="en-US" b="1" dirty="0"/>
              <a:t> </a:t>
            </a:r>
            <a:r>
              <a:rPr lang="en-US" b="1" dirty="0" err="1"/>
              <a:t>každá</a:t>
            </a:r>
            <a:r>
              <a:rPr lang="en-US" b="1" dirty="0"/>
              <a:t> </a:t>
            </a:r>
            <a:r>
              <a:rPr lang="en-US" b="1" dirty="0" err="1"/>
              <a:t>výpověď</a:t>
            </a:r>
            <a:r>
              <a:rPr lang="en-US" b="1" dirty="0" smtClean="0"/>
              <a:t>'.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pt-BR" dirty="0" smtClean="0">
                <a:latin typeface="Bwgrkl" panose="00000400000000000000" pitchFamily="2" charset="0"/>
              </a:rPr>
              <a:t>eva.n </a:t>
            </a:r>
            <a:r>
              <a:rPr lang="pt-BR" dirty="0">
                <a:latin typeface="Bwgrkl" panose="00000400000000000000" pitchFamily="2" charset="0"/>
              </a:rPr>
              <a:t>de. mh. avkou,sh|( para,labe meta. sou/ e;ti e[na h' du,o( i[na evpi. sto,matoj du,o martu,rwn h' triw/n staqh/| pa/n r`h/ma</a:t>
            </a:r>
            <a:r>
              <a:rPr lang="pt-BR" dirty="0" smtClean="0">
                <a:latin typeface="Bwgrkl" panose="00000400000000000000" pitchFamily="2" charset="0"/>
              </a:rPr>
              <a:t>\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Dt</a:t>
            </a:r>
            <a:r>
              <a:rPr lang="cs-CZ" dirty="0" smtClean="0"/>
              <a:t> 19,15: „</a:t>
            </a:r>
            <a:r>
              <a:rPr lang="en-US" dirty="0" err="1" smtClean="0"/>
              <a:t>Nepovstane</a:t>
            </a:r>
            <a:r>
              <a:rPr lang="en-US" dirty="0" smtClean="0"/>
              <a:t> </a:t>
            </a:r>
            <a:r>
              <a:rPr lang="en-US" dirty="0" err="1"/>
              <a:t>jen</a:t>
            </a:r>
            <a:r>
              <a:rPr lang="en-US" dirty="0"/>
              <a:t> </a:t>
            </a:r>
            <a:r>
              <a:rPr lang="en-US" dirty="0" err="1"/>
              <a:t>jediný</a:t>
            </a:r>
            <a:r>
              <a:rPr lang="en-US" dirty="0"/>
              <a:t> </a:t>
            </a:r>
            <a:r>
              <a:rPr lang="en-US" dirty="0" err="1"/>
              <a:t>svědek</a:t>
            </a:r>
            <a:r>
              <a:rPr lang="en-US" dirty="0"/>
              <a:t> </a:t>
            </a:r>
            <a:r>
              <a:rPr lang="en-US" dirty="0" err="1"/>
              <a:t>proti</a:t>
            </a:r>
            <a:r>
              <a:rPr lang="en-US" dirty="0"/>
              <a:t> </a:t>
            </a:r>
            <a:r>
              <a:rPr lang="en-US" dirty="0" err="1"/>
              <a:t>někomu</a:t>
            </a:r>
            <a:r>
              <a:rPr lang="en-US" dirty="0"/>
              <a:t> v </a:t>
            </a:r>
            <a:r>
              <a:rPr lang="en-US" dirty="0" err="1"/>
              <a:t>jakémkoli</a:t>
            </a:r>
            <a:r>
              <a:rPr lang="en-US" dirty="0"/>
              <a:t> </a:t>
            </a:r>
            <a:r>
              <a:rPr lang="en-US" dirty="0" err="1"/>
              <a:t>zločinu</a:t>
            </a:r>
            <a:r>
              <a:rPr lang="en-US" dirty="0"/>
              <a:t>, v </a:t>
            </a:r>
            <a:r>
              <a:rPr lang="en-US" dirty="0" err="1"/>
              <a:t>jakémkoli</a:t>
            </a:r>
            <a:r>
              <a:rPr lang="en-US" dirty="0"/>
              <a:t> </a:t>
            </a:r>
            <a:r>
              <a:rPr lang="en-US" dirty="0" err="1"/>
              <a:t>prohřešku</a:t>
            </a:r>
            <a:r>
              <a:rPr lang="en-US" dirty="0"/>
              <a:t> a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jakémkoli</a:t>
            </a:r>
            <a:r>
              <a:rPr lang="en-US" dirty="0"/>
              <a:t> </a:t>
            </a:r>
            <a:r>
              <a:rPr lang="en-US" dirty="0" err="1"/>
              <a:t>hříchu</a:t>
            </a:r>
            <a:r>
              <a:rPr lang="en-US" dirty="0"/>
              <a:t>, </a:t>
            </a:r>
            <a:r>
              <a:rPr lang="en-US" dirty="0" err="1"/>
              <a:t>jehož</a:t>
            </a:r>
            <a:r>
              <a:rPr lang="en-US" dirty="0"/>
              <a:t> se </a:t>
            </a:r>
            <a:r>
              <a:rPr lang="en-US" dirty="0" err="1"/>
              <a:t>někdo</a:t>
            </a:r>
            <a:r>
              <a:rPr lang="en-US" dirty="0"/>
              <a:t> </a:t>
            </a:r>
            <a:r>
              <a:rPr lang="en-US" dirty="0" err="1"/>
              <a:t>dopustil</a:t>
            </a:r>
            <a:r>
              <a:rPr lang="en-US" dirty="0"/>
              <a:t>. </a:t>
            </a:r>
            <a:r>
              <a:rPr lang="en-US" dirty="0" err="1"/>
              <a:t>Soudní</a:t>
            </a:r>
            <a:r>
              <a:rPr lang="en-US" dirty="0"/>
              <a:t> </a:t>
            </a:r>
            <a:r>
              <a:rPr lang="en-US" dirty="0" err="1"/>
              <a:t>výrok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vynesen</a:t>
            </a:r>
            <a:r>
              <a:rPr lang="en-US" dirty="0"/>
              <a:t> </a:t>
            </a:r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dirty="0" err="1"/>
              <a:t>výpovědi</a:t>
            </a:r>
            <a:r>
              <a:rPr lang="en-US" dirty="0"/>
              <a:t> </a:t>
            </a:r>
            <a:r>
              <a:rPr lang="en-US" dirty="0" err="1"/>
              <a:t>dvou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tří</a:t>
            </a:r>
            <a:r>
              <a:rPr lang="en-US" dirty="0"/>
              <a:t> </a:t>
            </a:r>
            <a:r>
              <a:rPr lang="en-US" dirty="0" err="1"/>
              <a:t>svědků</a:t>
            </a:r>
            <a:r>
              <a:rPr lang="en-US" dirty="0"/>
              <a:t>. </a:t>
            </a:r>
            <a:r>
              <a:rPr lang="cs-CZ" dirty="0" smtClean="0"/>
              <a:t>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88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Když tvůj bratr zhřeší… (</a:t>
            </a:r>
            <a:r>
              <a:rPr lang="cs-CZ" dirty="0" err="1"/>
              <a:t>Mt</a:t>
            </a:r>
            <a:r>
              <a:rPr lang="cs-CZ" dirty="0"/>
              <a:t> 18,15-17)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/>
              <a:t>17</a:t>
            </a:r>
            <a:r>
              <a:rPr lang="en-US" dirty="0"/>
              <a:t> </a:t>
            </a:r>
            <a:r>
              <a:rPr lang="en-US" b="1" dirty="0" err="1"/>
              <a:t>Jestliže</a:t>
            </a:r>
            <a:r>
              <a:rPr lang="en-US" b="1" dirty="0"/>
              <a:t> </a:t>
            </a:r>
            <a:r>
              <a:rPr lang="en-US" b="1" dirty="0" err="1"/>
              <a:t>ani</a:t>
            </a:r>
            <a:r>
              <a:rPr lang="en-US" b="1" dirty="0"/>
              <a:t> </a:t>
            </a:r>
            <a:r>
              <a:rPr lang="en-US" b="1" dirty="0" err="1"/>
              <a:t>potom</a:t>
            </a:r>
            <a:r>
              <a:rPr lang="en-US" b="1" dirty="0"/>
              <a:t> </a:t>
            </a:r>
            <a:r>
              <a:rPr lang="en-US" b="1" dirty="0" err="1"/>
              <a:t>neuposlechne</a:t>
            </a:r>
            <a:r>
              <a:rPr lang="en-US" b="1" dirty="0"/>
              <a:t>, </a:t>
            </a:r>
            <a:r>
              <a:rPr lang="en-US" b="1" dirty="0" err="1"/>
              <a:t>oznam</a:t>
            </a:r>
            <a:r>
              <a:rPr lang="en-US" b="1" dirty="0"/>
              <a:t> to </a:t>
            </a:r>
            <a:r>
              <a:rPr lang="en-US" b="1" dirty="0" err="1"/>
              <a:t>církvi</a:t>
            </a:r>
            <a:r>
              <a:rPr lang="en-US" b="1" dirty="0" smtClean="0"/>
              <a:t>;</a:t>
            </a:r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err="1" smtClean="0">
                <a:latin typeface="Bwgrkl" panose="00000400000000000000" pitchFamily="2" charset="0"/>
              </a:rPr>
              <a:t>eva.n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>
                <a:latin typeface="Bwgrkl" panose="00000400000000000000" pitchFamily="2" charset="0"/>
              </a:rPr>
              <a:t>de. </a:t>
            </a:r>
            <a:r>
              <a:rPr lang="en-US" dirty="0" err="1">
                <a:latin typeface="Bwgrkl" panose="00000400000000000000" pitchFamily="2" charset="0"/>
              </a:rPr>
              <a:t>parakou,sh</a:t>
            </a:r>
            <a:r>
              <a:rPr lang="en-US" dirty="0">
                <a:latin typeface="Bwgrkl" panose="00000400000000000000" pitchFamily="2" charset="0"/>
              </a:rPr>
              <a:t>| </a:t>
            </a:r>
            <a:r>
              <a:rPr lang="en-US" dirty="0" err="1">
                <a:latin typeface="Bwgrkl" panose="00000400000000000000" pitchFamily="2" charset="0"/>
              </a:rPr>
              <a:t>auvtw</a:t>
            </a:r>
            <a:r>
              <a:rPr lang="en-US" dirty="0">
                <a:latin typeface="Bwgrkl" panose="00000400000000000000" pitchFamily="2" charset="0"/>
              </a:rPr>
              <a:t>/n( </a:t>
            </a:r>
            <a:r>
              <a:rPr lang="en-US" dirty="0" err="1">
                <a:latin typeface="Bwgrkl" panose="00000400000000000000" pitchFamily="2" charset="0"/>
              </a:rPr>
              <a:t>eivpe</a:t>
            </a:r>
            <a:r>
              <a:rPr lang="en-US" dirty="0">
                <a:latin typeface="Bwgrkl" panose="00000400000000000000" pitchFamily="2" charset="0"/>
              </a:rPr>
              <a:t>. </a:t>
            </a:r>
            <a:r>
              <a:rPr lang="en-US" dirty="0" err="1">
                <a:latin typeface="Bwgrkl" panose="00000400000000000000" pitchFamily="2" charset="0"/>
              </a:rPr>
              <a:t>th</a:t>
            </a:r>
            <a:r>
              <a:rPr lang="en-US" dirty="0">
                <a:latin typeface="Bwgrkl" panose="00000400000000000000" pitchFamily="2" charset="0"/>
              </a:rPr>
              <a:t>/| </a:t>
            </a:r>
            <a:r>
              <a:rPr lang="en-US" dirty="0" err="1">
                <a:latin typeface="Bwgrkl" panose="00000400000000000000" pitchFamily="2" charset="0"/>
              </a:rPr>
              <a:t>evkklhsi,a</a:t>
            </a:r>
            <a:r>
              <a:rPr lang="en-US" dirty="0" smtClean="0">
                <a:latin typeface="Bwgrkl" panose="00000400000000000000" pitchFamily="2" charset="0"/>
              </a:rPr>
              <a:t>|\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err="1">
                <a:latin typeface="Bwgrkl" panose="00000400000000000000" pitchFamily="2" charset="0"/>
              </a:rPr>
              <a:t>parakou,sh</a:t>
            </a:r>
            <a:r>
              <a:rPr lang="en-US" dirty="0">
                <a:latin typeface="Bwgrkl" panose="00000400000000000000" pitchFamily="2" charset="0"/>
              </a:rPr>
              <a:t>|</a:t>
            </a:r>
            <a:r>
              <a:rPr lang="cs-CZ" dirty="0" smtClean="0"/>
              <a:t>, </a:t>
            </a:r>
            <a:r>
              <a:rPr lang="cs-CZ" b="1" dirty="0" err="1" smtClean="0"/>
              <a:t>parakouein</a:t>
            </a:r>
            <a:r>
              <a:rPr lang="cs-CZ" b="1" dirty="0" smtClean="0"/>
              <a:t> (para-</a:t>
            </a:r>
            <a:r>
              <a:rPr lang="cs-CZ" b="1" dirty="0" err="1" smtClean="0"/>
              <a:t>akouein</a:t>
            </a:r>
            <a:r>
              <a:rPr lang="cs-CZ" b="1" dirty="0" smtClean="0"/>
              <a:t>)</a:t>
            </a:r>
            <a:r>
              <a:rPr lang="cs-CZ" dirty="0" smtClean="0"/>
              <a:t>: přeslechnout ve významu 1) zaslechnout; 2) nevšimnout si; 3) neuposlechnout</a:t>
            </a:r>
          </a:p>
          <a:p>
            <a:pPr marL="0" indent="0">
              <a:buNone/>
            </a:pPr>
            <a:r>
              <a:rPr lang="cs-CZ" dirty="0"/>
              <a:t>s</a:t>
            </a:r>
            <a:r>
              <a:rPr lang="cs-CZ" dirty="0" smtClean="0"/>
              <a:t>rov. v.19 „</a:t>
            </a:r>
            <a:r>
              <a:rPr lang="en-US" dirty="0" err="1" smtClean="0"/>
              <a:t>shodnou</a:t>
            </a:r>
            <a:r>
              <a:rPr lang="en-US" dirty="0" smtClean="0"/>
              <a:t>-li </a:t>
            </a:r>
            <a:r>
              <a:rPr lang="en-US" dirty="0"/>
              <a:t>se </a:t>
            </a:r>
            <a:r>
              <a:rPr lang="en-US" dirty="0" err="1"/>
              <a:t>dva</a:t>
            </a:r>
            <a:r>
              <a:rPr lang="en-US" dirty="0"/>
              <a:t> z </a:t>
            </a:r>
            <a:r>
              <a:rPr lang="en-US" dirty="0" err="1" smtClean="0"/>
              <a:t>vás</a:t>
            </a:r>
            <a:r>
              <a:rPr lang="cs-CZ" dirty="0" smtClean="0"/>
              <a:t>“ (</a:t>
            </a:r>
            <a:r>
              <a:rPr lang="en-US" dirty="0" err="1" smtClean="0">
                <a:latin typeface="Bwgrkl" panose="00000400000000000000" pitchFamily="2" charset="0"/>
              </a:rPr>
              <a:t>eva.n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du,o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sumfwnh,swsin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evx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u`mw</a:t>
            </a:r>
            <a:r>
              <a:rPr lang="en-US" dirty="0">
                <a:latin typeface="Bwgrkl" panose="00000400000000000000" pitchFamily="2" charset="0"/>
              </a:rPr>
              <a:t>/n</a:t>
            </a:r>
            <a:r>
              <a:rPr lang="cs-CZ" dirty="0" smtClean="0"/>
              <a:t>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908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Když tvůj bratr zhřeší… (</a:t>
            </a:r>
            <a:r>
              <a:rPr lang="cs-CZ" dirty="0" err="1"/>
              <a:t>Mt</a:t>
            </a:r>
            <a:r>
              <a:rPr lang="cs-CZ" dirty="0"/>
              <a:t> 18,15-17)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jestliže</a:t>
            </a:r>
            <a:r>
              <a:rPr lang="en-US" b="1" dirty="0"/>
              <a:t> </a:t>
            </a:r>
            <a:r>
              <a:rPr lang="en-US" b="1" dirty="0" err="1"/>
              <a:t>však</a:t>
            </a:r>
            <a:r>
              <a:rPr lang="en-US" b="1" dirty="0"/>
              <a:t> </a:t>
            </a:r>
            <a:r>
              <a:rPr lang="en-US" b="1" dirty="0" err="1"/>
              <a:t>neuposlechne</a:t>
            </a:r>
            <a:r>
              <a:rPr lang="en-US" b="1" dirty="0"/>
              <a:t> </a:t>
            </a:r>
            <a:r>
              <a:rPr lang="en-US" b="1" dirty="0" err="1"/>
              <a:t>ani</a:t>
            </a:r>
            <a:r>
              <a:rPr lang="en-US" b="1" dirty="0"/>
              <a:t> </a:t>
            </a:r>
            <a:r>
              <a:rPr lang="en-US" b="1" dirty="0" err="1"/>
              <a:t>církev</a:t>
            </a:r>
            <a:r>
              <a:rPr lang="en-US" b="1" dirty="0"/>
              <a:t>, </a:t>
            </a:r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err="1" smtClean="0">
                <a:latin typeface="Bwgrkl" panose="00000400000000000000" pitchFamily="2" charset="0"/>
              </a:rPr>
              <a:t>eva.n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>
                <a:latin typeface="Bwgrkl" panose="00000400000000000000" pitchFamily="2" charset="0"/>
              </a:rPr>
              <a:t>de. kai. </a:t>
            </a:r>
            <a:r>
              <a:rPr lang="en-US" dirty="0" err="1">
                <a:latin typeface="Bwgrkl" panose="00000400000000000000" pitchFamily="2" charset="0"/>
              </a:rPr>
              <a:t>th</a:t>
            </a:r>
            <a:r>
              <a:rPr lang="en-US" dirty="0">
                <a:latin typeface="Bwgrkl" panose="00000400000000000000" pitchFamily="2" charset="0"/>
              </a:rPr>
              <a:t>/j </a:t>
            </a:r>
            <a:r>
              <a:rPr lang="en-US" dirty="0" err="1">
                <a:latin typeface="Bwgrkl" panose="00000400000000000000" pitchFamily="2" charset="0"/>
              </a:rPr>
              <a:t>evkklhsi,aj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parakou,sh</a:t>
            </a:r>
            <a:r>
              <a:rPr lang="en-US" dirty="0" smtClean="0">
                <a:latin typeface="Bwgrkl" panose="00000400000000000000" pitchFamily="2" charset="0"/>
              </a:rPr>
              <a:t>|(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b="1" dirty="0" err="1"/>
              <a:t>ať</a:t>
            </a:r>
            <a:r>
              <a:rPr lang="en-US" b="1" dirty="0"/>
              <a:t> je </a:t>
            </a:r>
            <a:r>
              <a:rPr lang="en-US" b="1" dirty="0" err="1"/>
              <a:t>ti</a:t>
            </a:r>
            <a:r>
              <a:rPr lang="en-US" b="1" dirty="0"/>
              <a:t> </a:t>
            </a:r>
            <a:r>
              <a:rPr lang="en-US" b="1" dirty="0" err="1"/>
              <a:t>jako</a:t>
            </a:r>
            <a:r>
              <a:rPr lang="en-US" b="1" dirty="0"/>
              <a:t> </a:t>
            </a:r>
            <a:r>
              <a:rPr lang="en-US" b="1" dirty="0" err="1"/>
              <a:t>pohan</a:t>
            </a:r>
            <a:r>
              <a:rPr lang="en-US" b="1" dirty="0"/>
              <a:t> </a:t>
            </a:r>
            <a:r>
              <a:rPr lang="en-US" b="1" dirty="0" err="1"/>
              <a:t>nebo</a:t>
            </a:r>
            <a:r>
              <a:rPr lang="en-US" b="1" dirty="0"/>
              <a:t> </a:t>
            </a:r>
            <a:r>
              <a:rPr lang="en-US" b="1" dirty="0" err="1"/>
              <a:t>celník</a:t>
            </a:r>
            <a:r>
              <a:rPr lang="en-US" b="1" dirty="0" smtClean="0"/>
              <a:t>.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err="1" smtClean="0">
                <a:latin typeface="Bwgrkl" panose="00000400000000000000" pitchFamily="2" charset="0"/>
              </a:rPr>
              <a:t>e;stw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soi</a:t>
            </a:r>
            <a:r>
              <a:rPr lang="en-US" dirty="0">
                <a:latin typeface="Bwgrkl" panose="00000400000000000000" pitchFamily="2" charset="0"/>
              </a:rPr>
              <a:t> w[</a:t>
            </a:r>
            <a:r>
              <a:rPr lang="en-US" dirty="0" err="1">
                <a:latin typeface="Bwgrkl" panose="00000400000000000000" pitchFamily="2" charset="0"/>
              </a:rPr>
              <a:t>sper</a:t>
            </a:r>
            <a:r>
              <a:rPr lang="en-US" dirty="0">
                <a:latin typeface="Bwgrkl" panose="00000400000000000000" pitchFamily="2" charset="0"/>
              </a:rPr>
              <a:t> o` </a:t>
            </a:r>
            <a:r>
              <a:rPr lang="en-US" dirty="0" err="1">
                <a:latin typeface="Bwgrkl" panose="00000400000000000000" pitchFamily="2" charset="0"/>
              </a:rPr>
              <a:t>evqniko.j</a:t>
            </a:r>
            <a:r>
              <a:rPr lang="en-US" dirty="0">
                <a:latin typeface="Bwgrkl" panose="00000400000000000000" pitchFamily="2" charset="0"/>
              </a:rPr>
              <a:t> kai. o` </a:t>
            </a:r>
            <a:r>
              <a:rPr lang="en-US" dirty="0" err="1">
                <a:latin typeface="Bwgrkl" panose="00000400000000000000" pitchFamily="2" charset="0"/>
              </a:rPr>
              <a:t>telw,nhjÅ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>
                <a:latin typeface="Bwgrkl" panose="00000400000000000000" pitchFamily="2" charset="0"/>
              </a:rPr>
              <a:t>o` </a:t>
            </a:r>
            <a:r>
              <a:rPr lang="en-US" dirty="0" err="1">
                <a:latin typeface="Bwgrkl" panose="00000400000000000000" pitchFamily="2" charset="0"/>
              </a:rPr>
              <a:t>evqniko.j</a:t>
            </a:r>
            <a:r>
              <a:rPr lang="en-US" dirty="0">
                <a:latin typeface="Bwgrkl" panose="00000400000000000000" pitchFamily="2" charset="0"/>
              </a:rPr>
              <a:t> kai. o` </a:t>
            </a:r>
            <a:r>
              <a:rPr lang="en-US" dirty="0" err="1">
                <a:latin typeface="Bwgrkl" panose="00000400000000000000" pitchFamily="2" charset="0"/>
              </a:rPr>
              <a:t>telw,nhj</a:t>
            </a:r>
            <a:r>
              <a:rPr lang="cs-CZ" dirty="0" smtClean="0"/>
              <a:t>, </a:t>
            </a:r>
            <a:r>
              <a:rPr lang="cs-CZ" b="1" dirty="0" smtClean="0"/>
              <a:t>onen pohan a onen celník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(celník Matouš 10,3; </a:t>
            </a:r>
          </a:p>
          <a:p>
            <a:pPr marL="0" indent="0">
              <a:buNone/>
            </a:pPr>
            <a:r>
              <a:rPr lang="cs-CZ" dirty="0" smtClean="0"/>
              <a:t>setník v </a:t>
            </a:r>
            <a:r>
              <a:rPr lang="cs-CZ" dirty="0" err="1" smtClean="0"/>
              <a:t>Kafarnau</a:t>
            </a:r>
            <a:r>
              <a:rPr lang="cs-CZ" dirty="0" smtClean="0"/>
              <a:t> 8,5nn; kananejská žena 15,21nn)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247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Hloubka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Hloubka</Template>
  <TotalTime>115</TotalTime>
  <Words>943</Words>
  <Application>Microsoft Office PowerPoint</Application>
  <PresentationFormat>Širokoúhlá obrazovka</PresentationFormat>
  <Paragraphs>75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Bwgrkl</vt:lpstr>
      <vt:lpstr>Corbel</vt:lpstr>
      <vt:lpstr>Hloubka</vt:lpstr>
      <vt:lpstr>Dobrý pastýř  (trochu jinak)</vt:lpstr>
      <vt:lpstr>Dobrý pastýř a černá ovce</vt:lpstr>
      <vt:lpstr>Když tvůj bratr zhřeší… (Mt 18,15-17)</vt:lpstr>
      <vt:lpstr>Mt 18: Magna charta komunity</vt:lpstr>
      <vt:lpstr>Když tvůj bratr zhřeší… (Mt 18,15-17)</vt:lpstr>
      <vt:lpstr>Když tvůj bratr zhřeší… (Mt 18,15-17)</vt:lpstr>
      <vt:lpstr>Když tvůj bratr zhřeší… (Mt 18,15-17)</vt:lpstr>
      <vt:lpstr>Když tvůj bratr zhřeší… (Mt 18,15-17)</vt:lpstr>
      <vt:lpstr>Když tvůj bratr zhřeší… (Mt 18,15-17)</vt:lpstr>
      <vt:lpstr>Ani jeden z těchto… (Mt 18,10)</vt:lpstr>
      <vt:lpstr>Co myslíte? Má-li někdo sto ovcí… (Mt 18,12-14)</vt:lpstr>
      <vt:lpstr>Celkový kontext</vt:lpstr>
      <vt:lpstr>Kolikrát mám odpustit? (Mt 18,21-35)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Dobrý pastýř jinak</dc:title>
  <dc:creator>Ladislav Heryán</dc:creator>
  <cp:lastModifiedBy>Ladislav Heryán</cp:lastModifiedBy>
  <cp:revision>18</cp:revision>
  <dcterms:created xsi:type="dcterms:W3CDTF">2015-04-16T07:41:43Z</dcterms:created>
  <dcterms:modified xsi:type="dcterms:W3CDTF">2016-10-18T10:52:41Z</dcterms:modified>
</cp:coreProperties>
</file>