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327" r:id="rId3"/>
    <p:sldId id="341" r:id="rId4"/>
    <p:sldId id="332" r:id="rId5"/>
    <p:sldId id="268" r:id="rId6"/>
    <p:sldId id="334" r:id="rId7"/>
    <p:sldId id="339" r:id="rId8"/>
    <p:sldId id="328" r:id="rId9"/>
    <p:sldId id="338" r:id="rId10"/>
    <p:sldId id="300" r:id="rId11"/>
    <p:sldId id="329" r:id="rId12"/>
    <p:sldId id="337" r:id="rId13"/>
    <p:sldId id="342" r:id="rId14"/>
    <p:sldId id="330" r:id="rId15"/>
    <p:sldId id="333" r:id="rId16"/>
    <p:sldId id="336" r:id="rId17"/>
    <p:sldId id="335" r:id="rId18"/>
    <p:sldId id="340" r:id="rId19"/>
    <p:sldId id="344" r:id="rId20"/>
    <p:sldId id="346" r:id="rId21"/>
    <p:sldId id="343" r:id="rId22"/>
    <p:sldId id="350" r:id="rId23"/>
    <p:sldId id="360" r:id="rId24"/>
    <p:sldId id="354" r:id="rId25"/>
    <p:sldId id="355" r:id="rId26"/>
    <p:sldId id="356" r:id="rId27"/>
    <p:sldId id="353" r:id="rId28"/>
    <p:sldId id="357" r:id="rId29"/>
    <p:sldId id="358" r:id="rId30"/>
    <p:sldId id="359" r:id="rId31"/>
    <p:sldId id="349" r:id="rId32"/>
    <p:sldId id="348" r:id="rId33"/>
    <p:sldId id="347" r:id="rId34"/>
    <p:sldId id="352" r:id="rId35"/>
    <p:sldId id="306" r:id="rId36"/>
    <p:sldId id="304" r:id="rId37"/>
    <p:sldId id="305" r:id="rId38"/>
    <p:sldId id="315" r:id="rId39"/>
    <p:sldId id="316" r:id="rId40"/>
    <p:sldId id="317" r:id="rId41"/>
    <p:sldId id="362" r:id="rId42"/>
    <p:sldId id="363" r:id="rId43"/>
    <p:sldId id="364" r:id="rId44"/>
    <p:sldId id="365" r:id="rId45"/>
    <p:sldId id="366" r:id="rId46"/>
    <p:sldId id="319" r:id="rId47"/>
    <p:sldId id="320" r:id="rId48"/>
    <p:sldId id="321" r:id="rId49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C97FCD3-0812-467B-AB47-EADBF7FFDDAB}" type="datetimeFigureOut">
              <a:rPr lang="cs-CZ"/>
              <a:pPr>
                <a:defRPr/>
              </a:pPr>
              <a:t>24.04.2021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23DF0CB-0658-4FBD-B2BA-4D36F463C8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539E600-33C7-4AAB-962D-0ECCC1D1C43E}" type="datetimeFigureOut">
              <a:rPr lang="cs-CZ"/>
              <a:pPr>
                <a:defRPr/>
              </a:pPr>
              <a:t>24.04.2021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4AC6758-C225-410C-8034-06B63E9F5A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E5351-7DA0-4E47-96B8-CE211F8ECF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5463E-1DA9-47C3-8853-B208286EE15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85389-9CBE-4734-9135-9DBD977DAE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6F751-0072-4780-A0BF-07D1917CCA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1F6D-D3AB-48E4-A541-4F333D95E3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52C5-5EDA-4260-B8EC-F8CFA93C47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57B24-FFBC-4234-AB23-046397C7F0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25DBA-FA48-4B5A-8B69-95F0B3829B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C61F0-65D6-4A45-BD4E-490DD57A72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A048C-04B4-4962-9DA8-1EBCBFC58E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EF791-7421-48C0-A78D-E3BFCF7C91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45006-E899-4A28-AAAF-ABC6E96571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7A2E5C4-ABE6-4AC9-B3C3-8A0810E4DC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052736"/>
            <a:ext cx="8229600" cy="1143000"/>
          </a:xfrm>
        </p:spPr>
        <p:txBody>
          <a:bodyPr/>
          <a:lstStyle/>
          <a:p>
            <a:pPr eaLnBrk="1" hangingPunct="1"/>
            <a:r>
              <a:rPr lang="cs-CZ" sz="4000" b="1" dirty="0">
                <a:latin typeface="+mn-lt"/>
              </a:rPr>
              <a:t>  REMINIS</a:t>
            </a:r>
            <a:r>
              <a:rPr lang="cs-CZ" b="1" dirty="0">
                <a:latin typeface="Corbel" pitchFamily="34" charset="0"/>
                <a:cs typeface="Calibri" pitchFamily="34" charset="0"/>
              </a:rPr>
              <a:t>CENČNÍ PROJEKTY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23528" y="6021288"/>
            <a:ext cx="86409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dirty="0">
                <a:latin typeface="Calibri" pitchFamily="34" charset="0"/>
                <a:cs typeface="Calibri" pitchFamily="34" charset="0"/>
              </a:rPr>
              <a:t>Hana Čížková, Reminiscenční centrum, z. s., VOŠ </a:t>
            </a:r>
            <a:r>
              <a:rPr lang="cs-CZ" sz="2800" dirty="0" err="1">
                <a:latin typeface="Calibri" pitchFamily="34" charset="0"/>
                <a:cs typeface="Calibri" pitchFamily="34" charset="0"/>
              </a:rPr>
              <a:t>Jabok</a:t>
            </a:r>
            <a:endParaRPr lang="cs-CZ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obrázek 1" descr="https://scontent-prg1-1.xx.fbcdn.net/v/t1.0-1/15780993_250275025403000_2173792953467361632_n.jpg?_nc_cat=110&amp;_nc_ht=scontent-prg1-1.xx&amp;oh=cfe7bcb16870d1357bb702ba0e41ef0f&amp;oe=5D42DD1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936104" cy="92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Picture 7" descr="Výsledek obrázku pro práce na pol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420888"/>
            <a:ext cx="4454099" cy="3343987"/>
          </a:xfrm>
          <a:prstGeom prst="rect">
            <a:avLst/>
          </a:prstGeom>
          <a:noFill/>
        </p:spPr>
      </p:pic>
      <p:pic>
        <p:nvPicPr>
          <p:cNvPr id="8" name="Obrázek 7" descr="Logo_Jabok_-_zlutobi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56376" y="260648"/>
            <a:ext cx="948114" cy="9109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6"/>
          <p:cNvSpPr>
            <a:spLocks noGrp="1" noChangeArrowheads="1"/>
          </p:cNvSpPr>
          <p:nvPr>
            <p:ph sz="half" idx="4294967295"/>
          </p:nvPr>
        </p:nvSpPr>
        <p:spPr>
          <a:xfrm>
            <a:off x="0" y="1600200"/>
            <a:ext cx="3744913" cy="4525963"/>
          </a:xfrm>
        </p:spPr>
        <p:txBody>
          <a:bodyPr/>
          <a:lstStyle/>
          <a:p>
            <a:pPr marL="0" indent="0" eaLnBrk="1" hangingPunct="1">
              <a:buNone/>
            </a:pPr>
            <a:endParaRPr lang="cs-CZ" sz="2800" dirty="0"/>
          </a:p>
          <a:p>
            <a:pPr eaLnBrk="1" hangingPunct="1"/>
            <a:endParaRPr lang="cs-CZ" sz="3000" b="1" dirty="0"/>
          </a:p>
        </p:txBody>
      </p:sp>
      <p:pic>
        <p:nvPicPr>
          <p:cNvPr id="4" name="Obrázek 3" descr="Anička a paní Vesel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57767"/>
            <a:ext cx="8064896" cy="641159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91EEC3E-6D7B-49B2-A5E9-B20558100C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5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287A274-B189-456D-86AF-8780FD282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475"/>
            <a:ext cx="9144000" cy="609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8836271-8B0D-4F87-BBF9-CCE43EE2C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20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49810B2-C0D2-4EB5-BE41-BC1B2D875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947"/>
            <a:ext cx="9144000" cy="513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27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E732E93-71B8-41F6-B936-56291D05D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263"/>
            <a:ext cx="9144000" cy="51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68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66BD613-6A52-41A1-BF0B-DB1987C56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2669"/>
            <a:ext cx="8036371" cy="53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70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DF8BEA4-C6D6-4DE1-BDA8-67C6B592D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77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E0E0BCD-D592-442F-8788-F2CEC8BA7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6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FB6CE2-92E8-4ABB-90BB-BA1C9DF1E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/>
          <a:lstStyle/>
          <a:p>
            <a:r>
              <a:rPr lang="cs-CZ" dirty="0"/>
              <a:t>POKLADNICE VZPOMÍNEK</a:t>
            </a:r>
            <a:br>
              <a:rPr lang="cs-CZ" dirty="0"/>
            </a:br>
            <a:r>
              <a:rPr lang="cs-CZ" dirty="0"/>
              <a:t>projekt pro žáky základních škol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63D9FD7-FAB9-4C7A-B4B4-4AF9A829D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04864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12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4FE33-C4BC-4617-8281-9984705CC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/>
          <a:lstStyle/>
          <a:p>
            <a:r>
              <a:rPr lang="cs-CZ" sz="2400" dirty="0"/>
              <a:t>REMEMBERING YESTERADAY, CARING TODAY</a:t>
            </a:r>
            <a:br>
              <a:rPr lang="cs-CZ" sz="2400" dirty="0"/>
            </a:br>
            <a:r>
              <a:rPr lang="cs-CZ" sz="2400" dirty="0"/>
              <a:t>mezinárodní projekt Evropské Reminiscenční Sítě</a:t>
            </a:r>
            <a:br>
              <a:rPr lang="cs-CZ" sz="2400" dirty="0"/>
            </a:br>
            <a:br>
              <a:rPr lang="cs-CZ" sz="2400" dirty="0"/>
            </a:br>
            <a:r>
              <a:rPr lang="cs-CZ" sz="2400" dirty="0"/>
              <a:t>VZPOMÍNEJME, KDYŽ PEČUJEME </a:t>
            </a:r>
            <a:br>
              <a:rPr lang="cs-CZ" sz="2400" dirty="0"/>
            </a:br>
            <a:br>
              <a:rPr lang="cs-CZ" sz="2400" dirty="0"/>
            </a:br>
            <a:r>
              <a:rPr lang="cs-CZ" sz="2400" dirty="0"/>
              <a:t>cyklus skupinových setkání </a:t>
            </a:r>
            <a:br>
              <a:rPr lang="cs-CZ" sz="2400" dirty="0"/>
            </a:br>
            <a:r>
              <a:rPr lang="cs-CZ" sz="2400" dirty="0"/>
              <a:t>pro seniory s demencí a jejich pečující rodiny</a:t>
            </a:r>
            <a:br>
              <a:rPr lang="cs-CZ" sz="2400" dirty="0"/>
            </a:br>
            <a:r>
              <a:rPr lang="cs-CZ" sz="2400" dirty="0"/>
              <a:t>+</a:t>
            </a:r>
            <a:br>
              <a:rPr lang="cs-CZ" sz="2400" dirty="0"/>
            </a:br>
            <a:r>
              <a:rPr lang="cs-CZ" sz="2400" dirty="0"/>
              <a:t>výcvik reminiscenčních asistentů</a:t>
            </a:r>
          </a:p>
        </p:txBody>
      </p:sp>
    </p:spTree>
    <p:extLst>
      <p:ext uri="{BB962C8B-B14F-4D97-AF65-F5344CB8AC3E}">
        <p14:creationId xmlns:p14="http://schemas.microsoft.com/office/powerpoint/2010/main" val="4118305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C79F1B-A5E5-4B08-966D-CF9A1D6230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435B30F-E999-4767-878C-07D1A8AF2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38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B6085DE-C09B-4F6F-8E5A-6B3F8E7B6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01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448D31D-C032-4D40-BA79-2E95DBBC77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0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D67B405-CE99-43D0-8501-2A9A24ECB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81" y="0"/>
            <a:ext cx="4948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61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FA205BB-3166-41C4-AE77-0005025E4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59" y="0"/>
            <a:ext cx="4846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80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EF4E12A-EBB1-4D63-A710-2EF55271A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46" y="0"/>
            <a:ext cx="4846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16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C910D18-C90F-4C35-BB52-9D4CCC15A2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70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7518FB4-99C1-44A2-9A53-A0504A13D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09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DB40630-2CAF-427B-B3DD-A3B417527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65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5D4D7E6-4BDE-4379-A136-C1FA0A14AD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011"/>
            <a:ext cx="9144000" cy="431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59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D66C905-73B6-477F-A9E5-2D61247A7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66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30E1FE5-4583-48B2-AA16-8915D19D78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26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C864F7-F501-4BE7-82AC-8E9CBF90F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55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67FB092-7351-4834-9BA9-8CB7F5B044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75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D45028B-EF88-4AF6-912F-2C32A61B5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44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/>
          <a:lstStyle/>
          <a:p>
            <a:r>
              <a:rPr lang="cs-CZ" sz="3600" dirty="0">
                <a:solidFill>
                  <a:srgbClr val="663300"/>
                </a:solidFill>
              </a:rPr>
              <a:t>„PES JAKO REMINISCENČNÍ STIMUL“</a:t>
            </a:r>
            <a:br>
              <a:rPr lang="cs-CZ" sz="3600" dirty="0">
                <a:solidFill>
                  <a:srgbClr val="663300"/>
                </a:solidFill>
              </a:rPr>
            </a:br>
            <a:r>
              <a:rPr lang="cs-CZ" sz="2800" i="1" dirty="0">
                <a:solidFill>
                  <a:srgbClr val="663300"/>
                </a:solidFill>
              </a:rPr>
              <a:t> Pilotní projekt pro praktickou část bakalářské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800" dirty="0"/>
              <a:t>Autor: Markéta Suková</a:t>
            </a:r>
          </a:p>
          <a:p>
            <a:pPr>
              <a:buNone/>
            </a:pPr>
            <a:endParaRPr lang="cs-CZ" sz="2400" dirty="0"/>
          </a:p>
          <a:p>
            <a:pPr>
              <a:buNone/>
            </a:pPr>
            <a:r>
              <a:rPr lang="cs-CZ" sz="2800" dirty="0"/>
              <a:t>Spolupracující organizace: </a:t>
            </a:r>
          </a:p>
          <a:p>
            <a:r>
              <a:rPr lang="cs-CZ" sz="2400" dirty="0"/>
              <a:t>Senior Rezidence </a:t>
            </a:r>
            <a:r>
              <a:rPr lang="cs-CZ" sz="2400" dirty="0" err="1"/>
              <a:t>Klamovka</a:t>
            </a:r>
            <a:endParaRPr lang="cs-CZ" sz="2400" dirty="0"/>
          </a:p>
          <a:p>
            <a:r>
              <a:rPr lang="cs-CZ" sz="2400" dirty="0"/>
              <a:t>Vzdělávací a mezigenerační </a:t>
            </a:r>
          </a:p>
          <a:p>
            <a:pPr>
              <a:buNone/>
            </a:pPr>
            <a:r>
              <a:rPr lang="cs-CZ" sz="2400" dirty="0"/>
              <a:t>	centrum ze </a:t>
            </a:r>
            <a:r>
              <a:rPr lang="cs-CZ" sz="2400" dirty="0" err="1"/>
              <a:t>Širokadaleka</a:t>
            </a:r>
            <a:endParaRPr lang="cs-CZ" sz="2400" dirty="0"/>
          </a:p>
          <a:p>
            <a:r>
              <a:rPr lang="cs-CZ" sz="2400" dirty="0"/>
              <a:t>Reminiscenční centrum, z. s.</a:t>
            </a:r>
          </a:p>
          <a:p>
            <a:r>
              <a:rPr lang="cs-CZ" sz="2400" dirty="0"/>
              <a:t>VOŠ </a:t>
            </a:r>
            <a:r>
              <a:rPr lang="cs-CZ" sz="2400" dirty="0" err="1"/>
              <a:t>Jabok</a:t>
            </a:r>
            <a:endParaRPr lang="cs-CZ" sz="2400" dirty="0"/>
          </a:p>
          <a:p>
            <a:endParaRPr lang="cs-CZ" dirty="0"/>
          </a:p>
        </p:txBody>
      </p:sp>
      <p:pic>
        <p:nvPicPr>
          <p:cNvPr id="4" name="Obrázek 3" descr="Logo širokodaleko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2" y="5157192"/>
            <a:ext cx="1412776" cy="1412776"/>
          </a:xfrm>
          <a:prstGeom prst="rect">
            <a:avLst/>
          </a:prstGeom>
        </p:spPr>
      </p:pic>
      <p:pic>
        <p:nvPicPr>
          <p:cNvPr id="5" name="Obrázek 4" descr="Markéta a Fili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700808"/>
            <a:ext cx="3275855" cy="2266546"/>
          </a:xfrm>
          <a:prstGeom prst="rect">
            <a:avLst/>
          </a:prstGeom>
        </p:spPr>
      </p:pic>
      <p:pic>
        <p:nvPicPr>
          <p:cNvPr id="6" name="Obrázek 5" descr="Symbo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5157192"/>
            <a:ext cx="1412776" cy="1412776"/>
          </a:xfrm>
          <a:prstGeom prst="rect">
            <a:avLst/>
          </a:prstGeom>
        </p:spPr>
      </p:pic>
      <p:pic>
        <p:nvPicPr>
          <p:cNvPr id="7" name="Obrázek 6" descr="Logo-Klamovk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9672" y="5484484"/>
            <a:ext cx="1872208" cy="137351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Fidorka a téma četba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018634" cy="5073427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Frída v obležení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-1" y="980728"/>
            <a:ext cx="9146637" cy="5145435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>
                <a:solidFill>
                  <a:srgbClr val="663300"/>
                </a:solidFill>
              </a:rPr>
              <a:t>1. SETKÁNÍ – PSI V MÉM ŽIVOTĚ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/>
              <a:t>Cíl: </a:t>
            </a:r>
          </a:p>
          <a:p>
            <a:r>
              <a:rPr lang="cs-CZ" sz="2800" dirty="0"/>
              <a:t>seznámení se, naladění na sebe</a:t>
            </a:r>
          </a:p>
          <a:p>
            <a:r>
              <a:rPr lang="cs-CZ" sz="2800" dirty="0"/>
              <a:t>představit způsob práce, pravidla</a:t>
            </a:r>
          </a:p>
          <a:p>
            <a:r>
              <a:rPr lang="cs-CZ" sz="2800" dirty="0"/>
              <a:t>zmapovat, jací psi byli pro účastníky důležití </a:t>
            </a:r>
          </a:p>
          <a:p>
            <a:pPr>
              <a:buNone/>
            </a:pPr>
            <a:endParaRPr lang="cs-CZ" sz="2400" i="1" dirty="0">
              <a:solidFill>
                <a:srgbClr val="800000"/>
              </a:solidFill>
            </a:endParaRPr>
          </a:p>
          <a:p>
            <a:pPr>
              <a:buNone/>
            </a:pPr>
            <a:r>
              <a:rPr lang="cs-CZ" sz="2400" i="1" dirty="0">
                <a:solidFill>
                  <a:srgbClr val="800000"/>
                </a:solidFill>
              </a:rPr>
              <a:t>Paní Iva: … měla jsem maďarského ohaře, chovnou stanici … když mi bylo nejhůř, vždycky přišel k mojí posteli a utěšoval mě.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07288" cy="1143000"/>
          </a:xfrm>
        </p:spPr>
        <p:txBody>
          <a:bodyPr/>
          <a:lstStyle/>
          <a:p>
            <a:r>
              <a:rPr lang="cs-CZ" sz="4000" dirty="0">
                <a:solidFill>
                  <a:srgbClr val="663300"/>
                </a:solidFill>
              </a:rPr>
              <a:t>2. Jak pes přišel do rodiny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400" dirty="0"/>
              <a:t>Kdo pejska chtěl, jak jsme k němu přišli, kdo mu dal jméno, fenka/pes, co jsme pro štěňátko chystali, jaké byly začátky se štěnětem, …</a:t>
            </a:r>
          </a:p>
          <a:p>
            <a:pPr>
              <a:buNone/>
            </a:pPr>
            <a:r>
              <a:rPr lang="cs-CZ" sz="2400" dirty="0"/>
              <a:t>Pomůcky: </a:t>
            </a:r>
          </a:p>
          <a:p>
            <a:r>
              <a:rPr lang="cs-CZ" sz="2400" dirty="0"/>
              <a:t>fotografie pejsků </a:t>
            </a:r>
          </a:p>
          <a:p>
            <a:pPr marL="0" indent="0">
              <a:buNone/>
            </a:pPr>
            <a:r>
              <a:rPr lang="cs-CZ" sz="2000" dirty="0"/>
              <a:t>     (dle informací z předešlého setkání)</a:t>
            </a:r>
            <a:r>
              <a:rPr lang="cs-CZ" sz="2800" dirty="0"/>
              <a:t> </a:t>
            </a:r>
          </a:p>
          <a:p>
            <a:r>
              <a:rPr lang="cs-CZ" sz="2400" dirty="0"/>
              <a:t>otázky k tématu</a:t>
            </a:r>
          </a:p>
          <a:p>
            <a:pPr marL="0" indent="0">
              <a:buNone/>
            </a:pPr>
            <a:endParaRPr lang="cs-CZ" sz="2400" dirty="0"/>
          </a:p>
          <a:p>
            <a:pPr>
              <a:buNone/>
            </a:pPr>
            <a:r>
              <a:rPr lang="cs-CZ" sz="2400" i="1" dirty="0">
                <a:solidFill>
                  <a:srgbClr val="800000"/>
                </a:solidFill>
              </a:rPr>
              <a:t>… ano, takto přesně vypadala</a:t>
            </a:r>
          </a:p>
          <a:p>
            <a:pPr>
              <a:buNone/>
            </a:pPr>
            <a:r>
              <a:rPr lang="cs-CZ" sz="2400" i="1" dirty="0">
                <a:solidFill>
                  <a:srgbClr val="800000"/>
                </a:solidFill>
              </a:rPr>
              <a:t> měla ostrý čumák, uši dolů, </a:t>
            </a:r>
          </a:p>
          <a:p>
            <a:pPr>
              <a:buNone/>
            </a:pPr>
            <a:r>
              <a:rPr lang="cs-CZ" sz="2400" i="1" dirty="0">
                <a:solidFill>
                  <a:srgbClr val="800000"/>
                </a:solidFill>
              </a:rPr>
              <a:t>bílou náprsenku, ten výraz</a:t>
            </a:r>
          </a:p>
          <a:p>
            <a:pPr>
              <a:buNone/>
            </a:pPr>
            <a:endParaRPr lang="cs-CZ" sz="2400" i="1" dirty="0">
              <a:solidFill>
                <a:srgbClr val="800000"/>
              </a:solidFill>
            </a:endParaRPr>
          </a:p>
        </p:txBody>
      </p:sp>
      <p:pic>
        <p:nvPicPr>
          <p:cNvPr id="5" name="Obrázek 4" descr="20170420_1051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080620" y="3064396"/>
            <a:ext cx="3995936" cy="29969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34F52D1-DA8A-47F5-B05F-AD470AD0F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44"/>
            <a:ext cx="9144000" cy="609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857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663300"/>
                </a:solidFill>
              </a:rPr>
              <a:t>3. JAK VYPADAL MŮJ PES</a:t>
            </a:r>
            <a:br>
              <a:rPr lang="cs-CZ" dirty="0">
                <a:solidFill>
                  <a:srgbClr val="663300"/>
                </a:solidFill>
              </a:rPr>
            </a:br>
            <a:r>
              <a:rPr lang="cs-CZ" sz="4000" dirty="0">
                <a:solidFill>
                  <a:srgbClr val="663300"/>
                </a:solidFill>
              </a:rPr>
              <a:t>technika: Koláž</a:t>
            </a:r>
          </a:p>
        </p:txBody>
      </p:sp>
      <p:pic>
        <p:nvPicPr>
          <p:cNvPr id="8" name="Zástupný symbol pro obsah 7" descr="20170420_10515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48968" y="2267041"/>
            <a:ext cx="4819327" cy="3614495"/>
          </a:xfrm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 descr="20170420_1051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25972" y="2234868"/>
            <a:ext cx="4848539" cy="363640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F394EE4-1EC5-4802-BB29-7BBED5098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11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90604C5-229A-41C8-B7DD-C2C53E66C60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2"/>
            <a:ext cx="8172400" cy="6128226"/>
          </a:xfrm>
        </p:spPr>
      </p:pic>
    </p:spTree>
    <p:extLst>
      <p:ext uri="{BB962C8B-B14F-4D97-AF65-F5344CB8AC3E}">
        <p14:creationId xmlns:p14="http://schemas.microsoft.com/office/powerpoint/2010/main" val="19495206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0A36636-208F-4D40-892B-D414B41954B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34"/>
            <a:ext cx="8100392" cy="6074229"/>
          </a:xfrm>
        </p:spPr>
      </p:pic>
    </p:spTree>
    <p:extLst>
      <p:ext uri="{BB962C8B-B14F-4D97-AF65-F5344CB8AC3E}">
        <p14:creationId xmlns:p14="http://schemas.microsoft.com/office/powerpoint/2010/main" val="41314278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3A9127-B303-46DE-8A53-8D2D4A774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89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27ED4EF-D253-42E6-99D8-3D33BED0D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492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cs-CZ" dirty="0">
                <a:solidFill>
                  <a:srgbClr val="663300"/>
                </a:solidFill>
              </a:rPr>
              <a:t>4. PŘÍHODY SE PSEM</a:t>
            </a:r>
            <a:br>
              <a:rPr lang="cs-CZ" dirty="0">
                <a:solidFill>
                  <a:srgbClr val="663300"/>
                </a:solidFill>
              </a:rPr>
            </a:br>
            <a:r>
              <a:rPr lang="cs-CZ" sz="3600" dirty="0">
                <a:solidFill>
                  <a:srgbClr val="663300"/>
                </a:solidFill>
              </a:rPr>
              <a:t>technika: Dramatizace vzpomínky</a:t>
            </a:r>
            <a:br>
              <a:rPr lang="cs-CZ" sz="3600" dirty="0">
                <a:solidFill>
                  <a:srgbClr val="663300"/>
                </a:solidFill>
              </a:rPr>
            </a:br>
            <a:r>
              <a:rPr lang="cs-CZ" sz="3600" dirty="0">
                <a:solidFill>
                  <a:srgbClr val="663300"/>
                </a:solidFill>
              </a:rPr>
              <a:t>za pomoci přítomného psa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>
              <a:buNone/>
            </a:pPr>
            <a:r>
              <a:rPr lang="cs-CZ" dirty="0"/>
              <a:t>Zcela jiné složení skupiny (13 nových seniorů, většina měla kočky)</a:t>
            </a:r>
          </a:p>
          <a:p>
            <a:pPr>
              <a:buNone/>
            </a:pPr>
            <a:r>
              <a:rPr lang="cs-CZ" dirty="0">
                <a:sym typeface="Wingdings" pitchFamily="2" charset="2"/>
              </a:rPr>
              <a:t> nutnost improvizace</a:t>
            </a:r>
          </a:p>
          <a:p>
            <a:pPr>
              <a:buNone/>
            </a:pPr>
            <a:r>
              <a:rPr lang="cs-CZ" dirty="0">
                <a:sym typeface="Wingdings" pitchFamily="2" charset="2"/>
              </a:rPr>
              <a:t>Hrané vzpomínky: </a:t>
            </a:r>
          </a:p>
          <a:p>
            <a:r>
              <a:rPr lang="cs-CZ" dirty="0">
                <a:sym typeface="Wingdings" pitchFamily="2" charset="2"/>
              </a:rPr>
              <a:t>jak pes zachraňoval z vody</a:t>
            </a:r>
          </a:p>
          <a:p>
            <a:r>
              <a:rPr lang="cs-CZ" dirty="0">
                <a:sym typeface="Wingdings" pitchFamily="2" charset="2"/>
              </a:rPr>
              <a:t>jak si kočky hrály s víčky od lahví</a:t>
            </a:r>
          </a:p>
          <a:p>
            <a:r>
              <a:rPr lang="cs-CZ" dirty="0">
                <a:sym typeface="Wingdings" pitchFamily="2" charset="2"/>
              </a:rPr>
              <a:t>jak se dařilo zvířata vycvičit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5. PES V LITERATUŘE</a:t>
            </a:r>
          </a:p>
        </p:txBody>
      </p:sp>
      <p:pic>
        <p:nvPicPr>
          <p:cNvPr id="5" name="Obrázek 4" descr="povidani-o-pejskovi-a-kocic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556792"/>
            <a:ext cx="3171825" cy="4543425"/>
          </a:xfrm>
          <a:prstGeom prst="rect">
            <a:avLst/>
          </a:prstGeom>
        </p:spPr>
      </p:pic>
      <p:pic>
        <p:nvPicPr>
          <p:cNvPr id="6" name="Obrázek 5" descr="Dášen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510432"/>
            <a:ext cx="3312368" cy="4555480"/>
          </a:xfrm>
          <a:prstGeom prst="rect">
            <a:avLst/>
          </a:prstGeom>
        </p:spPr>
      </p:pic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VÝLETY SE PSEM, ZÁVĚR</a:t>
            </a:r>
          </a:p>
        </p:txBody>
      </p:sp>
      <p:pic>
        <p:nvPicPr>
          <p:cNvPr id="4" name="Zástupný symbol pro obsah 3" descr="Mezigenerační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392672"/>
            <a:ext cx="7920880" cy="490610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6"/>
          <p:cNvSpPr>
            <a:spLocks noGrp="1" noChangeArrowheads="1"/>
          </p:cNvSpPr>
          <p:nvPr>
            <p:ph sz="half" idx="4294967295"/>
          </p:nvPr>
        </p:nvSpPr>
        <p:spPr>
          <a:xfrm>
            <a:off x="0" y="1600200"/>
            <a:ext cx="3744913" cy="4525963"/>
          </a:xfrm>
        </p:spPr>
        <p:txBody>
          <a:bodyPr/>
          <a:lstStyle/>
          <a:p>
            <a:pPr eaLnBrk="1" hangingPunct="1"/>
            <a:endParaRPr lang="cs-CZ" sz="2400" dirty="0"/>
          </a:p>
          <a:p>
            <a:pPr eaLnBrk="1" hangingPunct="1"/>
            <a:r>
              <a:rPr lang="cs-CZ" sz="2400" b="1" dirty="0"/>
              <a:t>.</a:t>
            </a:r>
          </a:p>
        </p:txBody>
      </p:sp>
      <p:pic>
        <p:nvPicPr>
          <p:cNvPr id="4" name="Obrázek 3" descr="Paní Veselá - Stále jem to j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1244"/>
            <a:ext cx="8532493" cy="56869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CB6681F-8102-4546-9944-EEC01B401F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98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8DEAC61-D657-4E44-95B5-CFFABF1D7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43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38C9F04-64CE-4E1D-A993-AE59A91C5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485"/>
            <a:ext cx="9144000" cy="609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38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2F28AAE-97A2-4FF1-9FC2-7E50180A5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2648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5669</TotalTime>
  <Words>305</Words>
  <Application>Microsoft Office PowerPoint</Application>
  <PresentationFormat>Předvádění na obrazovce (4:3)</PresentationFormat>
  <Paragraphs>42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3" baseType="lpstr">
      <vt:lpstr>Arial</vt:lpstr>
      <vt:lpstr>Calibri</vt:lpstr>
      <vt:lpstr>Corbel</vt:lpstr>
      <vt:lpstr>Wingdings</vt:lpstr>
      <vt:lpstr>Default Design</vt:lpstr>
      <vt:lpstr>  REMINISCENČNÍ PROJEKTY</vt:lpstr>
      <vt:lpstr>REMEMBERING YESTERADAY, CARING TODAY mezinárodní projekt Evropské Reminiscenční Sítě  VZPOMÍNEJME, KDYŽ PEČUJEME   cyklus skupinových setkání  pro seniory s demencí a jejich pečující rodiny + výcvik reminiscenčních asistentů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POKLADNICE VZPOMÍNEK projekt pro žáky základních škol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„PES JAKO REMINISCENČNÍ STIMUL“  Pilotní projekt pro praktickou část bakalářské práce</vt:lpstr>
      <vt:lpstr>Prezentace aplikace PowerPoint</vt:lpstr>
      <vt:lpstr>Prezentace aplikace PowerPoint</vt:lpstr>
      <vt:lpstr>1. SETKÁNÍ – PSI V MÉM ŽIVOTĚ</vt:lpstr>
      <vt:lpstr>2. Jak pes přišel do rodiny</vt:lpstr>
      <vt:lpstr>3. JAK VYPADAL MŮJ PES technika: Koláž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4. PŘÍHODY SE PSEM technika: Dramatizace vzpomínky za pomoci přítomného psa</vt:lpstr>
      <vt:lpstr>5. PES V LITERATUŘE</vt:lpstr>
      <vt:lpstr>6. VÝLETY SE PSEM, ZÁVĚR</vt:lpstr>
    </vt:vector>
  </TitlesOfParts>
  <Company>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REMINISCENCE</dc:title>
  <dc:creator>Jakub</dc:creator>
  <cp:lastModifiedBy>Hana Čížková</cp:lastModifiedBy>
  <cp:revision>280</cp:revision>
  <cp:lastPrinted>2019-10-14T14:30:19Z</cp:lastPrinted>
  <dcterms:created xsi:type="dcterms:W3CDTF">2011-09-18T20:04:22Z</dcterms:created>
  <dcterms:modified xsi:type="dcterms:W3CDTF">2021-04-24T12:35:14Z</dcterms:modified>
</cp:coreProperties>
</file>