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ind" panose="020B0604020202020204" charset="-18"/>
      <p:regular r:id="rId25"/>
      <p:bold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k1jvwx3pCOmFjzwRWo+RORZwt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992a75f4b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2992a75f4b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92a75f4b_0_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2992a75f4b_0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992a75f4b_0_1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2992a75f4b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992a75f4b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2992a75f4b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992a75f4b_0_1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12992a75f4b_0_1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992a75f4b_0_1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2992a75f4b_0_1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992a75f4b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12992a75f4b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992a75f4b_0_1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2992a75f4b_0_1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992a75f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12992a75f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992a75f4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2992a75f4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992a75f4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2992a75f4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992a75f4b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992a75f4b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2992a75f4b_0_3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992a75f4b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2992a75f4b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992a75f4b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2992a75f4b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992a75f4b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992a75f4b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992a75f4b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2992a75f4b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/>
          <p:nvPr/>
        </p:nvSpPr>
        <p:spPr>
          <a:xfrm>
            <a:off x="8629126" y="0"/>
            <a:ext cx="3562873" cy="68580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2872" y="734482"/>
            <a:ext cx="5066254" cy="538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 rot="5400000">
            <a:off x="3897313" y="-1233487"/>
            <a:ext cx="4397376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9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>
  <p:cSld name="Záhlaví oddílu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8200" y="1819275"/>
            <a:ext cx="10515600" cy="4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2">
  <p:cSld name="Úvodní snímek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2841566" y="2801072"/>
            <a:ext cx="5447301" cy="83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-775757"/>
            <a:ext cx="4314825" cy="30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8596" y="1565599"/>
            <a:ext cx="7701448" cy="819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0617" y="-1914009"/>
            <a:ext cx="5283536" cy="5620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9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pic>
        <p:nvPicPr>
          <p:cNvPr id="13" name="Google Shape;13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72549" y="5329238"/>
            <a:ext cx="2508317" cy="17746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992a75f4b_0_891"/>
          <p:cNvSpPr txBox="1">
            <a:spLocks noGrp="1"/>
          </p:cNvSpPr>
          <p:nvPr>
            <p:ph type="title"/>
          </p:nvPr>
        </p:nvSpPr>
        <p:spPr>
          <a:xfrm>
            <a:off x="687294" y="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Princip </a:t>
            </a:r>
            <a:r>
              <a:rPr lang="cs-CZ" dirty="0" err="1">
                <a:latin typeface="Ladislav SemiBold" panose="02000000000000000000" pitchFamily="50" charset="-18"/>
              </a:rPr>
              <a:t>KrMHo</a:t>
            </a:r>
            <a:endParaRPr dirty="0">
              <a:latin typeface="Ladislav SemiBold" panose="02000000000000000000" pitchFamily="50" charset="-18"/>
            </a:endParaRPr>
          </a:p>
        </p:txBody>
      </p:sp>
      <p:grpSp>
        <p:nvGrpSpPr>
          <p:cNvPr id="155" name="Google Shape;155;g12992a75f4b_0_891"/>
          <p:cNvGrpSpPr/>
          <p:nvPr/>
        </p:nvGrpSpPr>
        <p:grpSpPr>
          <a:xfrm>
            <a:off x="1010631" y="3203340"/>
            <a:ext cx="10568281" cy="1132500"/>
            <a:chOff x="2323" y="1646002"/>
            <a:chExt cx="7926409" cy="1132500"/>
          </a:xfrm>
        </p:grpSpPr>
        <p:sp>
          <p:nvSpPr>
            <p:cNvPr id="156" name="Google Shape;156;g12992a75f4b_0_891"/>
            <p:cNvSpPr/>
            <p:nvPr/>
          </p:nvSpPr>
          <p:spPr>
            <a:xfrm>
              <a:off x="2323" y="1646002"/>
              <a:ext cx="2830800" cy="1132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g12992a75f4b_0_891"/>
            <p:cNvSpPr txBox="1"/>
            <p:nvPr/>
          </p:nvSpPr>
          <p:spPr>
            <a:xfrm>
              <a:off x="568502" y="1646002"/>
              <a:ext cx="1698600" cy="113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37325" rIns="37325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kritéria</a:t>
              </a:r>
              <a:endParaRPr/>
            </a:p>
          </p:txBody>
        </p:sp>
        <p:sp>
          <p:nvSpPr>
            <p:cNvPr id="158" name="Google Shape;158;g12992a75f4b_0_891"/>
            <p:cNvSpPr/>
            <p:nvPr/>
          </p:nvSpPr>
          <p:spPr>
            <a:xfrm>
              <a:off x="2550128" y="1646002"/>
              <a:ext cx="2830800" cy="1132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g12992a75f4b_0_891"/>
            <p:cNvSpPr txBox="1"/>
            <p:nvPr/>
          </p:nvSpPr>
          <p:spPr>
            <a:xfrm>
              <a:off x="3116307" y="1646002"/>
              <a:ext cx="1698600" cy="113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37325" rIns="37325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možnosti</a:t>
              </a:r>
              <a:endParaRPr/>
            </a:p>
          </p:txBody>
        </p:sp>
        <p:sp>
          <p:nvSpPr>
            <p:cNvPr id="160" name="Google Shape;160;g12992a75f4b_0_891"/>
            <p:cNvSpPr/>
            <p:nvPr/>
          </p:nvSpPr>
          <p:spPr>
            <a:xfrm>
              <a:off x="5097932" y="1646002"/>
              <a:ext cx="2830800" cy="1132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g12992a75f4b_0_891"/>
            <p:cNvSpPr txBox="1"/>
            <p:nvPr/>
          </p:nvSpPr>
          <p:spPr>
            <a:xfrm>
              <a:off x="5664111" y="1646002"/>
              <a:ext cx="1698600" cy="113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37325" rIns="37325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hodnocení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992a75f4b_0_1149"/>
          <p:cNvSpPr txBox="1">
            <a:spLocks noGrp="1"/>
          </p:cNvSpPr>
          <p:nvPr>
            <p:ph type="title"/>
          </p:nvPr>
        </p:nvSpPr>
        <p:spPr>
          <a:xfrm>
            <a:off x="714188" y="61772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Metody sběru nápadů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67" name="Google Shape;167;g12992a75f4b_0_1149"/>
          <p:cNvSpPr txBox="1">
            <a:spLocks noGrp="1"/>
          </p:cNvSpPr>
          <p:nvPr>
            <p:ph type="body" idx="1"/>
          </p:nvPr>
        </p:nvSpPr>
        <p:spPr>
          <a:xfrm>
            <a:off x="714188" y="1735978"/>
            <a:ext cx="110460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Brainstorming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 err="1"/>
              <a:t>Brainwriting</a:t>
            </a:r>
            <a:r>
              <a:rPr lang="cs-CZ" dirty="0"/>
              <a:t>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 err="1"/>
              <a:t>Swot</a:t>
            </a:r>
            <a:r>
              <a:rPr lang="cs-CZ" dirty="0"/>
              <a:t> analýza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Metoda 635 (533, 455…)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Open </a:t>
            </a:r>
            <a:r>
              <a:rPr lang="cs-CZ" dirty="0" err="1"/>
              <a:t>space</a:t>
            </a:r>
            <a:r>
              <a:rPr lang="cs-CZ" dirty="0"/>
              <a:t>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cafe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…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992a75f4b_0_1023"/>
          <p:cNvSpPr txBox="1">
            <a:spLocks noGrp="1"/>
          </p:cNvSpPr>
          <p:nvPr>
            <p:ph type="title"/>
          </p:nvPr>
        </p:nvSpPr>
        <p:spPr>
          <a:xfrm>
            <a:off x="669365" y="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Metody třídění a zužování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74" name="Google Shape;174;g12992a75f4b_0_1023"/>
          <p:cNvSpPr txBox="1">
            <a:spLocks noGrp="1"/>
          </p:cNvSpPr>
          <p:nvPr>
            <p:ph type="body" idx="1"/>
          </p:nvPr>
        </p:nvSpPr>
        <p:spPr>
          <a:xfrm>
            <a:off x="669365" y="1793146"/>
            <a:ext cx="128400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Sdružování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Tabulka dopadu a proveditelnosti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Puntíkování – hlasování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Tabulka důležitosti a naléhavosti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Ďáblův advokát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…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992a75f4b_0_1275"/>
          <p:cNvSpPr txBox="1">
            <a:spLocks noGrp="1"/>
          </p:cNvSpPr>
          <p:nvPr>
            <p:ph type="title"/>
          </p:nvPr>
        </p:nvSpPr>
        <p:spPr>
          <a:xfrm>
            <a:off x="723153" y="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Zpětná vazba - pravidla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81" name="Google Shape;181;g12992a75f4b_0_1275"/>
          <p:cNvSpPr txBox="1">
            <a:spLocks noGrp="1"/>
          </p:cNvSpPr>
          <p:nvPr>
            <p:ph type="body" idx="1"/>
          </p:nvPr>
        </p:nvSpPr>
        <p:spPr>
          <a:xfrm>
            <a:off x="723153" y="1515035"/>
            <a:ext cx="10993447" cy="486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i="1" u="sng" dirty="0"/>
              <a:t>Poskytování zpětné vazby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Na vyžádání 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Zpětná vazba je nejúčinnější, pokud o ni dotyčný člověk sám stojí a vyžaduje ji. S poskytnutím zpětné vazby by však měl přinejmenším souhlasit.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Správný čas a místo 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Poskytování zpětné vazby vyžaduje alespoň základní soukromí a přiměřeně času.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Popis skutečnosti, ne hodnocení 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Popisujte, co člověk řekl nebo udělal, ale nehodnoťte, zda je to správné či špatné.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Konkrétně, ne obecně 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Popisujte, co jste skutečně viděli v konkrétní situaci, nesnažte se zobecňovat své poznatky.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Úplnost, poctivost 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Zahrňte veškeré své reakce na chování druhého, včetně toho, jak jste se v danou chvíli cítili.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Vyrovnanost </a:t>
            </a:r>
            <a:endParaRPr dirty="0"/>
          </a:p>
          <a:p>
            <a:pPr marL="342900" lvl="0" indent="-373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Nesoustřeďujte se ve svém popisu pouze na to, co způsobilo obtíže. V každém jednání jsou obvykle přítomny pozitivní i negativní aspekty.</a:t>
            </a:r>
            <a:endParaRPr dirty="0"/>
          </a:p>
          <a:p>
            <a:pPr marL="342900" lvl="0" indent="-246380" algn="l" rtl="0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992a75f4b_0_1401"/>
          <p:cNvSpPr txBox="1">
            <a:spLocks noGrp="1"/>
          </p:cNvSpPr>
          <p:nvPr>
            <p:ph type="title"/>
          </p:nvPr>
        </p:nvSpPr>
        <p:spPr>
          <a:xfrm>
            <a:off x="687294" y="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Pravidla zpětné vazby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88" name="Google Shape;188;g12992a75f4b_0_1401"/>
          <p:cNvSpPr txBox="1">
            <a:spLocks noGrp="1"/>
          </p:cNvSpPr>
          <p:nvPr>
            <p:ph type="body" idx="1"/>
          </p:nvPr>
        </p:nvSpPr>
        <p:spPr>
          <a:xfrm>
            <a:off x="687294" y="1622612"/>
            <a:ext cx="11141506" cy="469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i="1" u="sng" dirty="0"/>
              <a:t>Přijímání zpětné vazby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Aktivně naslouchat 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Je třeba pozorně vnímat a pamatovat si (tedy i písemně zaznamenávat) přijímané informace.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Ubezpečit se, že správně rozumím 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Užitím otevřených otázek je dobré přezkoumat informace, které nejsou dostatečně zřetelné nebo jednoznačné. Je možné se ptát na další příklady podobného jednání.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Neobhajovat se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Je snadné, ale obvykle ne užitečné, začít vysvětlovat, proč jsem danou věc udělal právě tímto způsobem.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Nechat si právo vyhodnocení 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Je třeba si nechat dostatek času k promyšlení informací a kriticky zhodnotit, zda je pro vás důležité měnit některé rysy vašeho chování.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Poděkovat</a:t>
            </a:r>
            <a:endParaRPr dirty="0"/>
          </a:p>
          <a:p>
            <a:pPr marL="342900" lvl="0" indent="-37338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Upřímně a správně podaná zpětná vazba je pro vás užitečným darem, za který je správné poděkovat, i když v něm třeba převládla negativa.</a:t>
            </a:r>
            <a:endParaRPr dirty="0"/>
          </a:p>
          <a:p>
            <a:pPr marL="342900" lvl="0" indent="-231140" algn="l" rtl="0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992a75f4b_0_1527"/>
          <p:cNvSpPr txBox="1">
            <a:spLocks noGrp="1"/>
          </p:cNvSpPr>
          <p:nvPr>
            <p:ph type="title"/>
          </p:nvPr>
        </p:nvSpPr>
        <p:spPr>
          <a:xfrm>
            <a:off x="721946" y="0"/>
            <a:ext cx="10468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Postup poskytování zpětné vazby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95" name="Google Shape;195;g12992a75f4b_0_1527"/>
          <p:cNvSpPr txBox="1">
            <a:spLocks noGrp="1"/>
          </p:cNvSpPr>
          <p:nvPr>
            <p:ph type="body" idx="1"/>
          </p:nvPr>
        </p:nvSpPr>
        <p:spPr>
          <a:xfrm>
            <a:off x="650631" y="1723292"/>
            <a:ext cx="10935169" cy="480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Ocenění </a:t>
            </a:r>
            <a:endParaRPr dirty="0"/>
          </a:p>
          <a:p>
            <a:pPr marL="457200" lvl="1" indent="0">
              <a:spcBef>
                <a:spcPts val="256"/>
              </a:spcBef>
              <a:buSzPct val="114285"/>
              <a:buNone/>
            </a:pPr>
            <a:r>
              <a:rPr lang="cs-CZ" dirty="0"/>
              <a:t>Poskytněte účastníkovi popisným jazykem zpětnou vazbu k tomu, co se mu dařilo, co udělal dobře (ev. co naplňuje předem daná kritéria).</a:t>
            </a:r>
            <a:endParaRPr dirty="0"/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r>
              <a:rPr lang="cs-CZ" dirty="0"/>
              <a:t> </a:t>
            </a:r>
            <a:endParaRPr dirty="0"/>
          </a:p>
          <a:p>
            <a:pPr marL="342900" lvl="0" indent="-37338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b="1" dirty="0"/>
              <a:t>Korekce</a:t>
            </a:r>
            <a:endParaRPr dirty="0"/>
          </a:p>
          <a:p>
            <a:pPr marL="457200" lvl="1" indent="0">
              <a:spcBef>
                <a:spcPts val="256"/>
              </a:spcBef>
              <a:buSzPct val="114285"/>
              <a:buNone/>
            </a:pPr>
            <a:r>
              <a:rPr lang="cs-CZ" dirty="0"/>
              <a:t>Poskytněte účastníkovi popisný jazykem zpětnou vazbu k tomu, co se nedařilo, co nepřispívalo ke splnění úkolu.</a:t>
            </a:r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r>
              <a:rPr lang="cs-CZ" dirty="0"/>
              <a:t> Korekce má tři části:</a:t>
            </a:r>
          </a:p>
          <a:p>
            <a:pPr marL="457200" lvl="1" indent="0">
              <a:spcBef>
                <a:spcPts val="256"/>
              </a:spcBef>
              <a:buSzPct val="114285"/>
              <a:buNone/>
            </a:pPr>
            <a:r>
              <a:rPr lang="cs-CZ" dirty="0"/>
              <a:t>a/ </a:t>
            </a:r>
            <a:r>
              <a:rPr lang="cs-CZ" b="1" dirty="0"/>
              <a:t>Empatické vyjádření</a:t>
            </a:r>
            <a:r>
              <a:rPr lang="cs-CZ" dirty="0"/>
              <a:t> </a:t>
            </a:r>
            <a:r>
              <a:rPr lang="cs-CZ" b="1" dirty="0"/>
              <a:t>toho, že chápeme úmysly</a:t>
            </a:r>
            <a:r>
              <a:rPr lang="cs-CZ" dirty="0"/>
              <a:t>, cíle, záměry účastníka, že asi víme, proč jednal tak... (Asi jste tím chtěla zajistit....). Popisujeme, co si myslíme, vztahujeme to na sebe. Není to otázka!</a:t>
            </a:r>
          </a:p>
          <a:p>
            <a:pPr marL="457200" lvl="1" indent="0">
              <a:spcBef>
                <a:spcPts val="256"/>
              </a:spcBef>
              <a:buSzPct val="114285"/>
              <a:buNone/>
            </a:pPr>
            <a:r>
              <a:rPr lang="cs-CZ" dirty="0"/>
              <a:t>b/ </a:t>
            </a:r>
            <a:r>
              <a:rPr lang="cs-CZ" b="1" dirty="0"/>
              <a:t>Nastínění toho, v  čem by mohl nastat problém</a:t>
            </a:r>
            <a:r>
              <a:rPr lang="cs-CZ" dirty="0"/>
              <a:t>, co by se mohlo stát. (Napadá mě, že...) Nepopisuju, co se stalo, ale ukazuji možná rizika.</a:t>
            </a:r>
          </a:p>
          <a:p>
            <a:pPr marL="457200" lvl="1" indent="0">
              <a:spcBef>
                <a:spcPts val="256"/>
              </a:spcBef>
              <a:buSzPct val="114285"/>
              <a:buNone/>
            </a:pPr>
            <a:r>
              <a:rPr lang="cs-CZ" dirty="0"/>
              <a:t>c/ </a:t>
            </a:r>
            <a:r>
              <a:rPr lang="cs-CZ" b="1" dirty="0"/>
              <a:t>Návrh, jak by se to dalo udělat jinak</a:t>
            </a:r>
            <a:r>
              <a:rPr lang="cs-CZ" dirty="0"/>
              <a:t>, aby se předešlo problému z bodu 2. Návrh je vhodné nejdříve nechat na tom kdo ZV přijímá (Co navrhujete vy?...). </a:t>
            </a:r>
            <a:endParaRPr dirty="0"/>
          </a:p>
          <a:p>
            <a:pPr marL="0" lvl="0" indent="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endParaRPr dirty="0"/>
          </a:p>
          <a:p>
            <a:pPr marL="342900" lvl="0" indent="-373380" algn="l" rtl="0">
              <a:spcBef>
                <a:spcPts val="256"/>
              </a:spcBef>
              <a:spcAft>
                <a:spcPts val="0"/>
              </a:spcAft>
              <a:buClr>
                <a:schemeClr val="dk1"/>
              </a:buClr>
              <a:buSzPct val="114285"/>
              <a:buChar char="•"/>
            </a:pPr>
            <a:r>
              <a:rPr lang="cs-CZ" dirty="0"/>
              <a:t>Mezi jednotlivými třemi částmi, vždy necháváme prostor na reakci. Mluvíme tedy v nedokončených větách, nebo klademe otevřené otázky.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992a75f4b_0_1653"/>
          <p:cNvSpPr txBox="1">
            <a:spLocks noGrp="1"/>
          </p:cNvSpPr>
          <p:nvPr>
            <p:ph type="title"/>
          </p:nvPr>
        </p:nvSpPr>
        <p:spPr>
          <a:xfrm>
            <a:off x="714188" y="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Něco málo k práci se skupinou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202" name="Google Shape;202;g12992a75f4b_0_1653"/>
          <p:cNvSpPr txBox="1">
            <a:spLocks noGrp="1"/>
          </p:cNvSpPr>
          <p:nvPr>
            <p:ph type="body" idx="1"/>
          </p:nvPr>
        </p:nvSpPr>
        <p:spPr>
          <a:xfrm>
            <a:off x="527375" y="1556799"/>
            <a:ext cx="11425200" cy="508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5814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Skupina </a:t>
            </a:r>
            <a:r>
              <a:rPr lang="cs-CZ" dirty="0">
                <a:latin typeface="Hind"/>
                <a:ea typeface="Hind"/>
                <a:cs typeface="Hind"/>
                <a:sym typeface="Hind"/>
              </a:rPr>
              <a:t>≠ tým  </a:t>
            </a:r>
            <a:r>
              <a:rPr lang="cs-CZ" sz="1600" dirty="0">
                <a:latin typeface="Hind"/>
                <a:ea typeface="Hind"/>
                <a:cs typeface="Hind"/>
                <a:sym typeface="Hind"/>
              </a:rPr>
              <a:t>(Zdroj: Instruktorský slabikář, s. 251)</a:t>
            </a:r>
            <a:endParaRPr dirty="0"/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cs-CZ"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cs-CZ"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248920" algn="l" rtl="0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Hind"/>
              <a:ea typeface="Hind"/>
              <a:cs typeface="Hind"/>
              <a:sym typeface="Hind"/>
            </a:endParaRPr>
          </a:p>
          <a:p>
            <a:pPr marL="342900" lvl="0" indent="-352425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sz="2000" dirty="0"/>
          </a:p>
          <a:p>
            <a:pPr marL="342900" lvl="0" indent="-352425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 dirty="0"/>
              <a:t>Jinými slovy … práce se skupinou není to samé co </a:t>
            </a:r>
            <a:r>
              <a:rPr lang="cs-CZ" sz="2000" dirty="0" err="1"/>
              <a:t>teambuilding</a:t>
            </a:r>
            <a:r>
              <a:rPr lang="cs-CZ" sz="2000" dirty="0"/>
              <a:t> – cíle se mnohdy liší</a:t>
            </a:r>
            <a:endParaRPr sz="2000" dirty="0"/>
          </a:p>
        </p:txBody>
      </p:sp>
      <p:pic>
        <p:nvPicPr>
          <p:cNvPr id="204" name="Google Shape;204;g12992a75f4b_0_16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188" y="2009976"/>
            <a:ext cx="8098118" cy="3879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992a75f4b_0_1780"/>
          <p:cNvSpPr txBox="1">
            <a:spLocks noGrp="1"/>
          </p:cNvSpPr>
          <p:nvPr>
            <p:ph type="title"/>
          </p:nvPr>
        </p:nvSpPr>
        <p:spPr>
          <a:xfrm>
            <a:off x="653293" y="162028"/>
            <a:ext cx="1190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  <a:ea typeface="Roboto Condensed" panose="02000000000000000000" pitchFamily="2" charset="0"/>
              </a:rPr>
              <a:t>Vývojové fáze skupiny dle </a:t>
            </a:r>
            <a:r>
              <a:rPr lang="cs-CZ" dirty="0" err="1">
                <a:latin typeface="Ladislav SemiBold" panose="02000000000000000000" pitchFamily="50" charset="-18"/>
                <a:ea typeface="Roboto Condensed" panose="02000000000000000000" pitchFamily="2" charset="0"/>
              </a:rPr>
              <a:t>Bruce</a:t>
            </a:r>
            <a:r>
              <a:rPr lang="cs-CZ" dirty="0">
                <a:latin typeface="Ladislav SemiBold" panose="02000000000000000000" pitchFamily="50" charset="-18"/>
                <a:ea typeface="Roboto Condensed" panose="02000000000000000000" pitchFamily="2" charset="0"/>
              </a:rPr>
              <a:t> </a:t>
            </a:r>
            <a:r>
              <a:rPr lang="cs-CZ" dirty="0" err="1">
                <a:latin typeface="Ladislav SemiBold" panose="02000000000000000000" pitchFamily="50" charset="-18"/>
                <a:ea typeface="Roboto Condensed" panose="02000000000000000000" pitchFamily="2" charset="0"/>
              </a:rPr>
              <a:t>Tuckmana</a:t>
            </a:r>
            <a:endParaRPr dirty="0">
              <a:latin typeface="Ladislav SemiBold" panose="02000000000000000000" pitchFamily="50" charset="-18"/>
              <a:ea typeface="Roboto Condensed" panose="02000000000000000000" pitchFamily="2" charset="0"/>
            </a:endParaRPr>
          </a:p>
        </p:txBody>
      </p:sp>
      <p:grpSp>
        <p:nvGrpSpPr>
          <p:cNvPr id="211" name="Google Shape;211;g12992a75f4b_0_1780"/>
          <p:cNvGrpSpPr/>
          <p:nvPr/>
        </p:nvGrpSpPr>
        <p:grpSpPr>
          <a:xfrm>
            <a:off x="1341467" y="1557338"/>
            <a:ext cx="9604868" cy="4424400"/>
            <a:chOff x="826609" y="0"/>
            <a:chExt cx="7203831" cy="4424400"/>
          </a:xfrm>
        </p:grpSpPr>
        <p:sp>
          <p:nvSpPr>
            <p:cNvPr id="212" name="Google Shape;212;g12992a75f4b_0_1780"/>
            <p:cNvSpPr/>
            <p:nvPr/>
          </p:nvSpPr>
          <p:spPr>
            <a:xfrm>
              <a:off x="826609" y="0"/>
              <a:ext cx="7079100" cy="442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5937" y="15000"/>
                  </a:quadBezTo>
                  <a:lnTo>
                    <a:pt x="105145" y="0"/>
                  </a:lnTo>
                  <a:lnTo>
                    <a:pt x="120000" y="24000"/>
                  </a:lnTo>
                  <a:lnTo>
                    <a:pt x="108314" y="60000"/>
                  </a:lnTo>
                  <a:lnTo>
                    <a:pt x="10752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13" name="Google Shape;213;g12992a75f4b_0_1780"/>
            <p:cNvSpPr/>
            <p:nvPr/>
          </p:nvSpPr>
          <p:spPr>
            <a:xfrm>
              <a:off x="1523889" y="3289955"/>
              <a:ext cx="162900" cy="1629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14" name="Google Shape;214;g12992a75f4b_0_1780"/>
            <p:cNvSpPr/>
            <p:nvPr/>
          </p:nvSpPr>
          <p:spPr>
            <a:xfrm>
              <a:off x="1324756" y="3527844"/>
              <a:ext cx="1771500" cy="7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15" name="Google Shape;215;g12992a75f4b_0_1780"/>
            <p:cNvSpPr txBox="1"/>
            <p:nvPr/>
          </p:nvSpPr>
          <p:spPr>
            <a:xfrm>
              <a:off x="1324756" y="3527844"/>
              <a:ext cx="1771500" cy="7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2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900" b="1" dirty="0">
                  <a:solidFill>
                    <a:schemeClr val="dk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/>
                  <a:sym typeface="Calibri"/>
                </a:rPr>
                <a:t>FORMING</a:t>
              </a:r>
              <a:endParaRPr sz="2900" b="1" dirty="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216" name="Google Shape;216;g12992a75f4b_0_1780"/>
            <p:cNvSpPr/>
            <p:nvPr/>
          </p:nvSpPr>
          <p:spPr>
            <a:xfrm>
              <a:off x="2674223" y="2260848"/>
              <a:ext cx="283200" cy="2832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17" name="Google Shape;217;g12992a75f4b_0_1780"/>
            <p:cNvSpPr/>
            <p:nvPr/>
          </p:nvSpPr>
          <p:spPr>
            <a:xfrm>
              <a:off x="2509677" y="2591742"/>
              <a:ext cx="2098800" cy="16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18" name="Google Shape;218;g12992a75f4b_0_1780"/>
            <p:cNvSpPr txBox="1"/>
            <p:nvPr/>
          </p:nvSpPr>
          <p:spPr>
            <a:xfrm>
              <a:off x="2509677" y="2591742"/>
              <a:ext cx="2098800" cy="16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00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800" b="1">
                  <a:solidFill>
                    <a:schemeClr val="dk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/>
                  <a:sym typeface="Calibri"/>
                </a:rPr>
                <a:t>STORMING</a:t>
              </a:r>
              <a:endParaRPr sz="2800" b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219" name="Google Shape;219;g12992a75f4b_0_1780"/>
            <p:cNvSpPr/>
            <p:nvPr/>
          </p:nvSpPr>
          <p:spPr>
            <a:xfrm>
              <a:off x="4143111" y="1502513"/>
              <a:ext cx="375300" cy="3753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20" name="Google Shape;220;g12992a75f4b_0_1780"/>
            <p:cNvSpPr/>
            <p:nvPr/>
          </p:nvSpPr>
          <p:spPr>
            <a:xfrm>
              <a:off x="4099324" y="1943667"/>
              <a:ext cx="1949400" cy="22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21" name="Google Shape;221;g12992a75f4b_0_1780"/>
            <p:cNvSpPr txBox="1"/>
            <p:nvPr/>
          </p:nvSpPr>
          <p:spPr>
            <a:xfrm>
              <a:off x="4099324" y="1943667"/>
              <a:ext cx="1949400" cy="22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88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700" b="1">
                  <a:solidFill>
                    <a:schemeClr val="dk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/>
                  <a:sym typeface="Calibri"/>
                </a:rPr>
                <a:t>NORMING</a:t>
              </a:r>
              <a:endParaRPr sz="2700" b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222" name="Google Shape;222;g12992a75f4b_0_1780"/>
            <p:cNvSpPr/>
            <p:nvPr/>
          </p:nvSpPr>
          <p:spPr>
            <a:xfrm>
              <a:off x="5742960" y="1000790"/>
              <a:ext cx="502500" cy="5025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23" name="Google Shape;223;g12992a75f4b_0_1780"/>
            <p:cNvSpPr/>
            <p:nvPr/>
          </p:nvSpPr>
          <p:spPr>
            <a:xfrm>
              <a:off x="5444740" y="1583628"/>
              <a:ext cx="2585700" cy="25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24" name="Google Shape;224;g12992a75f4b_0_1780"/>
            <p:cNvSpPr txBox="1"/>
            <p:nvPr/>
          </p:nvSpPr>
          <p:spPr>
            <a:xfrm>
              <a:off x="5444740" y="1583628"/>
              <a:ext cx="2585700" cy="25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3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700" b="1">
                  <a:solidFill>
                    <a:schemeClr val="dk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/>
                  <a:sym typeface="Calibri"/>
                </a:rPr>
                <a:t>PERFORMING</a:t>
              </a:r>
              <a:endParaRPr sz="2700" b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g12992a75f4b_0_1780"/>
          <p:cNvGrpSpPr/>
          <p:nvPr/>
        </p:nvGrpSpPr>
        <p:grpSpPr>
          <a:xfrm>
            <a:off x="8400247" y="3464927"/>
            <a:ext cx="3196567" cy="1198601"/>
            <a:chOff x="72003" y="323959"/>
            <a:chExt cx="2397485" cy="1198601"/>
          </a:xfrm>
        </p:grpSpPr>
        <p:sp>
          <p:nvSpPr>
            <p:cNvPr id="226" name="Google Shape;226;g12992a75f4b_0_1780"/>
            <p:cNvSpPr/>
            <p:nvPr/>
          </p:nvSpPr>
          <p:spPr>
            <a:xfrm>
              <a:off x="72003" y="576060"/>
              <a:ext cx="2397300" cy="946500"/>
            </a:xfrm>
            <a:prstGeom prst="rect">
              <a:avLst/>
            </a:prstGeom>
            <a:noFill/>
            <a:ln w="25400" cap="flat" cmpd="sng">
              <a:solidFill>
                <a:srgbClr val="CFD7E7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27" name="Google Shape;227;g12992a75f4b_0_1780"/>
            <p:cNvSpPr txBox="1"/>
            <p:nvPr/>
          </p:nvSpPr>
          <p:spPr>
            <a:xfrm>
              <a:off x="455588" y="576060"/>
              <a:ext cx="2013900" cy="9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7800" rIns="177800" bIns="177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500" b="1">
                  <a:solidFill>
                    <a:schemeClr val="dk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/>
                  <a:sym typeface="Calibri"/>
                </a:rPr>
                <a:t>ADJOURNING</a:t>
              </a:r>
              <a:endParaRPr sz="2500" b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/>
                <a:sym typeface="Calibri"/>
              </a:endParaRPr>
            </a:p>
          </p:txBody>
        </p:sp>
        <p:sp>
          <p:nvSpPr>
            <p:cNvPr id="228" name="Google Shape;228;g12992a75f4b_0_1780"/>
            <p:cNvSpPr/>
            <p:nvPr/>
          </p:nvSpPr>
          <p:spPr>
            <a:xfrm>
              <a:off x="1859934" y="323959"/>
              <a:ext cx="333300" cy="3591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29" name="Google Shape;229;g12992a75f4b_0_1780"/>
            <p:cNvSpPr txBox="1"/>
            <p:nvPr/>
          </p:nvSpPr>
          <p:spPr>
            <a:xfrm>
              <a:off x="1908724" y="376561"/>
              <a:ext cx="2355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l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g12992a75f4b_0_1780" descr="Skupinová dynamika Tuckma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249" y="1600566"/>
            <a:ext cx="2730640" cy="210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2992a75f4b_0_1780" descr="Skupinová dynamika - Tuckma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7861" y="5229200"/>
            <a:ext cx="3334626" cy="85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992a75f4b_0_1926"/>
          <p:cNvSpPr txBox="1">
            <a:spLocks noGrp="1"/>
          </p:cNvSpPr>
          <p:nvPr>
            <p:ph type="title"/>
          </p:nvPr>
        </p:nvSpPr>
        <p:spPr>
          <a:xfrm>
            <a:off x="714188" y="0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Zkušenost</a:t>
            </a:r>
            <a:endParaRPr dirty="0">
              <a:latin typeface="Ladislav SemiBold" panose="02000000000000000000" pitchFamily="50" charset="-18"/>
            </a:endParaRPr>
          </a:p>
        </p:txBody>
      </p:sp>
      <p:grpSp>
        <p:nvGrpSpPr>
          <p:cNvPr id="237" name="Google Shape;237;g12992a75f4b_0_1926"/>
          <p:cNvGrpSpPr/>
          <p:nvPr/>
        </p:nvGrpSpPr>
        <p:grpSpPr>
          <a:xfrm>
            <a:off x="1967539" y="1557471"/>
            <a:ext cx="8654584" cy="4424100"/>
            <a:chOff x="720022" y="133"/>
            <a:chExt cx="6491100" cy="4424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8" name="Google Shape;238;g12992a75f4b_0_1926"/>
            <p:cNvSpPr/>
            <p:nvPr/>
          </p:nvSpPr>
          <p:spPr>
            <a:xfrm>
              <a:off x="720022" y="133"/>
              <a:ext cx="6491100" cy="4424100"/>
            </a:xfrm>
            <a:prstGeom prst="rect">
              <a:avLst/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g12992a75f4b_0_1926"/>
            <p:cNvSpPr txBox="1"/>
            <p:nvPr/>
          </p:nvSpPr>
          <p:spPr>
            <a:xfrm>
              <a:off x="720022" y="133"/>
              <a:ext cx="6491100" cy="4424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220975" tIns="220975" rIns="220975" bIns="220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5800" dirty="0">
                  <a:solidFill>
                    <a:schemeClr val="lt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Hind"/>
                  <a:sym typeface="Hind"/>
                </a:rPr>
                <a:t>Zkušenost není to, co jsem zažil, ale to, co jsem s tím zážitkem udělal!</a:t>
              </a:r>
              <a:endParaRPr sz="5800" dirty="0">
                <a:solidFill>
                  <a:schemeClr val="l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Hind"/>
                <a:sym typeface="Hin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AB5409-4593-D841-9CF6-30FBDB127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85824"/>
            <a:ext cx="4314825" cy="305270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5B7B84A-A9B5-334E-A364-A85E21CC9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41190" y="1502475"/>
            <a:ext cx="7701448" cy="8192121"/>
          </a:xfrm>
          <a:prstGeom prst="rect">
            <a:avLst/>
          </a:prstGeom>
        </p:spPr>
      </p:pic>
      <p:sp>
        <p:nvSpPr>
          <p:cNvPr id="6" name="Google Shape;90;p2">
            <a:extLst>
              <a:ext uri="{FF2B5EF4-FFF2-40B4-BE49-F238E27FC236}">
                <a16:creationId xmlns:a16="http://schemas.microsoft.com/office/drawing/2014/main" id="{AB2E849D-A101-4041-9B74-7900F78A39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800" y="2074863"/>
            <a:ext cx="11317288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b="1" dirty="0">
                <a:latin typeface="Ladislav" panose="02000000000000000000" pitchFamily="50" charset="-18"/>
              </a:rPr>
              <a:t>ZÁŽITKOVÁ PEDAGOGIKA</a:t>
            </a:r>
            <a:br>
              <a:rPr lang="cs-CZ" b="1" dirty="0">
                <a:latin typeface="Ladislav" panose="02000000000000000000" pitchFamily="50" charset="-18"/>
                <a:sym typeface="Arial"/>
              </a:rPr>
            </a:br>
            <a:br>
              <a:rPr lang="cs-CZ" b="1" dirty="0">
                <a:latin typeface="Ladislav" panose="02000000000000000000" pitchFamily="50" charset="-18"/>
                <a:sym typeface="Arial"/>
              </a:rPr>
            </a:br>
            <a:r>
              <a:rPr lang="cs-CZ" b="1" dirty="0">
                <a:latin typeface="Ladislav" panose="02000000000000000000" pitchFamily="50" charset="-18"/>
              </a:rPr>
              <a:t>FACILITACE, ZPĚTNÁ VAZBA, PRÁCE SE SKUPINOU…</a:t>
            </a:r>
            <a:endParaRPr dirty="0">
              <a:latin typeface="Ladislav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829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992a75f4b_0_0"/>
          <p:cNvSpPr txBox="1">
            <a:spLocks noGrp="1"/>
          </p:cNvSpPr>
          <p:nvPr>
            <p:ph type="title"/>
          </p:nvPr>
        </p:nvSpPr>
        <p:spPr>
          <a:xfrm>
            <a:off x="11176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b="1" dirty="0" err="1">
                <a:latin typeface="Ladislav SemiBold" panose="02000000000000000000" pitchFamily="50" charset="-18"/>
              </a:rPr>
              <a:t>Facilitátor</a:t>
            </a:r>
            <a:endParaRPr b="1" dirty="0">
              <a:latin typeface="Ladislav SemiBold" panose="02000000000000000000" pitchFamily="50" charset="-18"/>
            </a:endParaRPr>
          </a:p>
        </p:txBody>
      </p:sp>
      <p:sp>
        <p:nvSpPr>
          <p:cNvPr id="97" name="Google Shape;97;g12992a75f4b_0_0"/>
          <p:cNvSpPr txBox="1">
            <a:spLocks noGrp="1"/>
          </p:cNvSpPr>
          <p:nvPr>
            <p:ph type="body" idx="1"/>
          </p:nvPr>
        </p:nvSpPr>
        <p:spPr>
          <a:xfrm>
            <a:off x="986801" y="2460600"/>
            <a:ext cx="140208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Facilitátor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usnadňuje komunikaci ve skupině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Facilitátor</a:t>
            </a: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pomáhá procesu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Nenavrhuje řešení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Řídí jednání skupin a pomáhá jim dojít k řešení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>
                <a:latin typeface="Roboto Condensed" panose="02000000000000000000" pitchFamily="2" charset="0"/>
                <a:ea typeface="Roboto Condensed" panose="02000000000000000000" pitchFamily="2" charset="0"/>
              </a:rPr>
              <a:t>Hlídá, aby měl každý prostor se vyjádřit a dbá na pravidla komunikace…</a:t>
            </a:r>
            <a:endParaRPr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992a75f4b_0_126"/>
          <p:cNvSpPr txBox="1">
            <a:spLocks noGrp="1"/>
          </p:cNvSpPr>
          <p:nvPr>
            <p:ph type="title"/>
          </p:nvPr>
        </p:nvSpPr>
        <p:spPr>
          <a:xfrm>
            <a:off x="1117600" y="365125"/>
            <a:ext cx="10972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b="1" dirty="0" err="1">
                <a:latin typeface="Ladislav SemiBold" panose="02000000000000000000" pitchFamily="50" charset="-18"/>
              </a:rPr>
              <a:t>Adairovy</a:t>
            </a:r>
            <a:r>
              <a:rPr lang="cs-CZ" b="1" dirty="0">
                <a:latin typeface="Ladislav SemiBold" panose="02000000000000000000" pitchFamily="50" charset="-18"/>
              </a:rPr>
              <a:t> kruhy – dynamická rovnováha skupiny</a:t>
            </a:r>
            <a:endParaRPr b="1" dirty="0">
              <a:latin typeface="Ladislav SemiBold" panose="02000000000000000000" pitchFamily="50" charset="-18"/>
            </a:endParaRPr>
          </a:p>
        </p:txBody>
      </p:sp>
      <p:pic>
        <p:nvPicPr>
          <p:cNvPr id="104" name="Google Shape;104;g12992a75f4b_0_126" descr="Adairovy kruh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2442" y="1690825"/>
            <a:ext cx="6428100" cy="48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992a75f4b_0_252"/>
          <p:cNvSpPr txBox="1">
            <a:spLocks noGrp="1"/>
          </p:cNvSpPr>
          <p:nvPr>
            <p:ph type="title"/>
          </p:nvPr>
        </p:nvSpPr>
        <p:spPr>
          <a:xfrm>
            <a:off x="781250" y="96183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 err="1">
                <a:latin typeface="Ladislav SemiBold" panose="02000000000000000000" pitchFamily="50" charset="-18"/>
              </a:rPr>
              <a:t>Adairovy</a:t>
            </a:r>
            <a:r>
              <a:rPr lang="cs-CZ" dirty="0">
                <a:latin typeface="Ladislav SemiBold" panose="02000000000000000000" pitchFamily="50" charset="-18"/>
              </a:rPr>
              <a:t> kruhy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10" name="Google Shape;110;g12992a75f4b_0_252"/>
          <p:cNvSpPr txBox="1">
            <a:spLocks noGrp="1"/>
          </p:cNvSpPr>
          <p:nvPr>
            <p:ph type="body" idx="1"/>
          </p:nvPr>
        </p:nvSpPr>
        <p:spPr>
          <a:xfrm>
            <a:off x="781250" y="2124600"/>
            <a:ext cx="108606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8862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Je potřeba se zaměřit na všechny oblasti týmové spolupráce, mezi které řadíme: </a:t>
            </a:r>
            <a:endParaRPr dirty="0"/>
          </a:p>
          <a:p>
            <a:pPr marL="342900" lvl="0" indent="-3886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i="1" dirty="0"/>
              <a:t>Dosažení cíle</a:t>
            </a:r>
            <a:r>
              <a:rPr lang="cs-CZ" dirty="0"/>
              <a:t> = důvod vzniku skupiny. Akceptovaný všemi členy skupiny a veřejně sdílený. </a:t>
            </a:r>
            <a:endParaRPr dirty="0"/>
          </a:p>
          <a:p>
            <a:pPr marL="342900" lvl="0" indent="-3886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i="1" dirty="0"/>
              <a:t>Oblast procesů</a:t>
            </a:r>
            <a:r>
              <a:rPr lang="cs-CZ" dirty="0"/>
              <a:t> = vše, co se děje ve skupině, dohodnutý způsob, jak skupina dosahuje výsledku. (Patří sem komunikace, zpětná vazba, rozdělení rolí apod.)</a:t>
            </a:r>
            <a:endParaRPr dirty="0"/>
          </a:p>
          <a:p>
            <a:pPr marL="342900" lvl="0" indent="-3886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i="1" dirty="0"/>
              <a:t>Jednotlivec</a:t>
            </a:r>
            <a:r>
              <a:rPr lang="cs-CZ" dirty="0"/>
              <a:t> = vše co se děje uvnitř jedince. (Jeho motivace, naplňování potřeb, uplatňování znalostí.)</a:t>
            </a:r>
            <a:endParaRPr dirty="0"/>
          </a:p>
          <a:p>
            <a:pPr marL="342900" lvl="0" indent="-185420" algn="l" rtl="0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992a75f4b_0_378"/>
          <p:cNvSpPr txBox="1">
            <a:spLocks noGrp="1"/>
          </p:cNvSpPr>
          <p:nvPr>
            <p:ph type="title"/>
          </p:nvPr>
        </p:nvSpPr>
        <p:spPr>
          <a:xfrm>
            <a:off x="759011" y="96183"/>
            <a:ext cx="14020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Ladislav SemiBold" panose="02000000000000000000" pitchFamily="50" charset="-18"/>
              </a:rPr>
              <a:t>Pyramida spokojenosti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18" name="Google Shape;118;g12992a75f4b_0_378"/>
          <p:cNvSpPr txBox="1">
            <a:spLocks noGrp="1"/>
          </p:cNvSpPr>
          <p:nvPr>
            <p:ph type="body" idx="1"/>
          </p:nvPr>
        </p:nvSpPr>
        <p:spPr>
          <a:xfrm>
            <a:off x="833850" y="1592542"/>
            <a:ext cx="10524300" cy="43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-"/>
            </a:pPr>
            <a:r>
              <a:rPr lang="cs-CZ" sz="2200" b="1" dirty="0"/>
              <a:t>Věcná spokojenost</a:t>
            </a:r>
            <a:r>
              <a:rPr lang="cs-CZ" sz="2200" dirty="0"/>
              <a:t> - u člena skupiny rozhoduje především to, do jaké míry odpovídá výsledek práce zájmům a očekáváním člena. 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 b="1" dirty="0"/>
              <a:t>Procesní spokojenost </a:t>
            </a:r>
            <a:r>
              <a:rPr lang="cs-CZ" sz="2200" dirty="0"/>
              <a:t>- zda proces, kterým se k výsledku došlo byl spravedlivý, poctivý…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cs-CZ" sz="2200" b="1" dirty="0"/>
              <a:t>Spokojenost osobní</a:t>
            </a:r>
            <a:r>
              <a:rPr lang="cs-CZ" sz="2200" dirty="0"/>
              <a:t> - subjektivní vnímání hodnoty vlastního příspěvku k řešení...</a:t>
            </a:r>
            <a:endParaRPr sz="2200" dirty="0"/>
          </a:p>
        </p:txBody>
      </p:sp>
      <p:pic>
        <p:nvPicPr>
          <p:cNvPr id="119" name="Google Shape;119;g12992a75f4b_0_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474" y="3532094"/>
            <a:ext cx="3652101" cy="2956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992a75f4b_0_505"/>
          <p:cNvSpPr txBox="1">
            <a:spLocks noGrp="1"/>
          </p:cNvSpPr>
          <p:nvPr>
            <p:ph type="title"/>
          </p:nvPr>
        </p:nvSpPr>
        <p:spPr>
          <a:xfrm>
            <a:off x="1117600" y="3651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Zásady facilitace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25" name="Google Shape;125;g12992a75f4b_0_505"/>
          <p:cNvSpPr txBox="1">
            <a:spLocks noGrp="1"/>
          </p:cNvSpPr>
          <p:nvPr>
            <p:ph type="body" idx="1"/>
          </p:nvPr>
        </p:nvSpPr>
        <p:spPr>
          <a:xfrm>
            <a:off x="1416575" y="2348850"/>
            <a:ext cx="102066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Pomáhá ostatním, ne sobě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Tlumočí z češtiny do češtiny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 nestranný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Navrhuje proces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Dbá o orientaci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Věcně nerozhoduje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2992a75f4b_0_631"/>
          <p:cNvSpPr txBox="1">
            <a:spLocks noGrp="1"/>
          </p:cNvSpPr>
          <p:nvPr>
            <p:ph type="title"/>
          </p:nvPr>
        </p:nvSpPr>
        <p:spPr>
          <a:xfrm>
            <a:off x="820319" y="96184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Facilitace</a:t>
            </a:r>
            <a:endParaRPr dirty="0">
              <a:latin typeface="Ladislav SemiBold" panose="02000000000000000000" pitchFamily="50" charset="-18"/>
            </a:endParaRPr>
          </a:p>
        </p:txBody>
      </p:sp>
      <p:grpSp>
        <p:nvGrpSpPr>
          <p:cNvPr id="133" name="Google Shape;133;g12992a75f4b_0_631"/>
          <p:cNvGrpSpPr/>
          <p:nvPr/>
        </p:nvGrpSpPr>
        <p:grpSpPr>
          <a:xfrm>
            <a:off x="820319" y="3412667"/>
            <a:ext cx="10564971" cy="856500"/>
            <a:chOff x="3679" y="1783867"/>
            <a:chExt cx="7923926" cy="856500"/>
          </a:xfrm>
        </p:grpSpPr>
        <p:sp>
          <p:nvSpPr>
            <p:cNvPr id="134" name="Google Shape;134;g12992a75f4b_0_631"/>
            <p:cNvSpPr/>
            <p:nvPr/>
          </p:nvSpPr>
          <p:spPr>
            <a:xfrm>
              <a:off x="3679" y="1783867"/>
              <a:ext cx="2141700" cy="856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g12992a75f4b_0_631"/>
            <p:cNvSpPr txBox="1"/>
            <p:nvPr/>
          </p:nvSpPr>
          <p:spPr>
            <a:xfrm>
              <a:off x="431992" y="1783867"/>
              <a:ext cx="12849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 </a:t>
              </a:r>
              <a:r>
                <a:rPr lang="cs-CZ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(definice)</a:t>
              </a:r>
              <a:endParaRPr/>
            </a:p>
          </p:txBody>
        </p:sp>
        <p:sp>
          <p:nvSpPr>
            <p:cNvPr id="136" name="Google Shape;136;g12992a75f4b_0_631"/>
            <p:cNvSpPr/>
            <p:nvPr/>
          </p:nvSpPr>
          <p:spPr>
            <a:xfrm>
              <a:off x="1931087" y="1783867"/>
              <a:ext cx="2141700" cy="856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g12992a75f4b_0_631"/>
            <p:cNvSpPr txBox="1"/>
            <p:nvPr/>
          </p:nvSpPr>
          <p:spPr>
            <a:xfrm>
              <a:off x="2359400" y="1783867"/>
              <a:ext cx="12849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       </a:t>
              </a:r>
              <a:r>
                <a:rPr lang="cs-CZ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(role)</a:t>
              </a:r>
              <a:endParaRPr/>
            </a:p>
          </p:txBody>
        </p:sp>
        <p:sp>
          <p:nvSpPr>
            <p:cNvPr id="138" name="Google Shape;138;g12992a75f4b_0_631"/>
            <p:cNvSpPr/>
            <p:nvPr/>
          </p:nvSpPr>
          <p:spPr>
            <a:xfrm>
              <a:off x="3858496" y="1783867"/>
              <a:ext cx="2141700" cy="856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g12992a75f4b_0_631"/>
            <p:cNvSpPr txBox="1"/>
            <p:nvPr/>
          </p:nvSpPr>
          <p:spPr>
            <a:xfrm>
              <a:off x="4286809" y="1783867"/>
              <a:ext cx="12849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 </a:t>
              </a:r>
              <a:r>
                <a:rPr lang="cs-CZ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(proces)</a:t>
              </a:r>
              <a:endParaRPr/>
            </a:p>
          </p:txBody>
        </p:sp>
        <p:sp>
          <p:nvSpPr>
            <p:cNvPr id="140" name="Google Shape;140;g12992a75f4b_0_631"/>
            <p:cNvSpPr/>
            <p:nvPr/>
          </p:nvSpPr>
          <p:spPr>
            <a:xfrm>
              <a:off x="5785905" y="1783867"/>
              <a:ext cx="2141700" cy="8565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g12992a75f4b_0_631"/>
            <p:cNvSpPr txBox="1"/>
            <p:nvPr/>
          </p:nvSpPr>
          <p:spPr>
            <a:xfrm>
              <a:off x="6214218" y="1783867"/>
              <a:ext cx="12849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        </a:t>
              </a:r>
              <a:r>
                <a:rPr lang="cs-CZ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(věc)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992a75f4b_0_765"/>
          <p:cNvSpPr txBox="1">
            <a:spLocks noGrp="1"/>
          </p:cNvSpPr>
          <p:nvPr>
            <p:ph type="title"/>
          </p:nvPr>
        </p:nvSpPr>
        <p:spPr>
          <a:xfrm>
            <a:off x="696259" y="106925"/>
            <a:ext cx="14020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ind"/>
              <a:buNone/>
            </a:pPr>
            <a:r>
              <a:rPr lang="cs-CZ" dirty="0">
                <a:latin typeface="Ladislav SemiBold" panose="02000000000000000000" pitchFamily="50" charset="-18"/>
              </a:rPr>
              <a:t>Nástroje </a:t>
            </a:r>
            <a:r>
              <a:rPr lang="cs-CZ" dirty="0" err="1">
                <a:latin typeface="Ladislav SemiBold" panose="02000000000000000000" pitchFamily="50" charset="-18"/>
              </a:rPr>
              <a:t>facilitátora</a:t>
            </a:r>
            <a:endParaRPr dirty="0">
              <a:latin typeface="Ladislav SemiBold" panose="02000000000000000000" pitchFamily="50" charset="-18"/>
            </a:endParaRPr>
          </a:p>
        </p:txBody>
      </p:sp>
      <p:sp>
        <p:nvSpPr>
          <p:cNvPr id="147" name="Google Shape;147;g12992a75f4b_0_765"/>
          <p:cNvSpPr txBox="1">
            <a:spLocks noGrp="1"/>
          </p:cNvSpPr>
          <p:nvPr>
            <p:ph type="body" idx="1"/>
          </p:nvPr>
        </p:nvSpPr>
        <p:spPr>
          <a:xfrm>
            <a:off x="696259" y="1681861"/>
            <a:ext cx="6690000" cy="4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Otázky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Shrnutí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Instrukce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Komentáře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Konsenzus</a:t>
            </a:r>
            <a:endParaRPr dirty="0"/>
          </a:p>
          <a:p>
            <a:pPr marL="342900" lvl="0" indent="-2540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Efektivní konsenzus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bo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807</Words>
  <Application>Microsoft Office PowerPoint</Application>
  <PresentationFormat>Širokoúhlá obrazovka</PresentationFormat>
  <Paragraphs>124</Paragraphs>
  <Slides>18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Roboto Condensed</vt:lpstr>
      <vt:lpstr>Ladislav</vt:lpstr>
      <vt:lpstr>Ladislav SemiBold</vt:lpstr>
      <vt:lpstr>Hind</vt:lpstr>
      <vt:lpstr>Arial</vt:lpstr>
      <vt:lpstr>Calibri</vt:lpstr>
      <vt:lpstr>Jabok</vt:lpstr>
      <vt:lpstr>Prezentace aplikace PowerPoint</vt:lpstr>
      <vt:lpstr>ZÁŽITKOVÁ PEDAGOGIKA  FACILITACE, ZPĚTNÁ VAZBA, PRÁCE SE SKUPINOU…</vt:lpstr>
      <vt:lpstr>Facilitátor</vt:lpstr>
      <vt:lpstr>Adairovy kruhy – dynamická rovnováha skupiny</vt:lpstr>
      <vt:lpstr>Adairovy kruhy</vt:lpstr>
      <vt:lpstr>Pyramida spokojenosti</vt:lpstr>
      <vt:lpstr>Zásady facilitace</vt:lpstr>
      <vt:lpstr>Facilitace</vt:lpstr>
      <vt:lpstr>Nástroje facilitátora</vt:lpstr>
      <vt:lpstr>Princip KrMHo</vt:lpstr>
      <vt:lpstr>Metody sběru nápadů</vt:lpstr>
      <vt:lpstr>Metody třídění a zužování</vt:lpstr>
      <vt:lpstr>Zpětná vazba - pravidla</vt:lpstr>
      <vt:lpstr>Pravidla zpětné vazby</vt:lpstr>
      <vt:lpstr>Postup poskytování zpětné vazby</vt:lpstr>
      <vt:lpstr>Něco málo k práci se skupinou</vt:lpstr>
      <vt:lpstr>Vývojové fáze skupiny dle Bruce Tuckmana</vt:lpstr>
      <vt:lpstr>Zkušenost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Michal Pařízek</cp:lastModifiedBy>
  <cp:revision>5</cp:revision>
  <dcterms:created xsi:type="dcterms:W3CDTF">2020-10-23T12:33:32Z</dcterms:created>
  <dcterms:modified xsi:type="dcterms:W3CDTF">2025-04-04T14:56:58Z</dcterms:modified>
</cp:coreProperties>
</file>