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5" r:id="rId2"/>
    <p:sldId id="256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57" r:id="rId17"/>
    <p:sldId id="258" r:id="rId18"/>
    <p:sldId id="259" r:id="rId19"/>
    <p:sldId id="260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Redemption Song | Playing For Change | Song Around The World</a:t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35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7. Blahoslavení milosrdní: </a:t>
            </a:r>
            <a:br>
              <a:rPr lang="cs-CZ" dirty="0"/>
            </a:br>
            <a:r>
              <a:rPr lang="cs-CZ" dirty="0"/>
              <a:t>Člověk a milosrdenství jako životní </a:t>
            </a:r>
            <a:r>
              <a:rPr lang="cs-CZ" dirty="0" smtClean="0"/>
              <a:t>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Milosrdní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Přídavné jméno „milosrdný“: </a:t>
            </a:r>
            <a:r>
              <a:rPr lang="cs-CZ" dirty="0" err="1"/>
              <a:t>Žd</a:t>
            </a:r>
            <a:r>
              <a:rPr lang="cs-CZ" dirty="0"/>
              <a:t> 2,17; 4,15; </a:t>
            </a:r>
            <a:r>
              <a:rPr lang="cs-CZ" dirty="0" err="1"/>
              <a:t>Lk</a:t>
            </a:r>
            <a:r>
              <a:rPr lang="cs-CZ" dirty="0"/>
              <a:t> 6,36</a:t>
            </a:r>
          </a:p>
          <a:p>
            <a:pPr marL="0" indent="0">
              <a:buNone/>
            </a:pPr>
            <a:r>
              <a:rPr lang="cs-CZ" dirty="0"/>
              <a:t>Podstatné jméno „milosrdenství“: </a:t>
            </a:r>
            <a:r>
              <a:rPr lang="cs-CZ" dirty="0" err="1"/>
              <a:t>Mt</a:t>
            </a:r>
            <a:r>
              <a:rPr lang="cs-CZ" dirty="0"/>
              <a:t> 9,13; 12,7; 23,23; </a:t>
            </a:r>
            <a:r>
              <a:rPr lang="cs-CZ" dirty="0" err="1"/>
              <a:t>Lk</a:t>
            </a:r>
            <a:r>
              <a:rPr lang="cs-CZ" dirty="0"/>
              <a:t> 10,25-37</a:t>
            </a:r>
          </a:p>
          <a:p>
            <a:pPr marL="0" indent="0">
              <a:buNone/>
            </a:pPr>
            <a:r>
              <a:rPr lang="cs-CZ" dirty="0"/>
              <a:t>Sloveso „být milosrdný“: vždy v kontextu uzdravování a postoje k hříšníkům, nebo slovo není vysloveno, ale celé téma je přítomno (např. </a:t>
            </a:r>
            <a:r>
              <a:rPr lang="cs-CZ" dirty="0" err="1"/>
              <a:t>Mt</a:t>
            </a:r>
            <a:r>
              <a:rPr lang="cs-CZ" dirty="0"/>
              <a:t> 18)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85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8. Exkurz: Dobrý pastýř trochu jinak, </a:t>
            </a:r>
            <a:r>
              <a:rPr lang="cs-CZ" dirty="0" err="1" smtClean="0"/>
              <a:t>Mt</a:t>
            </a:r>
            <a:r>
              <a:rPr lang="cs-CZ" dirty="0" smtClean="0"/>
              <a:t> 18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Mějte se na pozoru, abyste nepohrdali… (v.10-11)</a:t>
            </a:r>
          </a:p>
          <a:p>
            <a:pPr marL="0" indent="0">
              <a:buNone/>
            </a:pPr>
            <a:r>
              <a:rPr lang="cs-CZ" b="1" dirty="0"/>
              <a:t>Co myslíte? Má-li někdo sto ovcí… (v.12-14)</a:t>
            </a:r>
          </a:p>
          <a:p>
            <a:pPr marL="0" indent="0">
              <a:buNone/>
            </a:pPr>
            <a:r>
              <a:rPr lang="cs-CZ" b="1" dirty="0"/>
              <a:t>Když tedy tvůj bratr proti tobě zhřeší… (v.15-17</a:t>
            </a:r>
            <a:r>
              <a:rPr lang="cs-CZ" b="1" dirty="0" smtClean="0"/>
              <a:t>)</a:t>
            </a:r>
          </a:p>
          <a:p>
            <a:pPr marL="0" indent="0">
              <a:buNone/>
            </a:pPr>
            <a:r>
              <a:rPr lang="cs-CZ" b="1" dirty="0" smtClean="0"/>
              <a:t>Kolikrát mám odpustit? (v. 21-35)</a:t>
            </a: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15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9. Blahoslavení čistého srdce: </a:t>
            </a:r>
            <a:br>
              <a:rPr lang="cs-CZ" dirty="0"/>
            </a:br>
            <a:r>
              <a:rPr lang="cs-CZ" dirty="0"/>
              <a:t>Člověk a jeho vnitřní </a:t>
            </a:r>
            <a:r>
              <a:rPr lang="cs-CZ" dirty="0" smtClean="0"/>
              <a:t>cesta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i="1" dirty="0"/>
              <a:t>Srdce:</a:t>
            </a:r>
            <a:r>
              <a:rPr lang="cs-CZ" dirty="0"/>
              <a:t> v </a:t>
            </a:r>
            <a:r>
              <a:rPr lang="cs-CZ" dirty="0" err="1"/>
              <a:t>Mt</a:t>
            </a:r>
            <a:r>
              <a:rPr lang="cs-CZ" dirty="0"/>
              <a:t> 15x (NZ 156x), 9,4; 13,15; 6,21; 11,29; 15,8</a:t>
            </a:r>
          </a:p>
          <a:p>
            <a:pPr marL="0" indent="0">
              <a:buNone/>
            </a:pPr>
            <a:r>
              <a:rPr lang="cs-CZ" dirty="0"/>
              <a:t>střed intelektuálního, volního i citového života člověka</a:t>
            </a:r>
          </a:p>
          <a:p>
            <a:pPr marL="0" indent="0">
              <a:buNone/>
            </a:pPr>
            <a:r>
              <a:rPr lang="cs-CZ" b="1" i="1" dirty="0"/>
              <a:t>Čistý: </a:t>
            </a:r>
            <a:r>
              <a:rPr lang="cs-CZ" dirty="0"/>
              <a:t>viz malomocenství (srov. </a:t>
            </a:r>
            <a:r>
              <a:rPr lang="cs-CZ" dirty="0" err="1"/>
              <a:t>Mt</a:t>
            </a:r>
            <a:r>
              <a:rPr lang="cs-CZ" dirty="0"/>
              <a:t> 8,4); démoni (10,1; 12,43); hroby (23,27); jídlo (15,1-20)</a:t>
            </a:r>
          </a:p>
          <a:p>
            <a:pPr marL="0" indent="0">
              <a:buNone/>
            </a:pPr>
            <a:r>
              <a:rPr lang="cs-CZ" dirty="0"/>
              <a:t>„Čistého srdce“ jsou ti, kteří mají svůj střed v Bohu, Boha ve středu</a:t>
            </a:r>
          </a:p>
          <a:p>
            <a:pPr marL="0" indent="0">
              <a:buNone/>
            </a:pPr>
            <a:r>
              <a:rPr lang="cs-CZ" b="1" dirty="0"/>
              <a:t>uzří Boha</a:t>
            </a:r>
          </a:p>
          <a:p>
            <a:pPr marL="0" indent="0">
              <a:buNone/>
            </a:pPr>
            <a:r>
              <a:rPr lang="cs-CZ" dirty="0" err="1"/>
              <a:t>Ko</a:t>
            </a:r>
            <a:r>
              <a:rPr lang="cs-CZ" dirty="0"/>
              <a:t> 1,15; srov. </a:t>
            </a:r>
            <a:r>
              <a:rPr lang="cs-CZ" dirty="0" err="1"/>
              <a:t>Jn</a:t>
            </a:r>
            <a:r>
              <a:rPr lang="cs-CZ" dirty="0"/>
              <a:t> 1,18; 6,46; 1K 13,12, poznání vzájemné, </a:t>
            </a:r>
            <a:r>
              <a:rPr lang="cs-CZ" i="1" dirty="0"/>
              <a:t>tváří v tvář</a:t>
            </a:r>
            <a:r>
              <a:rPr lang="cs-CZ" dirty="0"/>
              <a:t>; podobně 1J 3,2; </a:t>
            </a:r>
            <a:r>
              <a:rPr lang="cs-CZ" dirty="0" err="1"/>
              <a:t>Zj</a:t>
            </a:r>
            <a:r>
              <a:rPr lang="cs-CZ" dirty="0"/>
              <a:t> 22,4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613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10. </a:t>
            </a:r>
            <a:r>
              <a:rPr lang="cs-CZ" b="1" dirty="0"/>
              <a:t>Blahoslavení šiřitelé pokoje: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Člověk a </a:t>
            </a:r>
            <a:r>
              <a:rPr lang="cs-CZ" dirty="0" smtClean="0"/>
              <a:t>nadhled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Kdo působí pokoj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Mt</a:t>
            </a:r>
            <a:r>
              <a:rPr lang="cs-CZ" dirty="0"/>
              <a:t> jen v 10,12-13 a 10,34-39; pasáže ukazují některé základní podmínky pokoje (</a:t>
            </a:r>
            <a:r>
              <a:rPr lang="cs-CZ" dirty="0" err="1"/>
              <a:t>Mt</a:t>
            </a:r>
            <a:r>
              <a:rPr lang="cs-CZ" dirty="0"/>
              <a:t> 5,23-26 a 18,15-35 příklady překonání rozporu)</a:t>
            </a:r>
          </a:p>
          <a:p>
            <a:pPr marL="0" indent="0">
              <a:buNone/>
            </a:pPr>
            <a:r>
              <a:rPr lang="cs-CZ" dirty="0"/>
              <a:t>Dále v Písmu: </a:t>
            </a:r>
            <a:r>
              <a:rPr lang="cs-CZ" dirty="0" err="1"/>
              <a:t>Př</a:t>
            </a:r>
            <a:r>
              <a:rPr lang="cs-CZ" dirty="0"/>
              <a:t> 10,10; Iz 45,7 (Bůh tvůrcem pokoje) – </a:t>
            </a:r>
            <a:r>
              <a:rPr lang="cs-CZ" dirty="0" err="1"/>
              <a:t>Ko</a:t>
            </a:r>
            <a:r>
              <a:rPr lang="cs-CZ" dirty="0"/>
              <a:t> 1,20; </a:t>
            </a:r>
            <a:r>
              <a:rPr lang="cs-CZ" dirty="0" err="1"/>
              <a:t>Ef</a:t>
            </a:r>
            <a:r>
              <a:rPr lang="cs-CZ" dirty="0"/>
              <a:t> 2,14-16</a:t>
            </a:r>
          </a:p>
          <a:p>
            <a:pPr marL="0" indent="0">
              <a:buNone/>
            </a:pPr>
            <a:r>
              <a:rPr lang="cs-CZ" dirty="0" err="1"/>
              <a:t>Mk</a:t>
            </a:r>
            <a:r>
              <a:rPr lang="cs-CZ" dirty="0"/>
              <a:t> 9,50; 2K 13,11; </a:t>
            </a:r>
            <a:r>
              <a:rPr lang="cs-CZ" dirty="0" err="1"/>
              <a:t>Ga</a:t>
            </a:r>
            <a:r>
              <a:rPr lang="cs-CZ" dirty="0"/>
              <a:t> 5,22n </a:t>
            </a:r>
          </a:p>
          <a:p>
            <a:pPr marL="0" indent="0">
              <a:buNone/>
            </a:pPr>
            <a:r>
              <a:rPr lang="cs-CZ" b="1" dirty="0"/>
              <a:t>Budou nazváni syny Božími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 </a:t>
            </a:r>
            <a:r>
              <a:rPr lang="cs-CZ" dirty="0" err="1"/>
              <a:t>Mt</a:t>
            </a:r>
            <a:r>
              <a:rPr lang="cs-CZ" dirty="0"/>
              <a:t> pouze 5,9 a 5,45!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47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11. Blahoslavení pronásledovaní pro </a:t>
            </a:r>
            <a:r>
              <a:rPr lang="cs-CZ" b="1" dirty="0" smtClean="0"/>
              <a:t>spravedlnost: </a:t>
            </a:r>
            <a:r>
              <a:rPr lang="cs-CZ" dirty="0" smtClean="0"/>
              <a:t>Člověk </a:t>
            </a:r>
            <a:r>
              <a:rPr lang="cs-CZ" dirty="0"/>
              <a:t>a životní </a:t>
            </a:r>
            <a:r>
              <a:rPr lang="cs-CZ" dirty="0" smtClean="0"/>
              <a:t>pevnost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„</a:t>
            </a:r>
            <a:r>
              <a:rPr lang="cs-CZ" dirty="0" err="1"/>
              <a:t>pronásledovat“u</a:t>
            </a:r>
            <a:r>
              <a:rPr lang="cs-CZ" dirty="0"/>
              <a:t> </a:t>
            </a:r>
            <a:r>
              <a:rPr lang="cs-CZ" dirty="0" err="1"/>
              <a:t>Mt</a:t>
            </a:r>
            <a:r>
              <a:rPr lang="cs-CZ" dirty="0"/>
              <a:t> nejčastěji ze všech evangelií: 5,10.11.12.44; 10,23; 23,34; „pronásledování“ 13,21</a:t>
            </a:r>
          </a:p>
          <a:p>
            <a:pPr marL="0" indent="0">
              <a:buNone/>
            </a:pPr>
            <a:r>
              <a:rPr lang="cs-CZ" dirty="0"/>
              <a:t>co u </a:t>
            </a:r>
            <a:r>
              <a:rPr lang="cs-CZ" dirty="0" err="1"/>
              <a:t>Mt</a:t>
            </a:r>
            <a:r>
              <a:rPr lang="cs-CZ" dirty="0"/>
              <a:t> předpovězeno, jinde potvrzeno: Sk 8,1; 13,50 atd.</a:t>
            </a:r>
          </a:p>
          <a:p>
            <a:pPr marL="0" indent="0">
              <a:buNone/>
            </a:pPr>
            <a:r>
              <a:rPr lang="cs-CZ" dirty="0"/>
              <a:t>Pavel: 1K 15,9; 1Tm 1,13; 1K 15,9; </a:t>
            </a:r>
            <a:r>
              <a:rPr lang="cs-CZ" dirty="0" err="1"/>
              <a:t>Ga</a:t>
            </a:r>
            <a:r>
              <a:rPr lang="cs-CZ" dirty="0"/>
              <a:t> 1,13.23; </a:t>
            </a:r>
            <a:r>
              <a:rPr lang="cs-CZ" dirty="0" err="1"/>
              <a:t>Fil</a:t>
            </a:r>
            <a:r>
              <a:rPr lang="cs-CZ" dirty="0"/>
              <a:t> 3,6</a:t>
            </a:r>
          </a:p>
          <a:p>
            <a:pPr marL="0" indent="0">
              <a:buNone/>
            </a:pPr>
            <a:r>
              <a:rPr lang="cs-CZ" dirty="0"/>
              <a:t>Podoba k osmému blahoslavenství: 2Tm 3,12; 1Pt 3,8-13; 1Pt 4,14</a:t>
            </a:r>
          </a:p>
          <a:p>
            <a:pPr marL="0" indent="0">
              <a:buNone/>
            </a:pPr>
            <a:r>
              <a:rPr lang="cs-CZ" dirty="0"/>
              <a:t>Našli bychom daleko více paralel, kdybychom hledali další synonyma pronásledování, např. nenávist.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14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12. Blahoslavenství jako pozvání na cestu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587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Zákon, nebo evangelium?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Jsou blahoslavenství povinným souborem norem, podle něhož musíme žít, nebo jsou radostnou zvěstí o tom, co Bůh ve prospěch nás lidí uskutečňuje? Řekneme si to ještě výrazněji: jsou Zákonem nebo Evangeliem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 smtClean="0"/>
              <a:t>Podíváme se na ně z hlediska:</a:t>
            </a:r>
          </a:p>
          <a:p>
            <a:pPr marL="457200" indent="-457200">
              <a:buAutoNum type="arabicParenBoth"/>
            </a:pPr>
            <a:r>
              <a:rPr lang="cs-CZ" dirty="0" smtClean="0"/>
              <a:t>třetích částí = co má Bůh pro člověka připraveno</a:t>
            </a:r>
          </a:p>
          <a:p>
            <a:pPr marL="457200" indent="-457200">
              <a:buAutoNum type="arabicParenBoth"/>
            </a:pPr>
            <a:r>
              <a:rPr lang="cs-CZ" dirty="0" smtClean="0"/>
              <a:t>Druhých částí = za jakých podmínek je to člověk schopen přijmout </a:t>
            </a:r>
          </a:p>
        </p:txBody>
      </p:sp>
    </p:spTree>
    <p:extLst>
      <p:ext uri="{BB962C8B-B14F-4D97-AF65-F5344CB8AC3E}">
        <p14:creationId xmlns:p14="http://schemas.microsoft.com/office/powerpoint/2010/main" val="274098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cs-CZ" dirty="0" smtClean="0"/>
              <a:t>řetí části…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764445" cy="42442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i="1" dirty="0"/>
              <a:t>Všemohoucí Bůh a pastýř je zcela na vaší straně.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Bůh vás potěší a definitivně změní váš bolestný úděl v existenci plnou radosti.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Bůh, váš Otec, vám na základě smlouvy zajistil zemi, tedy místo pro klidný a zajištěný život.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Bůh vás nasytí a zajistí plnost života.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Bůh k vám bude plný milosrdenství a odpustí vám všechny hříchy.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Bůh vyjde ze svého zahalení a úkrytu a ukáže se vám v osobním a bezprostředním setkání.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Bůh vás uzná za své skutečné děti a přijme do své rodiny.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Všemohoucí Bůh a pastýř je zcela na vaší straně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602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Druhé části…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1648496"/>
            <a:ext cx="11387183" cy="504851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i="1" dirty="0"/>
              <a:t>Můžete si uvědomovat svou chudobu, přijímat ji a žít s ní, nemusíte ji popírat, protože všemohoucí Bůh stojí na vaší straně.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Můžete se nechat deptat utrpením, nemusíte před ním utíkat, protože Bůh vás potěší.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Můžete zůstat mírnými, nemusíte se prosazovat násilím, protože Bůh vám určil vaše místo pro život.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Můžete veškerý svým hladem a žízní toužit po spravedlnosti a nemusíte se úzkostlivě starat o pozemské potřeby, protože Bůh vám zajistí plnost života.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Můžete odpouštět vašim viníkům a mít ke všem milosrdenství, nemusíte být uzavření a ustrašeně zaměření na vaše vlastní zájmy, protože Bůh je k vám velkorysý.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Můžete mít čisté srdce, které žije jedině podle Boží vůle, nemusíte mít další zájmy, protože Bůh vás obdaruje bezprostředním setkáním se sebou samým.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Můžete usilovat o pokoj, nemusíte odplácet utrpěné urážky, ponížení a utrpení, protože Bůh sám vás přijímá do své rodiny.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Můžete trpět odmítání a třeba být i lidmi zabiti, nemusíte ustupovat jejich nátlaku, abyste se zachránili, protože všemohoucí Bůh je na vaší straně.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25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Boží působení je základem jak blahoslavenství, tak lidského jednání. Všechny tři části jsou důležité a žádnou z nich nelze pominout, ale na prvním místě je působení Boží. A proto je toto poselství především evangeliem.</a:t>
            </a:r>
          </a:p>
        </p:txBody>
      </p:sp>
    </p:spTree>
    <p:extLst>
      <p:ext uri="{BB962C8B-B14F-4D97-AF65-F5344CB8AC3E}">
        <p14:creationId xmlns:p14="http://schemas.microsoft.com/office/powerpoint/2010/main" val="2661468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Ježíšova blahoslavenství jako inspirace pro pomáhající profese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94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 (prosím </a:t>
            </a:r>
            <a:r>
              <a:rPr lang="cs-CZ" dirty="0" smtClean="0">
                <a:sym typeface="Wingdings" panose="05000000000000000000" pitchFamily="2" charset="2"/>
              </a:rPr>
              <a:t>)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cs-CZ" dirty="0" smtClean="0"/>
              <a:t>Co se mi na kurzu líbilo?</a:t>
            </a:r>
          </a:p>
          <a:p>
            <a:pPr marL="457200" indent="-457200">
              <a:buAutoNum type="arabicParenR"/>
            </a:pPr>
            <a:r>
              <a:rPr lang="cs-CZ" dirty="0" smtClean="0"/>
              <a:t>Co se mi na kurzu nelíbilo?</a:t>
            </a:r>
          </a:p>
          <a:p>
            <a:pPr marL="457200" indent="-457200">
              <a:buAutoNum type="arabicParenR"/>
            </a:pPr>
            <a:r>
              <a:rPr lang="cs-CZ" dirty="0" smtClean="0"/>
              <a:t>Co bych na kurzu změnil, aby to bylo lepší?</a:t>
            </a:r>
          </a:p>
          <a:p>
            <a:pPr marL="457200" indent="-457200">
              <a:buAutoNum type="arabicParenR"/>
            </a:pPr>
            <a:r>
              <a:rPr lang="cs-CZ" dirty="0" smtClean="0"/>
              <a:t>Byl Ti kurz v něčem užitečný? Pokud ano, v čem?</a:t>
            </a:r>
          </a:p>
          <a:p>
            <a:pPr marL="457200" indent="-457200">
              <a:buAutoNum type="arabicParenR"/>
            </a:pPr>
            <a:r>
              <a:rPr lang="cs-CZ" dirty="0" smtClean="0"/>
              <a:t>Jedna pro Tebe důležitá myšlenka, která Ti utkvěla v hlavě: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5385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Malá rekapitulace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61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Úvodní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dirty="0"/>
              <a:t>Blahoslavenství obvykle chápana mylně</a:t>
            </a:r>
          </a:p>
          <a:p>
            <a:pPr marL="0" indent="0">
              <a:buNone/>
              <a:defRPr/>
            </a:pPr>
            <a:r>
              <a:rPr lang="cs-CZ" dirty="0"/>
              <a:t>Historický kontext Matoušova evangelia</a:t>
            </a:r>
          </a:p>
          <a:p>
            <a:pPr marL="0" indent="0">
              <a:buNone/>
              <a:defRPr/>
            </a:pPr>
            <a:r>
              <a:rPr lang="cs-CZ" dirty="0"/>
              <a:t>Literární začlenění blahoslavenství do kontextu evangelia</a:t>
            </a:r>
          </a:p>
          <a:p>
            <a:pPr marL="0" indent="0">
              <a:buNone/>
              <a:defRPr/>
            </a:pPr>
            <a:r>
              <a:rPr lang="cs-CZ" dirty="0"/>
              <a:t>Základní struktura blahoslavenství</a:t>
            </a:r>
          </a:p>
          <a:p>
            <a:pPr marL="0" indent="0">
              <a:buNone/>
              <a:defRPr/>
            </a:pPr>
            <a:r>
              <a:rPr lang="cs-CZ" dirty="0"/>
              <a:t>Základní obsah blahoslavenství</a:t>
            </a:r>
          </a:p>
          <a:p>
            <a:pPr marL="0" indent="0">
              <a:buNone/>
              <a:defRPr/>
            </a:pPr>
            <a:r>
              <a:rPr lang="cs-CZ" dirty="0"/>
              <a:t>Praktické důsledky toho, co pracovníka v pomáhajících profesích přesahu a co s tím z hlediska blahoslavenství?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25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Blahoslavení chudí v duchu: Člověk a to, co jej přesahuje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0" y="1961883"/>
            <a:ext cx="9613861" cy="49272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Co znamená slovo „chudý“?</a:t>
            </a:r>
          </a:p>
          <a:p>
            <a:pPr marL="0" indent="0">
              <a:buNone/>
            </a:pPr>
            <a:r>
              <a:rPr lang="cs-CZ" i="1" dirty="0" err="1"/>
              <a:t>ptochos</a:t>
            </a:r>
            <a:r>
              <a:rPr lang="cs-CZ" dirty="0"/>
              <a:t>, „chudý“, </a:t>
            </a:r>
            <a:r>
              <a:rPr lang="cs-CZ" dirty="0" err="1"/>
              <a:t>heb</a:t>
            </a:r>
            <a:r>
              <a:rPr lang="cs-CZ" dirty="0"/>
              <a:t>. </a:t>
            </a:r>
            <a:r>
              <a:rPr lang="cs-CZ" i="1" dirty="0" err="1"/>
              <a:t>anaw</a:t>
            </a:r>
            <a:r>
              <a:rPr lang="cs-CZ" i="1" dirty="0"/>
              <a:t>; </a:t>
            </a:r>
            <a:r>
              <a:rPr lang="cs-CZ" dirty="0"/>
              <a:t>srov. </a:t>
            </a:r>
            <a:r>
              <a:rPr lang="cs-CZ" dirty="0" err="1"/>
              <a:t>Zj</a:t>
            </a:r>
            <a:r>
              <a:rPr lang="cs-CZ" dirty="0"/>
              <a:t> 3,14-21, nikoli </a:t>
            </a:r>
            <a:r>
              <a:rPr lang="cs-CZ" i="1" dirty="0" err="1"/>
              <a:t>penes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=</a:t>
            </a:r>
            <a:r>
              <a:rPr lang="cs-CZ" dirty="0"/>
              <a:t> člověk na svém přežití závislý na někom jiném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Co znamená slovo „duch“?</a:t>
            </a:r>
          </a:p>
          <a:p>
            <a:pPr marL="0" indent="0">
              <a:buNone/>
            </a:pPr>
            <a:r>
              <a:rPr lang="cs-CZ" dirty="0" err="1"/>
              <a:t>Gn</a:t>
            </a:r>
            <a:r>
              <a:rPr lang="cs-CZ" dirty="0"/>
              <a:t> 2,7; 104,29-30; </a:t>
            </a:r>
            <a:r>
              <a:rPr lang="cs-CZ" dirty="0" err="1"/>
              <a:t>Jb</a:t>
            </a:r>
            <a:r>
              <a:rPr lang="cs-CZ" dirty="0"/>
              <a:t> 10,8-9; Kaz 12,6-7 atd.</a:t>
            </a:r>
          </a:p>
          <a:p>
            <a:pPr marL="0" indent="0">
              <a:buNone/>
            </a:pPr>
            <a:r>
              <a:rPr lang="cs-CZ" dirty="0"/>
              <a:t>nejživější a podstatná „část“, člověk ve svém vztahu k Bohu</a:t>
            </a:r>
          </a:p>
          <a:p>
            <a:pPr marL="0" indent="0">
              <a:buNone/>
            </a:pPr>
            <a:r>
              <a:rPr lang="cs-CZ" dirty="0"/>
              <a:t>„chudý v duchu“: ve svém přežití ve všem závislý na Bohu, zcela se vztahující k Bohu, resp. </a:t>
            </a:r>
            <a:r>
              <a:rPr lang="cs-CZ" dirty="0" smtClean="0"/>
              <a:t>transcendentnu</a:t>
            </a:r>
          </a:p>
          <a:p>
            <a:pPr marL="0" indent="0">
              <a:buNone/>
            </a:pPr>
            <a:r>
              <a:rPr lang="cs-CZ" dirty="0"/>
              <a:t>Co znamená slovo „království“?</a:t>
            </a:r>
          </a:p>
          <a:p>
            <a:pPr marL="0" indent="0">
              <a:buNone/>
            </a:pPr>
            <a:r>
              <a:rPr lang="cs-CZ" i="1" dirty="0" err="1"/>
              <a:t>Basileia</a:t>
            </a:r>
            <a:r>
              <a:rPr lang="cs-CZ" dirty="0"/>
              <a:t>: jak území, tak vláda a přítomnost krále</a:t>
            </a:r>
          </a:p>
          <a:p>
            <a:pPr marL="0" indent="0">
              <a:buNone/>
            </a:pPr>
            <a:r>
              <a:rPr lang="cs-CZ" i="1" dirty="0"/>
              <a:t>Nebeské (= Boží) království</a:t>
            </a:r>
            <a:r>
              <a:rPr lang="cs-CZ" dirty="0"/>
              <a:t>: přebývání Boha s lidmi, plnost existence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7309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3. Blahoslavení plačící: Člověk a kultivace jeho vztahů k </a:t>
            </a:r>
            <a:r>
              <a:rPr lang="cs-CZ" dirty="0" smtClean="0"/>
              <a:t>okolí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53107"/>
            <a:ext cx="9738687" cy="50238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„Plačící“?</a:t>
            </a:r>
          </a:p>
          <a:p>
            <a:pPr marL="0" indent="0">
              <a:buNone/>
            </a:pPr>
            <a:r>
              <a:rPr lang="cs-CZ" dirty="0"/>
              <a:t>Iz 61,1-3 || L 4,18-19 || </a:t>
            </a:r>
            <a:r>
              <a:rPr lang="cs-CZ" dirty="0" err="1"/>
              <a:t>Mt</a:t>
            </a:r>
            <a:r>
              <a:rPr lang="cs-CZ" dirty="0"/>
              <a:t> 5,3-4!</a:t>
            </a:r>
          </a:p>
          <a:p>
            <a:pPr marL="0" indent="0">
              <a:buNone/>
            </a:pPr>
            <a:r>
              <a:rPr lang="cs-CZ" dirty="0"/>
              <a:t>Co truchlení (</a:t>
            </a:r>
            <a:r>
              <a:rPr lang="cs-CZ" i="1" dirty="0" err="1"/>
              <a:t>penthan</a:t>
            </a:r>
            <a:r>
              <a:rPr lang="cs-CZ" dirty="0"/>
              <a:t>) působí?</a:t>
            </a:r>
          </a:p>
          <a:p>
            <a:pPr marL="0" indent="0">
              <a:buNone/>
            </a:pPr>
            <a:r>
              <a:rPr lang="cs-CZ" dirty="0"/>
              <a:t>Smrt, hřích (</a:t>
            </a:r>
            <a:r>
              <a:rPr lang="cs-CZ" dirty="0" err="1"/>
              <a:t>Gn</a:t>
            </a:r>
            <a:r>
              <a:rPr lang="cs-CZ" dirty="0"/>
              <a:t> 23,2; 1Mak 2,6-14; Ž 35,12-14; Sir 7,32-36; </a:t>
            </a:r>
            <a:r>
              <a:rPr lang="cs-CZ" dirty="0" err="1"/>
              <a:t>Mt</a:t>
            </a:r>
            <a:r>
              <a:rPr lang="cs-CZ" dirty="0"/>
              <a:t> 9,15; </a:t>
            </a:r>
            <a:r>
              <a:rPr lang="cs-CZ" dirty="0" err="1"/>
              <a:t>Mk</a:t>
            </a:r>
            <a:r>
              <a:rPr lang="cs-CZ" dirty="0"/>
              <a:t> 16,10; </a:t>
            </a:r>
            <a:r>
              <a:rPr lang="cs-CZ" dirty="0" err="1"/>
              <a:t>Jk</a:t>
            </a:r>
            <a:r>
              <a:rPr lang="cs-CZ" dirty="0"/>
              <a:t> 4,8-10; 1K 5,1-2)</a:t>
            </a:r>
          </a:p>
          <a:p>
            <a:pPr marL="0" indent="0">
              <a:buNone/>
            </a:pPr>
            <a:r>
              <a:rPr lang="cs-CZ" dirty="0"/>
              <a:t>Co má truchlení nad smrtí a nad hříchem společného?</a:t>
            </a:r>
          </a:p>
          <a:p>
            <a:pPr marL="0" indent="0">
              <a:buNone/>
            </a:pPr>
            <a:r>
              <a:rPr lang="cs-CZ" dirty="0"/>
              <a:t>VZTAH, zkušenost </a:t>
            </a:r>
            <a:r>
              <a:rPr lang="cs-CZ" dirty="0" err="1"/>
              <a:t>Henriho</a:t>
            </a:r>
            <a:r>
              <a:rPr lang="cs-CZ" dirty="0"/>
              <a:t> </a:t>
            </a:r>
            <a:r>
              <a:rPr lang="cs-CZ" dirty="0" err="1"/>
              <a:t>Nouwena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„budou potěšeni“</a:t>
            </a:r>
          </a:p>
          <a:p>
            <a:pPr marL="0" indent="0">
              <a:buNone/>
            </a:pPr>
            <a:r>
              <a:rPr lang="cs-CZ" dirty="0"/>
              <a:t>NZ 2K 1,3-7; 7,4-7; 2Sol 2,16-17</a:t>
            </a:r>
          </a:p>
          <a:p>
            <a:pPr marL="0" indent="0">
              <a:buNone/>
            </a:pPr>
            <a:r>
              <a:rPr lang="cs-CZ" dirty="0"/>
              <a:t>Pavlův Bůh: Milosrdenství a Útěcha</a:t>
            </a:r>
          </a:p>
          <a:p>
            <a:pPr marL="0" indent="0">
              <a:buNone/>
            </a:pPr>
            <a:r>
              <a:rPr lang="cs-CZ" dirty="0"/>
              <a:t>SZ Iz 40,1-2; 61,1-3; 51,12-13; 66,13</a:t>
            </a:r>
          </a:p>
          <a:p>
            <a:pPr marL="0" indent="0">
              <a:buNone/>
            </a:pPr>
            <a:r>
              <a:rPr lang="cs-CZ" dirty="0"/>
              <a:t>Utěšitel, neboť Stvořitel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829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Blahoslavení tiší: Člověk a </a:t>
            </a:r>
            <a:r>
              <a:rPr lang="cs-CZ" dirty="0" smtClean="0"/>
              <a:t>nenásilí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„tiší“</a:t>
            </a:r>
          </a:p>
          <a:p>
            <a:pPr marL="0" indent="0">
              <a:buNone/>
            </a:pPr>
            <a:r>
              <a:rPr lang="cs-CZ" dirty="0"/>
              <a:t>Ž 37,1-11</a:t>
            </a:r>
          </a:p>
          <a:p>
            <a:pPr marL="0" indent="0">
              <a:buNone/>
            </a:pPr>
            <a:r>
              <a:rPr lang="cs-CZ" dirty="0"/>
              <a:t>„Tichost“: zakotvení, základní nasměrování osobnosti k Bohu, bez toho tichost není možná</a:t>
            </a:r>
          </a:p>
          <a:p>
            <a:pPr marL="0" indent="0">
              <a:buNone/>
            </a:pPr>
            <a:r>
              <a:rPr lang="cs-CZ" dirty="0"/>
              <a:t> „Tichost“: jedním ze základních prvků NZ </a:t>
            </a:r>
            <a:r>
              <a:rPr lang="cs-CZ" dirty="0" smtClean="0"/>
              <a:t>etiky</a:t>
            </a:r>
          </a:p>
          <a:p>
            <a:pPr marL="0" indent="0">
              <a:buNone/>
            </a:pPr>
            <a:r>
              <a:rPr lang="cs-CZ" dirty="0"/>
              <a:t>„dostanou zemi za dědictví“</a:t>
            </a:r>
          </a:p>
          <a:p>
            <a:pPr marL="0" indent="0">
              <a:buNone/>
            </a:pPr>
            <a:r>
              <a:rPr lang="cs-CZ" dirty="0"/>
              <a:t>„Dědit“ u </a:t>
            </a:r>
            <a:r>
              <a:rPr lang="cs-CZ" dirty="0" err="1"/>
              <a:t>Mt</a:t>
            </a:r>
            <a:r>
              <a:rPr lang="cs-CZ" dirty="0"/>
              <a:t>: život věčný (19,29), království (25,34), i „země“ je zemí eschatologickou</a:t>
            </a:r>
          </a:p>
          <a:p>
            <a:pPr marL="0" indent="0">
              <a:buNone/>
            </a:pPr>
            <a:r>
              <a:rPr lang="cs-CZ" dirty="0"/>
              <a:t>Dědí jenom děti…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064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5. Blahoslavení hladovějící a žíznící pro spravedlnosti: </a:t>
            </a:r>
            <a:r>
              <a:rPr lang="cs-CZ" dirty="0" smtClean="0"/>
              <a:t>Člověk </a:t>
            </a:r>
            <a:r>
              <a:rPr lang="cs-CZ" dirty="0"/>
              <a:t>a kultivace vlastního nitra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Hlad a žízeň, potřeby, na kterých závisí život člověka</a:t>
            </a:r>
          </a:p>
          <a:p>
            <a:pPr marL="0" indent="0">
              <a:buNone/>
            </a:pPr>
            <a:r>
              <a:rPr lang="cs-CZ" dirty="0"/>
              <a:t>„Spravedlnost“?</a:t>
            </a:r>
          </a:p>
          <a:p>
            <a:pPr marL="0" indent="0">
              <a:buNone/>
            </a:pPr>
            <a:r>
              <a:rPr lang="cs-CZ" dirty="0"/>
              <a:t>Spravedlnost = milosrdenství (srov. </a:t>
            </a:r>
            <a:r>
              <a:rPr lang="cs-CZ" dirty="0" err="1"/>
              <a:t>Mt</a:t>
            </a:r>
            <a:r>
              <a:rPr lang="cs-CZ" dirty="0"/>
              <a:t> 3,15)</a:t>
            </a:r>
          </a:p>
          <a:p>
            <a:pPr marL="0" indent="0">
              <a:buNone/>
            </a:pPr>
            <a:r>
              <a:rPr lang="cs-CZ" dirty="0" err="1"/>
              <a:t>Mt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/>
              <a:t>„spravedlivý“ člověk (13,41-43.49; 25,46)</a:t>
            </a:r>
          </a:p>
          <a:p>
            <a:pPr marL="0" indent="0">
              <a:buNone/>
            </a:pPr>
            <a:r>
              <a:rPr lang="cs-CZ" dirty="0"/>
              <a:t>„spravedlnost“ v Horském kázání (5,20; 6,1; </a:t>
            </a:r>
            <a:r>
              <a:rPr lang="cs-CZ" dirty="0" smtClean="0"/>
              <a:t>6,33)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„Budou nasyceni“ Ž 17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33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6. Exkurz:</a:t>
            </a:r>
            <a:br>
              <a:rPr lang="cs-CZ" dirty="0"/>
            </a:br>
            <a:r>
              <a:rPr lang="cs-CZ" dirty="0"/>
              <a:t>O Boží </a:t>
            </a:r>
            <a:r>
              <a:rPr lang="cs-CZ" dirty="0" smtClean="0"/>
              <a:t>podstatě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Kdo (či co) je Bůh?</a:t>
            </a:r>
          </a:p>
          <a:p>
            <a:pPr marL="0" indent="0">
              <a:buNone/>
            </a:pPr>
            <a:r>
              <a:rPr lang="cs-CZ" dirty="0"/>
              <a:t>Ex 34,6</a:t>
            </a:r>
          </a:p>
          <a:p>
            <a:pPr marL="0" indent="0">
              <a:buNone/>
            </a:pPr>
            <a:r>
              <a:rPr lang="cs-CZ" dirty="0"/>
              <a:t>Ex 3,14-15</a:t>
            </a:r>
          </a:p>
          <a:p>
            <a:pPr marL="0" indent="0">
              <a:buNone/>
            </a:pPr>
            <a:r>
              <a:rPr lang="cs-CZ" dirty="0"/>
              <a:t>Ex 20,1-17 (</a:t>
            </a:r>
            <a:r>
              <a:rPr lang="cs-CZ" dirty="0" err="1"/>
              <a:t>Jr</a:t>
            </a:r>
            <a:r>
              <a:rPr lang="cs-CZ" dirty="0"/>
              <a:t> 7,31; 19,5-7; </a:t>
            </a:r>
            <a:r>
              <a:rPr lang="cs-CZ" dirty="0" err="1"/>
              <a:t>Ez</a:t>
            </a:r>
            <a:r>
              <a:rPr lang="cs-CZ" dirty="0"/>
              <a:t> 16,21; 20,31; 23,39; Ž 106,37-38)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287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43</TotalTime>
  <Words>1300</Words>
  <Application>Microsoft Office PowerPoint</Application>
  <PresentationFormat>Širokoúhlá obrazovka</PresentationFormat>
  <Paragraphs>115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</vt:lpstr>
      <vt:lpstr>Berlín</vt:lpstr>
      <vt:lpstr>Redemption Song | Playing For Change | Song Around The World </vt:lpstr>
      <vt:lpstr>Ježíšova blahoslavenství jako inspirace pro pomáhající profese</vt:lpstr>
      <vt:lpstr>Malá rekapitulace</vt:lpstr>
      <vt:lpstr>1. Úvodní otázky</vt:lpstr>
      <vt:lpstr>2. Blahoslavení chudí v duchu: Člověk a to, co jej přesahuje</vt:lpstr>
      <vt:lpstr>3. Blahoslavení plačící: Člověk a kultivace jeho vztahů k okolí</vt:lpstr>
      <vt:lpstr>4. Blahoslavení tiší: Člověk a nenásilí</vt:lpstr>
      <vt:lpstr>5. Blahoslavení hladovějící a žíznící pro spravedlnosti: Člověk a kultivace vlastního nitra </vt:lpstr>
      <vt:lpstr>6. Exkurz: O Boží podstatě</vt:lpstr>
      <vt:lpstr>7. Blahoslavení milosrdní:  Člověk a milosrdenství jako životní styl</vt:lpstr>
      <vt:lpstr>8. Exkurz: Dobrý pastýř trochu jinak, Mt 18</vt:lpstr>
      <vt:lpstr>9. Blahoslavení čistého srdce:  Člověk a jeho vnitřní cesta</vt:lpstr>
      <vt:lpstr>10. Blahoslavení šiřitelé pokoje: Člověk a nadhled</vt:lpstr>
      <vt:lpstr>11. Blahoslavení pronásledovaní pro spravedlnost: Člověk a životní pevnost</vt:lpstr>
      <vt:lpstr>12. Blahoslavenství jako pozvání na cestu </vt:lpstr>
      <vt:lpstr>Zákon, nebo evangelium?</vt:lpstr>
      <vt:lpstr>Třetí části…</vt:lpstr>
      <vt:lpstr>Druhé části…</vt:lpstr>
      <vt:lpstr>Prezentace aplikace PowerPoint</vt:lpstr>
      <vt:lpstr>Zpětná vazba (prosím )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Ladislav Heryán</dc:creator>
  <cp:lastModifiedBy>Ladislav Heryán</cp:lastModifiedBy>
  <cp:revision>7</cp:revision>
  <dcterms:created xsi:type="dcterms:W3CDTF">2018-04-23T12:35:45Z</dcterms:created>
  <dcterms:modified xsi:type="dcterms:W3CDTF">2019-05-06T20:55:24Z</dcterms:modified>
</cp:coreProperties>
</file>