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98" r:id="rId4"/>
    <p:sldId id="305" r:id="rId5"/>
    <p:sldId id="299" r:id="rId6"/>
    <p:sldId id="300" r:id="rId7"/>
    <p:sldId id="301" r:id="rId8"/>
    <p:sldId id="302" r:id="rId9"/>
    <p:sldId id="304" r:id="rId10"/>
    <p:sldId id="30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89" d="100"/>
          <a:sy n="89" d="100"/>
        </p:scale>
        <p:origin x="240" y="-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D2236-8618-4EF0-A51C-6D1E96731CD1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3E42E-946A-46C0-9AD2-638D358F95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27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9900B76-1B1A-4BB1-9592-BEEA477A7925}"/>
              </a:ext>
            </a:extLst>
          </p:cNvPr>
          <p:cNvSpPr/>
          <p:nvPr userDrawn="1"/>
        </p:nvSpPr>
        <p:spPr>
          <a:xfrm>
            <a:off x="8629126" y="0"/>
            <a:ext cx="356287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BCADDBF-F4C5-4054-875D-A9D7028B68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2872" y="734482"/>
            <a:ext cx="5066254" cy="538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5D17B-B35E-4F06-8B09-3157BD20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516373-445E-4F69-A833-A30F834F4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1D5AF-57FD-4A15-906D-E21A870A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D36DA-DE24-46F8-9243-04F8C7F6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75D8C-5599-4BB0-BAE5-1C4B19E7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53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6233F0-A162-4CC8-9D0A-7B1C7F0DE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009CF2-49DB-4170-A325-3FC675922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56BC6-389C-4587-955E-F25C6171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63522-A05C-4021-921A-A9122E50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F51FA3-6D74-4783-A48F-ECB3DDB9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45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94A14-0F40-0D4B-A182-2576EC56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615E0-F1F9-8A45-8AEC-59243D45C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A5180B-AC5A-4D45-878B-8EB59E87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127C89-1E98-524F-BE8E-3DCB12DF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F914DA-2078-4D44-910D-99649D6E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92D1-AF0E-724C-9033-86CF1C91E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00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D9DDC-5CC7-4151-940B-0188F7D8E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1566" y="2801072"/>
            <a:ext cx="5447301" cy="831128"/>
          </a:xfrm>
        </p:spPr>
        <p:txBody>
          <a:bodyPr/>
          <a:lstStyle/>
          <a:p>
            <a:r>
              <a:rPr lang="cs-CZ" dirty="0"/>
              <a:t>Název prezentace</a:t>
            </a:r>
          </a:p>
        </p:txBody>
      </p:sp>
      <p:pic>
        <p:nvPicPr>
          <p:cNvPr id="7" name="Zástupný obsah 4">
            <a:extLst>
              <a:ext uri="{FF2B5EF4-FFF2-40B4-BE49-F238E27FC236}">
                <a16:creationId xmlns:a16="http://schemas.microsoft.com/office/drawing/2014/main" id="{1DBC79C2-E5E8-44F3-A79D-64B6DBAE8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-775757"/>
            <a:ext cx="4314825" cy="30527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408C4D8-6E3F-4E5A-89E1-5C249126B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948596" y="1565599"/>
            <a:ext cx="7701448" cy="819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5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BDA27890-9D76-4E47-B562-814E443FF0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19275"/>
            <a:ext cx="10515600" cy="4673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37260BC-6057-4DC9-A6E1-7B915531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828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476CA-C2AC-4B00-B0FF-7BC40EA3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D521E1-E603-42B1-A5B3-F82B2ECF5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232CF9-4045-41BF-812E-F3BC37740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CB24A4-6E1D-4DAD-AB31-03D1616C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698FCA-D858-4C18-8488-63E24DDF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931AF-84E8-4BC9-830E-D78A8D91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95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4899F-BC0D-455F-827A-9E440FBF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5548F1-C914-472C-829F-FF2EF6A83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8E00B4-785D-4E05-84ED-D2B11C3A8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8550D9E-707A-4AB2-A203-0FD9EF8D0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117C09-2C8C-40A9-821F-1D5E0D18C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A12539-B2C8-4808-97F5-205C3B3198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CFD136-FC0F-4A4A-AC04-EAED19BD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4CFE35-9446-4847-A8E5-672607DF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7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95727-3EC1-4527-ABC3-D5614536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3A3B19-9F93-49F8-BD24-FD940086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DBBCBB-9430-4C8D-8C27-CFCB02749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50B1DF-CBC9-4F78-BCC3-CC4706A4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2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D4F9C2-FD3E-4E10-B0B5-AB3299C7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3E3043-BB16-461F-9477-6215B419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A32760-1A1F-4C1A-8E13-CD1E01855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83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FEBA7-C4BA-4C59-B304-D614E24F1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0E1A3A-DD92-4E31-8DA6-718D26EB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45FFB2-DE29-4919-A2F7-85986BE7E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8DB640-40E4-4DBB-BAB6-A4C1A38F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6A3EA6-C482-4989-B1BB-846B53B3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27987A-30A0-43FB-A327-F5189B8F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3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41B73-17D6-4463-BD24-4E9D33FA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9D1DBF-108A-496C-B4B3-C53058474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08B87C-969F-4A8F-82E8-CC31C8B95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90D13-7DDA-4BF1-866A-904F6425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A7678A-59D9-4DCF-B3FA-1BC8FDCF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FB9A2E-D7B8-4EC7-8987-35303FAD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5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B85A842-1400-4FCD-920D-07D985BE0E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7EF358-D2F8-4EC8-911C-1D1A81B9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7D9E818-C555-4CCE-ACA3-BBD9E2541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97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299CBF7-3100-4C15-86DF-678B258B4CF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urban@jabok.cz" TargetMode="External"/><Relationship Id="rId2" Type="http://schemas.openxmlformats.org/officeDocument/2006/relationships/hyperlink" Target="mailto:parizek@jabok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ocs.google.com/document/d/1lJI_JkBVLnH-NJHpoSFV2DxA0TronUijhiTh4Bdsndw/edit?usp=shar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388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8D9CC-4F1B-402A-AAF3-9E75F6E6C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Kriteria</a:t>
            </a:r>
            <a:r>
              <a:rPr lang="cs-CZ" dirty="0"/>
              <a:t>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0EB87E-EB00-4E1C-9512-105A69340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World</a:t>
            </a:r>
            <a:r>
              <a:rPr lang="cs-CZ" dirty="0"/>
              <a:t> Café se bude účastnit větší počet vyučujících </a:t>
            </a:r>
            <a:r>
              <a:rPr lang="cs-CZ" dirty="0" err="1"/>
              <a:t>Jaboku</a:t>
            </a:r>
            <a:r>
              <a:rPr lang="cs-CZ" dirty="0"/>
              <a:t>, kteří budou sledovat následující kritéria</a:t>
            </a:r>
          </a:p>
          <a:p>
            <a:pPr fontAlgn="base"/>
            <a:r>
              <a:rPr lang="cs-CZ" dirty="0"/>
              <a:t>Student rozumí problematice</a:t>
            </a:r>
          </a:p>
          <a:p>
            <a:pPr lvl="1" fontAlgn="base"/>
            <a:r>
              <a:rPr lang="cs-CZ" dirty="0"/>
              <a:t>Téma prezentuje s porozuměním</a:t>
            </a:r>
          </a:p>
          <a:p>
            <a:pPr lvl="1" fontAlgn="base"/>
            <a:r>
              <a:rPr lang="cs-CZ" dirty="0"/>
              <a:t>Umí odlišit specifika přístupu sociální pedagogiky a sociální práce, ale zároveň hledá styčné plochy</a:t>
            </a:r>
          </a:p>
          <a:p>
            <a:pPr lvl="1" fontAlgn="base"/>
            <a:r>
              <a:rPr lang="cs-CZ" dirty="0"/>
              <a:t>Student se aktivně zapojuje do diskuse o tématech – případech</a:t>
            </a:r>
          </a:p>
          <a:p>
            <a:pPr fontAlgn="base"/>
            <a:r>
              <a:rPr lang="cs-CZ" dirty="0"/>
              <a:t>Student klade smysluplné a odborně zaměřené otázky k tématu u jiných prezentujících</a:t>
            </a:r>
          </a:p>
          <a:p>
            <a:pPr fontAlgn="base"/>
            <a:r>
              <a:rPr lang="cs-CZ" dirty="0"/>
              <a:t>Student ve svých otázkách používá odbornou terminologii vyplývající ze sociální pedagogiky i sociální práce</a:t>
            </a:r>
          </a:p>
          <a:p>
            <a:pPr fontAlgn="base"/>
            <a:r>
              <a:rPr lang="cs-CZ" dirty="0"/>
              <a:t>Pedagogové hodnotí odbornou i formální stránku prezentace</a:t>
            </a:r>
          </a:p>
          <a:p>
            <a:pPr lvl="1" fontAlgn="base"/>
            <a:r>
              <a:rPr lang="cs-CZ" dirty="0"/>
              <a:t>Kvalitu informací, úpravu a přehlednost posteru a prezentace v </a:t>
            </a:r>
            <a:r>
              <a:rPr lang="cs-CZ" dirty="0" err="1"/>
              <a:t>ppt</a:t>
            </a:r>
            <a:r>
              <a:rPr lang="cs-CZ" dirty="0"/>
              <a:t>/</a:t>
            </a:r>
            <a:r>
              <a:rPr lang="cs-CZ" dirty="0" err="1"/>
              <a:t>prezi</a:t>
            </a:r>
            <a:r>
              <a:rPr lang="cs-CZ" dirty="0"/>
              <a:t>, časovou investici vloženou do posteru a celkové prezentace</a:t>
            </a:r>
          </a:p>
          <a:p>
            <a:pPr lvl="1" fontAlgn="base"/>
            <a:r>
              <a:rPr lang="cs-CZ" dirty="0"/>
              <a:t>Míru a kvalitu zapojení do diskusí</a:t>
            </a:r>
          </a:p>
        </p:txBody>
      </p:sp>
    </p:spTree>
    <p:extLst>
      <p:ext uri="{BB962C8B-B14F-4D97-AF65-F5344CB8AC3E}">
        <p14:creationId xmlns:p14="http://schemas.microsoft.com/office/powerpoint/2010/main" val="150053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C5B7B84A-A9B5-334E-A364-A85E21CC95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967069" y="1565599"/>
            <a:ext cx="7701448" cy="8192121"/>
          </a:xfrm>
          <a:prstGeom prst="rect">
            <a:avLst/>
          </a:prstGeom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EAB5409-4593-D841-9CF6-30FBDB127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885824"/>
            <a:ext cx="4314825" cy="3052700"/>
          </a:xfr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CA44B48-B91C-944C-A162-C33ED600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222" y="1565599"/>
            <a:ext cx="10999694" cy="4071667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Ladislav" panose="02000000000000000000" pitchFamily="2" charset="0"/>
              </a:rPr>
              <a:t>ZADÁNÍ PROJEKTU</a:t>
            </a:r>
            <a:br>
              <a:rPr lang="cs-CZ" b="1" dirty="0">
                <a:latin typeface="Ladislav" panose="02000000000000000000" pitchFamily="2" charset="0"/>
              </a:rPr>
            </a:br>
            <a:r>
              <a:rPr lang="cs-CZ" b="1" dirty="0">
                <a:latin typeface="Ladislav" panose="02000000000000000000" pitchFamily="2" charset="0"/>
              </a:rPr>
              <a:t>LS 2025</a:t>
            </a:r>
            <a:br>
              <a:rPr lang="cs-CZ" b="1" dirty="0">
                <a:latin typeface="Ladislav" panose="02000000000000000000" pitchFamily="2" charset="0"/>
              </a:rPr>
            </a:br>
            <a:r>
              <a:rPr lang="cs-CZ" b="1" dirty="0"/>
              <a:t>V_1132 SOCIÁLNÍ PEDAGOGIKA</a:t>
            </a:r>
            <a:br>
              <a:rPr lang="cs-CZ" b="1" dirty="0"/>
            </a:br>
            <a:r>
              <a:rPr lang="cs-CZ" b="1" dirty="0"/>
              <a:t>S_1115 ZÁKLADNÍ TEORIE A METODY SOCIÁLNÍ PRÁCE</a:t>
            </a:r>
            <a:endParaRPr lang="cs-CZ" dirty="0"/>
          </a:p>
        </p:txBody>
      </p:sp>
      <p:sp>
        <p:nvSpPr>
          <p:cNvPr id="8" name="AutoShape 6" descr="obrazek.png">
            <a:extLst>
              <a:ext uri="{FF2B5EF4-FFF2-40B4-BE49-F238E27FC236}">
                <a16:creationId xmlns:a16="http://schemas.microsoft.com/office/drawing/2014/main" id="{01872A23-095B-4277-83FB-9E00D96029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62550" y="2505075"/>
            <a:ext cx="18669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29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556EE-AEB4-4FAC-8CE4-B2E0B833A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informace o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2D488-23A9-490F-A2BA-4A78135D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393392" cy="4397376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V_1132 Sociální pedagogika– Michal Pařízek </a:t>
            </a:r>
            <a:r>
              <a:rPr lang="cs-CZ" sz="2400" dirty="0">
                <a:hlinkClick r:id="rId2"/>
              </a:rPr>
              <a:t>parizek@jabok.cz</a:t>
            </a:r>
            <a:endParaRPr lang="cs-CZ" sz="2400" dirty="0"/>
          </a:p>
          <a:p>
            <a:r>
              <a:rPr lang="cs-CZ" sz="2400" dirty="0"/>
              <a:t>S_1115 Základní teorie a metody sociální práce – David Urban </a:t>
            </a:r>
            <a:r>
              <a:rPr lang="cs-CZ" sz="2400" dirty="0">
                <a:hlinkClick r:id="rId3"/>
              </a:rPr>
              <a:t>urban@jabok.cz</a:t>
            </a:r>
            <a:endParaRPr lang="cs-CZ" sz="2400" dirty="0"/>
          </a:p>
          <a:p>
            <a:r>
              <a:rPr lang="cs-CZ" dirty="0"/>
              <a:t>Studenti pracují ve trojicích</a:t>
            </a:r>
          </a:p>
          <a:p>
            <a:pPr lvl="1"/>
            <a:r>
              <a:rPr lang="cs-CZ" dirty="0"/>
              <a:t>Trojice se utvoří dle vlastního výběru studentů</a:t>
            </a:r>
          </a:p>
          <a:p>
            <a:pPr lvl="1"/>
            <a:r>
              <a:rPr lang="cs-CZ" dirty="0"/>
              <a:t>Pokud někdo nevytvoří trojici, dá o tom vědět pedagogům a následně bude do nějaké trojice přiřazen pedagogy</a:t>
            </a:r>
          </a:p>
          <a:p>
            <a:r>
              <a:rPr lang="cs-CZ" dirty="0"/>
              <a:t>Studenti se zapíšou k tématu – případu do sdílené tabulky</a:t>
            </a:r>
          </a:p>
          <a:p>
            <a:pPr lvl="1"/>
            <a:r>
              <a:rPr lang="cs-CZ" dirty="0"/>
              <a:t>Studenti si u vybraného tématu (případu) sami doplní detaily, aby situace byla co nejblíže realitě a dala se dobře uchopit jak z pohledu </a:t>
            </a:r>
            <a:r>
              <a:rPr lang="cs-CZ" dirty="0" err="1"/>
              <a:t>soc</a:t>
            </a:r>
            <a:r>
              <a:rPr lang="cs-CZ" dirty="0"/>
              <a:t> </a:t>
            </a:r>
            <a:r>
              <a:rPr lang="cs-CZ" dirty="0" err="1"/>
              <a:t>ped</a:t>
            </a:r>
            <a:r>
              <a:rPr lang="cs-CZ" dirty="0"/>
              <a:t>, tak </a:t>
            </a:r>
            <a:r>
              <a:rPr lang="cs-CZ" dirty="0" err="1"/>
              <a:t>soc</a:t>
            </a:r>
            <a:r>
              <a:rPr lang="cs-CZ" dirty="0"/>
              <a:t> práce </a:t>
            </a:r>
          </a:p>
          <a:p>
            <a:pPr lvl="1"/>
            <a:r>
              <a:rPr lang="cs-CZ" dirty="0"/>
              <a:t>Pokud by trojice měla zájem o zpracování vlastního tématu, lze tak pouze po domluvě s vyučujícími</a:t>
            </a:r>
          </a:p>
          <a:p>
            <a:pPr lvl="1"/>
            <a:r>
              <a:rPr lang="cs-CZ" dirty="0"/>
              <a:t>U každého tématu mohou být zapsány maximálně 2 trojice</a:t>
            </a:r>
          </a:p>
          <a:p>
            <a:pPr lvl="1"/>
            <a:r>
              <a:rPr lang="cs-CZ" dirty="0"/>
              <a:t>Odkaz na sdílenou tabulku je zde: </a:t>
            </a:r>
            <a:r>
              <a:rPr lang="cs-CZ" dirty="0">
                <a:hlinkClick r:id="rId4"/>
              </a:rPr>
              <a:t>https://docs.google.com/document/d/1lJI_JkBVLnH-NJHpoSFV2DxA0TronUijhiTh4Bdsndw/edit?usp=sharing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62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0F19E-7524-48F6-9288-E876C0332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projektu – </a:t>
            </a:r>
            <a:r>
              <a:rPr lang="cs-CZ" dirty="0" err="1"/>
              <a:t>World</a:t>
            </a:r>
            <a:r>
              <a:rPr lang="cs-CZ" dirty="0"/>
              <a:t> Café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6BC726-7E40-44BF-976F-7E231F415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7376"/>
          </a:xfrm>
        </p:spPr>
        <p:txBody>
          <a:bodyPr>
            <a:normAutofit fontScale="92500"/>
          </a:bodyPr>
          <a:lstStyle/>
          <a:p>
            <a:r>
              <a:rPr lang="cs-CZ" dirty="0"/>
              <a:t>Metoda </a:t>
            </a:r>
            <a:r>
              <a:rPr lang="cs-CZ" dirty="0" err="1"/>
              <a:t>World</a:t>
            </a:r>
            <a:r>
              <a:rPr lang="cs-CZ" dirty="0"/>
              <a:t> Café vytváří atmosféru kavárny, ve které účastníci u stolů s vystavenými postery diskutují o zpracovaných tématech – případech.</a:t>
            </a:r>
          </a:p>
          <a:p>
            <a:r>
              <a:rPr lang="cs-CZ" dirty="0"/>
              <a:t>Účastníci jsou rozděleni do skupin minimálně po třech (1 prezentující + 2 z jiných skupin) a jsou usazeni ke stolu (nebo stojí kolem posteru).</a:t>
            </a:r>
          </a:p>
          <a:p>
            <a:r>
              <a:rPr lang="cs-CZ" dirty="0"/>
              <a:t>Každá skupina se prostřídá v roli prezentujícího vlastní případ (= </a:t>
            </a:r>
            <a:r>
              <a:rPr lang="cs-CZ" dirty="0" err="1"/>
              <a:t>facilitátora</a:t>
            </a:r>
            <a:r>
              <a:rPr lang="cs-CZ" dirty="0"/>
              <a:t> diskuse) a aktivního účastníka u případů dalších skupin.</a:t>
            </a:r>
          </a:p>
          <a:p>
            <a:r>
              <a:rPr lang="cs-CZ" dirty="0"/>
              <a:t>Průběh metody je koordinován hlavním organizátorem.</a:t>
            </a:r>
          </a:p>
          <a:p>
            <a:r>
              <a:rPr lang="cs-CZ" dirty="0" err="1"/>
              <a:t>World</a:t>
            </a:r>
            <a:r>
              <a:rPr lang="cs-CZ" dirty="0"/>
              <a:t> Café bude trvat 120 minut.</a:t>
            </a:r>
          </a:p>
          <a:p>
            <a:r>
              <a:rPr lang="cs-CZ" dirty="0"/>
              <a:t>Pedagogové </a:t>
            </a:r>
            <a:r>
              <a:rPr lang="cs-CZ" dirty="0" err="1"/>
              <a:t>Jaboku</a:t>
            </a:r>
            <a:r>
              <a:rPr lang="cs-CZ" dirty="0"/>
              <a:t> sledují míru zapojení studentů a dle </a:t>
            </a:r>
            <a:r>
              <a:rPr lang="cs-CZ" dirty="0" err="1"/>
              <a:t>kriterií</a:t>
            </a:r>
            <a:r>
              <a:rPr lang="cs-CZ" dirty="0"/>
              <a:t> udělí známku za předměty Sociální pedagogika a Základní teorie a metody sociální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80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20BCF-35C0-4031-8769-F9035359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projektu - POSTER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B82397-18D5-43D7-9867-E1C71DEEB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tým vytvoří POSTER</a:t>
            </a:r>
          </a:p>
          <a:p>
            <a:pPr lvl="1"/>
            <a:r>
              <a:rPr lang="cs-CZ" dirty="0"/>
              <a:t>Poster má shrnout důležité informace a ukázat je stručně a atraktivně pro druhé</a:t>
            </a:r>
          </a:p>
          <a:p>
            <a:pPr lvl="1"/>
            <a:r>
              <a:rPr lang="cs-CZ" dirty="0"/>
              <a:t>Poster může být kombinací kratičkých textů, obrázků / nákresů, pojmové mapy, tabulek atd., které mají atraktivní formou přiblížit pojednané téma </a:t>
            </a:r>
          </a:p>
          <a:p>
            <a:pPr lvl="1"/>
            <a:r>
              <a:rPr lang="cs-CZ" dirty="0"/>
              <a:t>Poster má být opravdu velký od A0 po A2</a:t>
            </a:r>
          </a:p>
          <a:p>
            <a:pPr lvl="2"/>
            <a:r>
              <a:rPr lang="cs-CZ" dirty="0"/>
              <a:t>Cílem je upoutat pozornost a pomoci rozvinout debatu</a:t>
            </a:r>
          </a:p>
          <a:p>
            <a:pPr lvl="2"/>
            <a:r>
              <a:rPr lang="cs-CZ" dirty="0"/>
              <a:t>Kreativní zpracování posteru je vítáno (může být zpracován ručně)</a:t>
            </a:r>
          </a:p>
          <a:p>
            <a:pPr lvl="1"/>
            <a:r>
              <a:rPr lang="cs-CZ" dirty="0"/>
              <a:t>Kvalitní fotografie posteru bude uložena v </a:t>
            </a:r>
            <a:r>
              <a:rPr lang="cs-CZ" dirty="0" err="1"/>
              <a:t>odevzdávárně</a:t>
            </a:r>
            <a:r>
              <a:rPr lang="cs-CZ" dirty="0"/>
              <a:t> v </a:t>
            </a:r>
            <a:r>
              <a:rPr lang="cs-CZ" dirty="0" err="1"/>
              <a:t>ISu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191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9BC18-C4E8-4215-B3EB-6A207E38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projektu – Dokument s texty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0F782A-5C3D-49B7-81EA-A6D41D68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tým vytvoří a do </a:t>
            </a:r>
            <a:r>
              <a:rPr lang="cs-CZ" dirty="0" err="1"/>
              <a:t>odevzdávárny</a:t>
            </a:r>
            <a:r>
              <a:rPr lang="cs-CZ" dirty="0"/>
              <a:t> v </a:t>
            </a:r>
            <a:r>
              <a:rPr lang="cs-CZ" dirty="0" err="1"/>
              <a:t>ISu</a:t>
            </a:r>
            <a:r>
              <a:rPr lang="cs-CZ" dirty="0"/>
              <a:t> uloží dokument se seznamem prostudovaných (relevantních) textů</a:t>
            </a:r>
          </a:p>
          <a:p>
            <a:r>
              <a:rPr lang="cs-CZ" dirty="0"/>
              <a:t>Texty (přímé citace nebo parafráze) musí být citovány dle normy ISO 690 + na konci dokumentu bude seznam použitých / prostudovaných zdrojů</a:t>
            </a:r>
          </a:p>
          <a:p>
            <a:r>
              <a:rPr lang="cs-CZ" dirty="0"/>
              <a:t>Zdroje MUSÍ být</a:t>
            </a:r>
          </a:p>
          <a:p>
            <a:pPr lvl="1"/>
            <a:r>
              <a:rPr lang="cs-CZ" dirty="0"/>
              <a:t>Ze zásadních knižních publikací z oboru (např. dle doporučení v </a:t>
            </a:r>
            <a:r>
              <a:rPr lang="cs-CZ" dirty="0" err="1"/>
              <a:t>ISu</a:t>
            </a:r>
            <a:r>
              <a:rPr lang="cs-CZ" dirty="0"/>
              <a:t> v informacích o předmětu)</a:t>
            </a:r>
          </a:p>
          <a:p>
            <a:pPr lvl="1"/>
            <a:r>
              <a:rPr lang="cs-CZ" dirty="0"/>
              <a:t>Z odborných časopisů – článků</a:t>
            </a:r>
          </a:p>
          <a:p>
            <a:pPr lvl="1"/>
            <a:r>
              <a:rPr lang="cs-CZ" dirty="0"/>
              <a:t>Z magisterských či doktorských kvalifikačních prací</a:t>
            </a:r>
          </a:p>
        </p:txBody>
      </p:sp>
    </p:spTree>
    <p:extLst>
      <p:ext uri="{BB962C8B-B14F-4D97-AF65-F5344CB8AC3E}">
        <p14:creationId xmlns:p14="http://schemas.microsoft.com/office/powerpoint/2010/main" val="145061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6BCF1-F981-4E0F-9DB9-60E9B1209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projektu – </a:t>
            </a:r>
            <a:r>
              <a:rPr lang="cs-CZ" dirty="0" err="1"/>
              <a:t>World</a:t>
            </a:r>
            <a:r>
              <a:rPr lang="cs-CZ" dirty="0"/>
              <a:t> Café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EAE5A4-A586-4B3C-A418-83C326D9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0425" cy="4397376"/>
          </a:xfrm>
        </p:spPr>
        <p:txBody>
          <a:bodyPr>
            <a:normAutofit fontScale="92500"/>
          </a:bodyPr>
          <a:lstStyle/>
          <a:p>
            <a:r>
              <a:rPr lang="cs-CZ" dirty="0"/>
              <a:t>Výstupy práce trojic budou prezentovány metodou </a:t>
            </a:r>
            <a:r>
              <a:rPr lang="cs-CZ" dirty="0" err="1"/>
              <a:t>World</a:t>
            </a:r>
            <a:r>
              <a:rPr lang="cs-CZ" dirty="0"/>
              <a:t> Café</a:t>
            </a:r>
          </a:p>
          <a:p>
            <a:pPr lvl="1"/>
            <a:r>
              <a:rPr lang="cs-CZ" dirty="0"/>
              <a:t>Jeden z trojice sedí / stojí u „svého“ posteru a prezentuje ostatním</a:t>
            </a:r>
          </a:p>
          <a:p>
            <a:pPr lvl="1"/>
            <a:r>
              <a:rPr lang="cs-CZ" dirty="0"/>
              <a:t>Dva z trojice obchází ostatní prezentující a aktivně se účastní debat o daných tématech (případech)</a:t>
            </a:r>
          </a:p>
          <a:p>
            <a:pPr lvl="1"/>
            <a:r>
              <a:rPr lang="cs-CZ" dirty="0"/>
              <a:t>Role prezentujícího a </a:t>
            </a:r>
            <a:r>
              <a:rPr lang="cs-CZ" dirty="0" err="1"/>
              <a:t>poslouchajících-debatujících</a:t>
            </a:r>
            <a:r>
              <a:rPr lang="cs-CZ" dirty="0"/>
              <a:t> se v průběhu </a:t>
            </a:r>
            <a:r>
              <a:rPr lang="cs-CZ" dirty="0" err="1"/>
              <a:t>World</a:t>
            </a:r>
            <a:r>
              <a:rPr lang="cs-CZ" dirty="0"/>
              <a:t> Café mění</a:t>
            </a:r>
          </a:p>
          <a:p>
            <a:r>
              <a:rPr lang="cs-CZ" dirty="0"/>
              <a:t>V průběhu prezentace musí každá skupina představit nějakou kreativní metodu, jak vtáhnout posluchače do debaty (např. lze použít </a:t>
            </a:r>
            <a:r>
              <a:rPr lang="cs-CZ" dirty="0" err="1"/>
              <a:t>Mentimeter</a:t>
            </a:r>
            <a:r>
              <a:rPr lang="cs-CZ" dirty="0"/>
              <a:t>, Word </a:t>
            </a:r>
            <a:r>
              <a:rPr lang="cs-CZ" dirty="0" err="1"/>
              <a:t>Cloud</a:t>
            </a:r>
            <a:r>
              <a:rPr lang="cs-CZ" dirty="0"/>
              <a:t>, </a:t>
            </a:r>
            <a:r>
              <a:rPr lang="cs-CZ" dirty="0" err="1"/>
              <a:t>Quizz</a:t>
            </a:r>
            <a:r>
              <a:rPr lang="cs-CZ" dirty="0"/>
              <a:t>, </a:t>
            </a:r>
            <a:r>
              <a:rPr lang="cs-CZ" dirty="0" err="1"/>
              <a:t>Slido</a:t>
            </a:r>
            <a:r>
              <a:rPr lang="cs-CZ" dirty="0"/>
              <a:t> nebo nějaké vhodně zvolené aktivity bez použití IT)</a:t>
            </a:r>
          </a:p>
          <a:p>
            <a:r>
              <a:rPr lang="cs-CZ" dirty="0"/>
              <a:t>Každá skupina bude mít zpracovanou i prezentaci v </a:t>
            </a:r>
            <a:r>
              <a:rPr lang="cs-CZ" dirty="0" err="1"/>
              <a:t>Power</a:t>
            </a:r>
            <a:r>
              <a:rPr lang="cs-CZ" dirty="0"/>
              <a:t> pointu (či jeho softwarových ekvivalentech) nebo v </a:t>
            </a:r>
            <a:r>
              <a:rPr lang="cs-CZ" dirty="0" err="1"/>
              <a:t>Prezi</a:t>
            </a:r>
            <a:r>
              <a:rPr lang="cs-CZ" dirty="0"/>
              <a:t> – tato prezentace bude též uložena v </a:t>
            </a:r>
            <a:r>
              <a:rPr lang="cs-CZ" dirty="0" err="1"/>
              <a:t>odevzdávárně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782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03BB9-3BAA-474E-8F02-6CAB7268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případu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971E60-B6A7-45A5-B82F-BD6D7FAA2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prezentaci je cílem jít co nejvíce do hloubky a do konkrétností</a:t>
            </a:r>
          </a:p>
          <a:p>
            <a:r>
              <a:rPr lang="cs-CZ" dirty="0"/>
              <a:t>Prezentace má prokázat, že trojice přemýšlela</a:t>
            </a:r>
          </a:p>
          <a:p>
            <a:pPr lvl="1"/>
            <a:r>
              <a:rPr lang="cs-CZ" dirty="0"/>
              <a:t>Od obecných teorií a přístupů, po konkrétní jednání, jak v dané situaci postupovat</a:t>
            </a:r>
          </a:p>
          <a:p>
            <a:pPr lvl="1"/>
            <a:r>
              <a:rPr lang="cs-CZ" dirty="0"/>
              <a:t>O pohledu sociální pedagogiky i sociální práce – oba pohledy musí být </a:t>
            </a:r>
            <a:r>
              <a:rPr lang="cs-CZ" dirty="0" err="1"/>
              <a:t>zvědomělé</a:t>
            </a:r>
            <a:endParaRPr lang="cs-CZ" dirty="0"/>
          </a:p>
          <a:p>
            <a:pPr lvl="1"/>
            <a:r>
              <a:rPr lang="cs-CZ" dirty="0"/>
              <a:t>Prezentující musí umět odlišit pohled sociální pedagogiky od pohledu sociální práce, ale zároveň se má snažit o jejich prolnutí (je-li to u daného případu vhodné)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05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7B3F9-2985-47D1-9592-31962813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43858C-9DD0-465C-930A-702C01318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Zápis trojice k tématu – do 2. 5. 2025</a:t>
            </a:r>
          </a:p>
          <a:p>
            <a:r>
              <a:rPr lang="cs-CZ" dirty="0"/>
              <a:t>Konzultace s Michalem Pařízkem nebo Davidem Urbanem v průběhu projektových týdnů (tj. 19. – 30. 5. 2025)</a:t>
            </a:r>
          </a:p>
          <a:p>
            <a:pPr lvl="1"/>
            <a:r>
              <a:rPr lang="cs-CZ" dirty="0"/>
              <a:t>DS – povinná konzultace o stavu práce na projektu (lze i online)</a:t>
            </a:r>
          </a:p>
          <a:p>
            <a:pPr lvl="1"/>
            <a:r>
              <a:rPr lang="cs-CZ" dirty="0"/>
              <a:t>KS – doporučená konzultace o stavu práce na projektu (lze i online)</a:t>
            </a:r>
          </a:p>
          <a:p>
            <a:r>
              <a:rPr lang="cs-CZ" dirty="0"/>
              <a:t>V </a:t>
            </a:r>
            <a:r>
              <a:rPr lang="cs-CZ" dirty="0" err="1"/>
              <a:t>odevzdávárně</a:t>
            </a:r>
            <a:r>
              <a:rPr lang="cs-CZ" dirty="0"/>
              <a:t> vytvořte složku pojmenovanou dle vašich příjmení a do ní uložte do 4. 6. 2025</a:t>
            </a:r>
          </a:p>
          <a:p>
            <a:pPr lvl="1"/>
            <a:r>
              <a:rPr lang="cs-CZ" dirty="0"/>
              <a:t>Dobře čitelnou fotografii posteru</a:t>
            </a:r>
          </a:p>
          <a:p>
            <a:pPr lvl="1"/>
            <a:r>
              <a:rPr lang="cs-CZ" dirty="0"/>
              <a:t>Dokument s odbornými texty (přímé citace či parafráze) – norma ISO 690</a:t>
            </a:r>
          </a:p>
          <a:p>
            <a:pPr lvl="1"/>
            <a:r>
              <a:rPr lang="cs-CZ" dirty="0"/>
              <a:t>Prezentace v </a:t>
            </a:r>
            <a:r>
              <a:rPr lang="cs-CZ" dirty="0" err="1"/>
              <a:t>Powerpointu</a:t>
            </a:r>
            <a:r>
              <a:rPr lang="cs-CZ" dirty="0"/>
              <a:t> či </a:t>
            </a:r>
            <a:r>
              <a:rPr lang="cs-CZ" dirty="0" err="1"/>
              <a:t>Prezi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84412"/>
      </p:ext>
    </p:extLst>
  </p:cSld>
  <p:clrMapOvr>
    <a:masterClrMapping/>
  </p:clrMapOvr>
</p:sld>
</file>

<file path=ppt/theme/theme1.xml><?xml version="1.0" encoding="utf-8"?>
<a:theme xmlns:a="http://schemas.openxmlformats.org/drawingml/2006/main" name="Jabo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Ladislav SemiBol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12427</TotalTime>
  <Words>865</Words>
  <Application>Microsoft Office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Ladislav</vt:lpstr>
      <vt:lpstr>Ladislav SemiBold</vt:lpstr>
      <vt:lpstr>Roboto Condensed</vt:lpstr>
      <vt:lpstr>Jabok</vt:lpstr>
      <vt:lpstr>Prezentace aplikace PowerPoint</vt:lpstr>
      <vt:lpstr>ZADÁNÍ PROJEKTU LS 2025 V_1132 SOCIÁLNÍ PEDAGOGIKA S_1115 ZÁKLADNÍ TEORIE A METODY SOCIÁLNÍ PRÁCE</vt:lpstr>
      <vt:lpstr>Obecní informace o projektu</vt:lpstr>
      <vt:lpstr>Prezentace projektu – World Café</vt:lpstr>
      <vt:lpstr>Zadání projektu - POSTER</vt:lpstr>
      <vt:lpstr>Zadání projektu – Dokument s texty</vt:lpstr>
      <vt:lpstr>Prezentace projektu – World Café</vt:lpstr>
      <vt:lpstr>Prezentace případu</vt:lpstr>
      <vt:lpstr>Termíny</vt:lpstr>
      <vt:lpstr>Kriteria 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Michal Pařízek</cp:lastModifiedBy>
  <cp:revision>289</cp:revision>
  <dcterms:created xsi:type="dcterms:W3CDTF">2020-10-23T12:33:32Z</dcterms:created>
  <dcterms:modified xsi:type="dcterms:W3CDTF">2025-04-01T00:53:40Z</dcterms:modified>
</cp:coreProperties>
</file>