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56" r:id="rId2"/>
    <p:sldId id="259" r:id="rId3"/>
    <p:sldId id="262" r:id="rId4"/>
    <p:sldId id="260" r:id="rId5"/>
    <p:sldId id="261" r:id="rId6"/>
    <p:sldId id="257" r:id="rId7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38A97-1806-4715-9881-4796591C2316}" v="7" dt="2023-02-22T13:10:38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5097" autoAdjust="0"/>
  </p:normalViewPr>
  <p:slideViewPr>
    <p:cSldViewPr snapToGrid="0">
      <p:cViewPr varScale="1">
        <p:scale>
          <a:sx n="57" d="100"/>
          <a:sy n="57" d="100"/>
        </p:scale>
        <p:origin x="62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bková Hana" userId="3d17ce49-8c69-4c89-bbd3-013c606fc428" providerId="ADAL" clId="{96B38A97-1806-4715-9881-4796591C2316}"/>
    <pc:docChg chg="undo custSel addSld modSld">
      <pc:chgData name="Doubková Hana" userId="3d17ce49-8c69-4c89-bbd3-013c606fc428" providerId="ADAL" clId="{96B38A97-1806-4715-9881-4796591C2316}" dt="2023-02-22T13:12:21.331" v="2459" actId="20577"/>
      <pc:docMkLst>
        <pc:docMk/>
      </pc:docMkLst>
      <pc:sldChg chg="addSp delSp modSp mod">
        <pc:chgData name="Doubková Hana" userId="3d17ce49-8c69-4c89-bbd3-013c606fc428" providerId="ADAL" clId="{96B38A97-1806-4715-9881-4796591C2316}" dt="2023-02-21T20:43:10.328" v="2432" actId="1076"/>
        <pc:sldMkLst>
          <pc:docMk/>
          <pc:sldMk cId="610318324" sldId="257"/>
        </pc:sldMkLst>
        <pc:spChg chg="del">
          <ac:chgData name="Doubková Hana" userId="3d17ce49-8c69-4c89-bbd3-013c606fc428" providerId="ADAL" clId="{96B38A97-1806-4715-9881-4796591C2316}" dt="2023-02-21T19:44:06.200" v="451" actId="21"/>
          <ac:spMkLst>
            <pc:docMk/>
            <pc:sldMk cId="610318324" sldId="257"/>
            <ac:spMk id="3" creationId="{DB0B9C9B-185F-69BE-B093-ECF1E71940E6}"/>
          </ac:spMkLst>
        </pc:spChg>
        <pc:spChg chg="mod">
          <ac:chgData name="Doubková Hana" userId="3d17ce49-8c69-4c89-bbd3-013c606fc428" providerId="ADAL" clId="{96B38A97-1806-4715-9881-4796591C2316}" dt="2023-02-21T20:43:06.053" v="2431" actId="27636"/>
          <ac:spMkLst>
            <pc:docMk/>
            <pc:sldMk cId="610318324" sldId="257"/>
            <ac:spMk id="4" creationId="{E692BBDA-0DB7-2A0C-4E85-D69C7885EB6C}"/>
          </ac:spMkLst>
        </pc:spChg>
        <pc:picChg chg="add mod ord">
          <ac:chgData name="Doubková Hana" userId="3d17ce49-8c69-4c89-bbd3-013c606fc428" providerId="ADAL" clId="{96B38A97-1806-4715-9881-4796591C2316}" dt="2023-02-21T20:43:10.328" v="2432" actId="1076"/>
          <ac:picMkLst>
            <pc:docMk/>
            <pc:sldMk cId="610318324" sldId="257"/>
            <ac:picMk id="5" creationId="{4BB7E671-713C-AE0F-A84F-E0ED52BF0399}"/>
          </ac:picMkLst>
        </pc:picChg>
      </pc:sldChg>
      <pc:sldChg chg="modSp mod">
        <pc:chgData name="Doubková Hana" userId="3d17ce49-8c69-4c89-bbd3-013c606fc428" providerId="ADAL" clId="{96B38A97-1806-4715-9881-4796591C2316}" dt="2023-02-22T13:12:21.331" v="2459" actId="20577"/>
        <pc:sldMkLst>
          <pc:docMk/>
          <pc:sldMk cId="448960054" sldId="259"/>
        </pc:sldMkLst>
        <pc:spChg chg="mod">
          <ac:chgData name="Doubková Hana" userId="3d17ce49-8c69-4c89-bbd3-013c606fc428" providerId="ADAL" clId="{96B38A97-1806-4715-9881-4796591C2316}" dt="2023-02-22T13:12:21.331" v="2459" actId="20577"/>
          <ac:spMkLst>
            <pc:docMk/>
            <pc:sldMk cId="448960054" sldId="259"/>
            <ac:spMk id="3" creationId="{7B2919F2-C2FB-E550-09FB-6B000B0ED2A9}"/>
          </ac:spMkLst>
        </pc:spChg>
      </pc:sldChg>
      <pc:sldChg chg="addSp delSp modSp new mod">
        <pc:chgData name="Doubková Hana" userId="3d17ce49-8c69-4c89-bbd3-013c606fc428" providerId="ADAL" clId="{96B38A97-1806-4715-9881-4796591C2316}" dt="2023-02-21T20:39:52.740" v="2405" actId="115"/>
        <pc:sldMkLst>
          <pc:docMk/>
          <pc:sldMk cId="3210869795" sldId="260"/>
        </pc:sldMkLst>
        <pc:spChg chg="del mod">
          <ac:chgData name="Doubková Hana" userId="3d17ce49-8c69-4c89-bbd3-013c606fc428" providerId="ADAL" clId="{96B38A97-1806-4715-9881-4796591C2316}" dt="2023-02-21T19:44:30.843" v="459" actId="21"/>
          <ac:spMkLst>
            <pc:docMk/>
            <pc:sldMk cId="3210869795" sldId="260"/>
            <ac:spMk id="2" creationId="{889D5CC1-E015-C8E7-2834-3DEF70EC9B65}"/>
          </ac:spMkLst>
        </pc:spChg>
        <pc:spChg chg="del mod">
          <ac:chgData name="Doubková Hana" userId="3d17ce49-8c69-4c89-bbd3-013c606fc428" providerId="ADAL" clId="{96B38A97-1806-4715-9881-4796591C2316}" dt="2023-02-21T19:44:37.596" v="461"/>
          <ac:spMkLst>
            <pc:docMk/>
            <pc:sldMk cId="3210869795" sldId="260"/>
            <ac:spMk id="3" creationId="{368518B6-7680-57B0-F053-7C28451DED2C}"/>
          </ac:spMkLst>
        </pc:spChg>
        <pc:spChg chg="add mod">
          <ac:chgData name="Doubková Hana" userId="3d17ce49-8c69-4c89-bbd3-013c606fc428" providerId="ADAL" clId="{96B38A97-1806-4715-9881-4796591C2316}" dt="2023-02-21T20:39:52.740" v="2405" actId="115"/>
          <ac:spMkLst>
            <pc:docMk/>
            <pc:sldMk cId="3210869795" sldId="260"/>
            <ac:spMk id="4" creationId="{6A25F9F1-0120-0994-9761-5993FDF39CF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7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6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7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4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4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7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5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46" r:id="rId6"/>
    <p:sldLayoutId id="2147483842" r:id="rId7"/>
    <p:sldLayoutId id="2147483843" r:id="rId8"/>
    <p:sldLayoutId id="2147483844" r:id="rId9"/>
    <p:sldLayoutId id="2147483845" r:id="rId10"/>
    <p:sldLayoutId id="214748384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cz/" TargetMode="External"/><Relationship Id="rId2" Type="http://schemas.openxmlformats.org/officeDocument/2006/relationships/hyperlink" Target="http://www.ranapece.cz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s.stibrova.cz/" TargetMode="External"/><Relationship Id="rId2" Type="http://schemas.openxmlformats.org/officeDocument/2006/relationships/hyperlink" Target="https://mssnalysinach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tounska.cz/" TargetMode="External"/><Relationship Id="rId2" Type="http://schemas.openxmlformats.org/officeDocument/2006/relationships/hyperlink" Target="http://www.skolaroos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jus.cz/" TargetMode="External"/><Relationship Id="rId4" Type="http://schemas.openxmlformats.org/officeDocument/2006/relationships/hyperlink" Target="https://behindertenhilfe.rummelsberger-diakonie.de/standorte/standorte/hilpoltstein/comenius-schule-hilpoltstei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D5F1D4-C20A-6D2F-B5B5-36DBAFFCE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100" dirty="0">
                <a:solidFill>
                  <a:srgbClr val="FFFFFF"/>
                </a:solidFill>
              </a:rPr>
              <a:t>Seminář ze speciální pedagogiky_ 02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83F152-3517-8F4F-0FC8-20A389BA7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</a:rPr>
              <a:t>Mgr. Hana Doubková</a:t>
            </a:r>
          </a:p>
          <a:p>
            <a:endParaRPr lang="cs-CZ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Mramorová deska s hnědými a azurová barvami">
            <a:extLst>
              <a:ext uri="{FF2B5EF4-FFF2-40B4-BE49-F238E27FC236}">
                <a16:creationId xmlns:a16="http://schemas.microsoft.com/office/drawing/2014/main" id="{1F957A54-398C-B191-3729-4671553B8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5" r="15388" b="1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0255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AFDFD1-8043-8261-2235-687A855B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5261"/>
            <a:ext cx="10972800" cy="466992"/>
          </a:xfrm>
        </p:spPr>
        <p:txBody>
          <a:bodyPr>
            <a:noAutofit/>
          </a:bodyPr>
          <a:lstStyle/>
          <a:p>
            <a:r>
              <a:rPr lang="cs-CZ" sz="2000" b="1" u="sng" dirty="0">
                <a:latin typeface="+mn-lt"/>
              </a:rPr>
              <a:t>Minulá </a:t>
            </a:r>
            <a:r>
              <a:rPr lang="cs-CZ" sz="2000" b="1" u="sng" dirty="0" smtClean="0">
                <a:latin typeface="+mn-lt"/>
              </a:rPr>
              <a:t>hodina: </a:t>
            </a:r>
            <a:r>
              <a:rPr lang="cs-CZ" sz="2000" b="1" dirty="0" smtClean="0">
                <a:latin typeface="+mn-lt"/>
              </a:rPr>
              <a:t>Školský </a:t>
            </a:r>
            <a:r>
              <a:rPr lang="cs-CZ" sz="2000" b="1" dirty="0">
                <a:latin typeface="+mn-lt"/>
              </a:rPr>
              <a:t>zákon</a:t>
            </a:r>
            <a:r>
              <a:rPr lang="cs-CZ" sz="2000" b="1" dirty="0" smtClean="0">
                <a:latin typeface="+mn-lt"/>
              </a:rPr>
              <a:t>, RVP, ŠVP, </a:t>
            </a:r>
            <a:r>
              <a:rPr lang="cs-CZ" sz="2000" b="1" dirty="0">
                <a:latin typeface="+mn-lt"/>
              </a:rPr>
              <a:t>paragrafové </a:t>
            </a:r>
            <a:r>
              <a:rPr lang="cs-CZ" sz="2000" b="1" dirty="0" smtClean="0">
                <a:latin typeface="+mn-lt"/>
              </a:rPr>
              <a:t>školy, rozdělení speciálních škol – RVP, typy….</a:t>
            </a:r>
            <a:endParaRPr lang="cs-CZ" sz="2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2919F2-C2FB-E550-09FB-6B000B0ED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2253"/>
            <a:ext cx="10972800" cy="5474041"/>
          </a:xfrm>
        </p:spPr>
        <p:txBody>
          <a:bodyPr>
            <a:normAutofit fontScale="40000" lnSpcReduction="20000"/>
          </a:bodyPr>
          <a:lstStyle/>
          <a:p>
            <a:r>
              <a:rPr lang="cs-CZ" sz="4300" dirty="0" smtClean="0"/>
              <a:t>Video </a:t>
            </a:r>
            <a:r>
              <a:rPr lang="cs-CZ" sz="4300" dirty="0"/>
              <a:t>– </a:t>
            </a:r>
            <a:r>
              <a:rPr lang="cs-CZ" sz="4300" dirty="0" err="1"/>
              <a:t>Štěpík</a:t>
            </a:r>
            <a:r>
              <a:rPr lang="cs-CZ" sz="4300" dirty="0"/>
              <a:t> – začátek vyučování, ranní kroužek</a:t>
            </a:r>
            <a:r>
              <a:rPr lang="cs-CZ" sz="4300" dirty="0" smtClean="0"/>
              <a:t>, práce s obrazovým materiálem, komunikace</a:t>
            </a:r>
            <a:endParaRPr lang="cs-CZ" sz="4300" dirty="0"/>
          </a:p>
          <a:p>
            <a:endParaRPr lang="cs-CZ" sz="4400" b="1" i="1" u="sng" dirty="0"/>
          </a:p>
          <a:p>
            <a:r>
              <a:rPr lang="cs-CZ" sz="5000" b="1" i="1" u="sng" dirty="0">
                <a:solidFill>
                  <a:schemeClr val="accent2">
                    <a:lumMod val="50000"/>
                  </a:schemeClr>
                </a:solidFill>
              </a:rPr>
              <a:t>1. Dítě s </a:t>
            </a:r>
            <a:r>
              <a:rPr lang="cs-CZ" sz="5000" b="1" i="1" u="sng" dirty="0" smtClean="0">
                <a:solidFill>
                  <a:schemeClr val="accent2">
                    <a:lumMod val="50000"/>
                  </a:schemeClr>
                </a:solidFill>
              </a:rPr>
              <a:t>postižením</a:t>
            </a:r>
            <a:endParaRPr lang="cs-CZ" sz="43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cs-CZ" sz="4300" dirty="0"/>
              <a:t>V únoru 2024 byla uveřejněna Světovou zdravotnickou organizací oficiální česká verze MKN-11.</a:t>
            </a:r>
          </a:p>
          <a:p>
            <a:pPr algn="just"/>
            <a:r>
              <a:rPr lang="cs-CZ" sz="4300" dirty="0"/>
              <a:t>Jedná se o aktuální verzi pro rok 2024, připravenou ÚZIS ČR a validovanou odborníky jednotlivých odborných společností, která obsahuje také zapracované připomínky obdržené po vystavení </a:t>
            </a:r>
            <a:r>
              <a:rPr lang="cs-CZ" sz="4300" dirty="0" err="1"/>
              <a:t>pre-release</a:t>
            </a:r>
            <a:r>
              <a:rPr lang="cs-CZ" sz="4300" dirty="0"/>
              <a:t> MKN-11 v červnu 2023. Ve srovnání s </a:t>
            </a:r>
            <a:r>
              <a:rPr lang="cs-CZ" sz="4300" dirty="0" err="1"/>
              <a:t>pre-release</a:t>
            </a:r>
            <a:r>
              <a:rPr lang="cs-CZ" sz="4300" dirty="0"/>
              <a:t> byly též odstraněny některé drobné nedostatky v překladech, systematické neúplnosti a chyby. Zapracovány byly naopak aktualizace, které v klasifikaci WHO průběžně provedlo.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4300" dirty="0" smtClean="0"/>
              <a:t>Syndrom – soubor příznaků, který charakterizuje určité onemocnění</a:t>
            </a:r>
            <a:endParaRPr lang="cs-CZ" sz="4300" dirty="0"/>
          </a:p>
          <a:p>
            <a:r>
              <a:rPr lang="cs-CZ" sz="4300" b="1" dirty="0"/>
              <a:t>Časově - podle doby vzniku (diagnostika):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4300" dirty="0"/>
              <a:t>Prenatální – </a:t>
            </a:r>
            <a:r>
              <a:rPr lang="cs-CZ" sz="4300" dirty="0" smtClean="0"/>
              <a:t>syndromy – např. Downův </a:t>
            </a:r>
            <a:r>
              <a:rPr lang="cs-CZ" sz="4300" dirty="0"/>
              <a:t>syndrom, </a:t>
            </a:r>
            <a:r>
              <a:rPr lang="cs-CZ" sz="4300" dirty="0" err="1"/>
              <a:t>Rettův</a:t>
            </a:r>
            <a:r>
              <a:rPr lang="cs-CZ" sz="4300" dirty="0"/>
              <a:t> syndrom</a:t>
            </a:r>
            <a:r>
              <a:rPr lang="cs-CZ" sz="4300" dirty="0" smtClean="0"/>
              <a:t>…, vady páteře, rozštěpy…</a:t>
            </a:r>
            <a:endParaRPr lang="cs-CZ" sz="43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4300" dirty="0"/>
              <a:t>Během porodu </a:t>
            </a:r>
            <a:r>
              <a:rPr lang="cs-CZ" sz="4300" dirty="0" smtClean="0"/>
              <a:t>– DMO – úzce svázán s obdobím porodu (75 – 80% předporodní, perinatální – 10% - hypoxie mozku při komplikovaném porodu), 5% postnatální)</a:t>
            </a:r>
            <a:endParaRPr lang="cs-CZ" sz="43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4300" dirty="0"/>
              <a:t>Po narození – PAS (není jasné, kdy vzniká), </a:t>
            </a:r>
            <a:r>
              <a:rPr lang="cs-CZ" sz="4300" dirty="0" smtClean="0"/>
              <a:t>úrazy, genetická postižení…. V našem smyslu se jedná o téměř nevratný stav.</a:t>
            </a:r>
          </a:p>
          <a:p>
            <a:r>
              <a:rPr lang="cs-CZ" sz="4300" dirty="0" smtClean="0"/>
              <a:t>	(Chlapeček v cukrárně)</a:t>
            </a:r>
          </a:p>
        </p:txBody>
      </p:sp>
    </p:spTree>
    <p:extLst>
      <p:ext uri="{BB962C8B-B14F-4D97-AF65-F5344CB8AC3E}">
        <p14:creationId xmlns:p14="http://schemas.microsoft.com/office/powerpoint/2010/main" val="44896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7846" y="753035"/>
            <a:ext cx="10654554" cy="4370292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Diagnóza PAS – změny v </a:t>
            </a:r>
            <a:r>
              <a:rPr lang="cs-CZ" sz="2000" dirty="0" smtClean="0"/>
              <a:t>terminologii, POZOR – dříve - </a:t>
            </a:r>
            <a:r>
              <a:rPr lang="cs-CZ" sz="2000" dirty="0"/>
              <a:t>Dětský autismus není jen pro </a:t>
            </a:r>
            <a:r>
              <a:rPr lang="cs-CZ" sz="2000" dirty="0" smtClean="0"/>
              <a:t>děti</a:t>
            </a:r>
            <a:r>
              <a:rPr lang="cs-CZ" sz="2000" dirty="0" smtClean="0"/>
              <a:t>!!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dirty="0" err="1"/>
              <a:t>Neurovývojové</a:t>
            </a:r>
            <a:r>
              <a:rPr lang="cs-CZ" sz="2000" dirty="0"/>
              <a:t>, duševní a behaviorální poruchy jsou syndromy charakterizované klinicky významným narušením poznávacích procesů (kognice), emoční regulace nebo chování jedince. Obvykle se pojí s dysfunkcí psychologických, biologických nebo vývojových procesů, které tvoří základ duševního a behaviorálního fungování. </a:t>
            </a:r>
            <a:br>
              <a:rPr lang="cs-CZ" sz="2000" dirty="0"/>
            </a:br>
            <a:r>
              <a:rPr lang="cs-CZ" sz="2000" dirty="0" err="1" smtClean="0"/>
              <a:t>Distres</a:t>
            </a:r>
            <a:r>
              <a:rPr lang="cs-CZ" sz="2000" dirty="0" smtClean="0"/>
              <a:t> je</a:t>
            </a:r>
            <a:r>
              <a:rPr lang="cs-CZ" sz="2000" dirty="0"/>
              <a:t> negativně prožívaný, zatěžující, intenzivní stres, často se pojící s úzkostnými a depresivními reakcemi a s nepříznivým dopadem na vyvíjející se osobnost a zdraví člověka. Autismus narušuje osobní, rodinné, sociální, vzdělávací, pracovní nebo jiných důležité oblasti fungování.  </a:t>
            </a:r>
            <a:br>
              <a:rPr lang="cs-CZ" sz="2000" dirty="0"/>
            </a:br>
            <a:r>
              <a:rPr lang="cs-CZ" sz="2000" dirty="0" smtClean="0"/>
              <a:t>MKN-11 </a:t>
            </a:r>
            <a:r>
              <a:rPr lang="cs-CZ" sz="2000" dirty="0"/>
              <a:t>zmiňuje, že existuje několik subtypů poruchy autistického spektra, které souvisí s úrovní intelektuálního a jazykového vývoje. Spektrum zahrnuje celou škálu schopností, od jednotlivců s vysokým IQ a dobrými jazykovými schopnostmi po osoby s poruchami intelektu s neosvojeným funkčním </a:t>
            </a:r>
            <a:r>
              <a:rPr lang="cs-CZ" sz="2000" dirty="0" smtClean="0"/>
              <a:t>jazykem</a:t>
            </a:r>
            <a:r>
              <a:rPr lang="cs-CZ" sz="2000" dirty="0"/>
              <a:t> </a:t>
            </a:r>
            <a:r>
              <a:rPr lang="cs-CZ" sz="2000" dirty="0" smtClean="0"/>
              <a:t>(zdroj – AutismPort.cz)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2648" y="5123328"/>
            <a:ext cx="10969752" cy="1398495"/>
          </a:xfrm>
        </p:spPr>
        <p:txBody>
          <a:bodyPr>
            <a:normAutofit/>
          </a:bodyPr>
          <a:lstStyle/>
          <a:p>
            <a:r>
              <a:rPr lang="cs-CZ" sz="2800" b="1" i="1" u="sng" dirty="0">
                <a:solidFill>
                  <a:schemeClr val="accent2">
                    <a:lumMod val="50000"/>
                  </a:schemeClr>
                </a:solidFill>
              </a:rPr>
              <a:t>2. Raná péče: </a:t>
            </a:r>
            <a:r>
              <a:rPr lang="cs-CZ" dirty="0"/>
              <a:t>„první pomoc“ – pomoc rodině v orientaci, první práce s dítětem, speciální pracoviště, diagnostika, nastavení pravidel v domácnosti, půjčování pomůcek…. např. </a:t>
            </a:r>
            <a:r>
              <a:rPr lang="cs-CZ" dirty="0">
                <a:hlinkClick r:id="rId2"/>
              </a:rPr>
              <a:t>www.ranapece.cz</a:t>
            </a:r>
            <a:r>
              <a:rPr lang="cs-CZ" dirty="0"/>
              <a:t>, rana-pece.cz (Diakonie), </a:t>
            </a:r>
            <a:r>
              <a:rPr lang="cs-CZ" dirty="0">
                <a:hlinkClick r:id="rId3"/>
              </a:rPr>
              <a:t>www.eda.cz</a:t>
            </a:r>
            <a:r>
              <a:rPr lang="cs-CZ" dirty="0"/>
              <a:t> </a:t>
            </a:r>
            <a:endParaRPr lang="cs-CZ" sz="1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76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A25F9F1-0120-0994-9761-5993FDF39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7350"/>
            <a:ext cx="10972800" cy="57546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algn="just"/>
            <a:r>
              <a:rPr lang="cs-CZ" b="1" i="1" u="sng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cs-CZ" b="1" i="1" u="sng" dirty="0">
                <a:solidFill>
                  <a:schemeClr val="accent2">
                    <a:lumMod val="50000"/>
                  </a:schemeClr>
                </a:solidFill>
              </a:rPr>
              <a:t>. Mateřská škola </a:t>
            </a:r>
            <a:r>
              <a:rPr lang="cs-CZ" sz="2000" dirty="0"/>
              <a:t>– od 2 – 3 do 7 let, jako běžná školka</a:t>
            </a:r>
            <a:r>
              <a:rPr lang="cs-CZ" sz="2000" dirty="0" smtClean="0"/>
              <a:t>, RVP PV (předškolní vzdělávání), s </a:t>
            </a:r>
            <a:r>
              <a:rPr lang="cs-CZ" sz="2000" dirty="0"/>
              <a:t>asistentem, bez – speciální MŠ, snížený počet dětí, polodenní/celodenní, velmi nutná – </a:t>
            </a:r>
            <a:r>
              <a:rPr lang="cs-CZ" sz="2000" dirty="0" err="1"/>
              <a:t>propáslý</a:t>
            </a:r>
            <a:r>
              <a:rPr lang="cs-CZ" sz="2000" dirty="0"/>
              <a:t> čas!, např.  </a:t>
            </a:r>
            <a:endParaRPr lang="cs-CZ" sz="2000" dirty="0" smtClean="0"/>
          </a:p>
          <a:p>
            <a:pPr algn="just"/>
            <a:r>
              <a:rPr lang="cs-CZ" dirty="0">
                <a:hlinkClick r:id="rId2"/>
              </a:rPr>
              <a:t>Speciální mateřská škola pro děti - Praha 4 - Hodkovičky (mssnalysinach.cz</a:t>
            </a:r>
            <a:r>
              <a:rPr lang="cs-CZ" dirty="0" smtClean="0">
                <a:hlinkClick r:id="rId2"/>
              </a:rPr>
              <a:t>)</a:t>
            </a:r>
            <a:endParaRPr lang="cs-CZ" dirty="0"/>
          </a:p>
          <a:p>
            <a:pPr algn="just"/>
            <a:r>
              <a:rPr lang="cs-CZ" dirty="0">
                <a:hlinkClick r:id="rId3"/>
              </a:rPr>
              <a:t>Štíbrova – Mateřská škola speciální (stibrova.cz)</a:t>
            </a:r>
            <a:endParaRPr lang="cs-CZ" sz="2000" dirty="0" smtClean="0"/>
          </a:p>
          <a:p>
            <a:pPr algn="just"/>
            <a:r>
              <a:rPr lang="cs-CZ" sz="2000" dirty="0" smtClean="0"/>
              <a:t>V současné době je problém, že nestačí kapacity MŠ, kam jsou přijímáni přednostně děti k povinnému plnění posledního roku předškolní výchovy (předškoláci).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b="1" i="1" u="sng" dirty="0">
                <a:solidFill>
                  <a:schemeClr val="accent2">
                    <a:lumMod val="50000"/>
                  </a:schemeClr>
                </a:solidFill>
              </a:rPr>
              <a:t>4. Přípravný stupeň </a:t>
            </a:r>
            <a:r>
              <a:rPr lang="cs-CZ" sz="2000" dirty="0"/>
              <a:t>– § 48a ŠZ, od 5 – 8 let věku max., před započetím povinné školní docházky (běžná škola – rok „</a:t>
            </a:r>
            <a:r>
              <a:rPr lang="cs-CZ" sz="2000" dirty="0" err="1"/>
              <a:t>nulťáčky</a:t>
            </a:r>
            <a:r>
              <a:rPr lang="cs-CZ" sz="2000" dirty="0"/>
              <a:t>“, 4 hod/denně, 20 hod. týdně, většinou 1 rok, max. 3 roky, RVP PV, děti se specifickými vzdělávacími potřebami, příprava na školu – vzdělávání, aktivity… např. Diakonie P4, </a:t>
            </a:r>
            <a:r>
              <a:rPr lang="cs-CZ" sz="2000" dirty="0" smtClean="0"/>
              <a:t>P5, velmi dobrý start pro školáky – velký nápor na celkový rozvoj, samostatnost, sebeobsluhu… Bohužel přípravný stupeň má pro zřizovatele úskalí, bývá jen u větších škol (musí mít např. samostatnou třídu).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86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4283" y="343949"/>
            <a:ext cx="112244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i="1" u="sng" dirty="0">
                <a:solidFill>
                  <a:schemeClr val="accent2">
                    <a:lumMod val="50000"/>
                  </a:schemeClr>
                </a:solidFill>
              </a:rPr>
              <a:t>5. Základní škola speciální </a:t>
            </a:r>
          </a:p>
          <a:p>
            <a:pPr algn="just"/>
            <a:r>
              <a:rPr lang="cs-CZ" dirty="0" smtClean="0"/>
              <a:t>Přijímání žáků od 7 </a:t>
            </a:r>
            <a:r>
              <a:rPr lang="cs-CZ" dirty="0"/>
              <a:t>let věku, </a:t>
            </a:r>
            <a:r>
              <a:rPr lang="cs-CZ" dirty="0" smtClean="0"/>
              <a:t>jiné rozdělení než na běžné škole - I</a:t>
            </a:r>
            <a:r>
              <a:rPr lang="cs-CZ" dirty="0"/>
              <a:t>. stupeň – 1 – 6 třída, II. stupeň 7 – 10 třída. Vzdělávací díly – I. a II. na základě MR, posoudí SPC, PPP, diagnostika. Hodnocení je slovní</a:t>
            </a:r>
            <a:r>
              <a:rPr lang="cs-CZ" dirty="0" smtClean="0"/>
              <a:t>. Žák po splnění 9. leté povinné školní docházky může ze školy odejít, ale jinak docházka je 10 letá – rok navíc! </a:t>
            </a:r>
            <a:r>
              <a:rPr lang="cs-CZ" dirty="0">
                <a:hlinkClick r:id="rId2"/>
              </a:rPr>
              <a:t>www.skolaroos.cz</a:t>
            </a:r>
            <a:r>
              <a:rPr lang="cs-CZ" dirty="0"/>
              <a:t> 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sz="2000" b="1" i="1" u="sng" dirty="0">
                <a:solidFill>
                  <a:schemeClr val="accent2">
                    <a:lumMod val="50000"/>
                  </a:schemeClr>
                </a:solidFill>
              </a:rPr>
              <a:t>6. Praktická škola </a:t>
            </a:r>
            <a:r>
              <a:rPr lang="cs-CZ" sz="2000" b="1" i="1" u="sng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 smtClean="0"/>
              <a:t>je to střední </a:t>
            </a:r>
            <a:r>
              <a:rPr lang="cs-CZ" dirty="0"/>
              <a:t>škola – přijímací řízení – např. Praktická škola jednoletá nebo dvouletá, do 26 let věku, přijímací </a:t>
            </a:r>
            <a:r>
              <a:rPr lang="cs-CZ" dirty="0" smtClean="0"/>
              <a:t>řízení – ze zákona státní přijímačky (CERMAT), ale ty žáci nezvládnou, takže škola vypisuje „školní přijímací zkoušky“. Žáci </a:t>
            </a:r>
            <a:r>
              <a:rPr lang="cs-CZ" dirty="0"/>
              <a:t>získají na konci závěrečné vysvědčení (ne výuční list), nebo doklad o absolutoriu (pokud nekonají závěrečné zkoušky), doplnění základů vzdělání a odborné zaměření </a:t>
            </a:r>
            <a:r>
              <a:rPr lang="cs-CZ" dirty="0" smtClean="0"/>
              <a:t>(např. obor Příprava </a:t>
            </a:r>
            <a:r>
              <a:rPr lang="cs-CZ" dirty="0"/>
              <a:t>teplých </a:t>
            </a:r>
            <a:r>
              <a:rPr lang="cs-CZ" dirty="0" smtClean="0"/>
              <a:t>nápojů, Domácí práce, Tkaní apod.), </a:t>
            </a:r>
            <a:r>
              <a:rPr lang="cs-CZ" dirty="0"/>
              <a:t>např. </a:t>
            </a:r>
            <a:r>
              <a:rPr lang="cs-CZ" dirty="0">
                <a:hlinkClick r:id="rId3"/>
              </a:rPr>
              <a:t>www.chotounska.cz</a:t>
            </a:r>
            <a:r>
              <a:rPr lang="cs-CZ" dirty="0"/>
              <a:t> </a:t>
            </a:r>
            <a:endParaRPr lang="cs-CZ" dirty="0" smtClean="0"/>
          </a:p>
          <a:p>
            <a:pPr algn="just"/>
            <a:endParaRPr lang="cs-CZ" u="sng" dirty="0"/>
          </a:p>
          <a:p>
            <a:pPr algn="just"/>
            <a:endParaRPr lang="cs-CZ" u="sng" dirty="0"/>
          </a:p>
          <a:p>
            <a:pPr algn="just"/>
            <a:r>
              <a:rPr lang="cs-CZ" sz="2000" b="1" i="1" u="sng" dirty="0">
                <a:solidFill>
                  <a:schemeClr val="accent2">
                    <a:lumMod val="50000"/>
                  </a:schemeClr>
                </a:solidFill>
              </a:rPr>
              <a:t>7. Sociální péče </a:t>
            </a:r>
            <a:r>
              <a:rPr lang="cs-CZ" sz="2000" b="1" i="1" u="sng" dirty="0"/>
              <a:t>– </a:t>
            </a:r>
            <a:r>
              <a:rPr lang="cs-CZ" dirty="0"/>
              <a:t>denní stacionář, týdenní, pobytová zařízení…. Zaměření, věková hranice, společný m a ž., chráněné bydlení, asistence, neziskový </a:t>
            </a:r>
            <a:r>
              <a:rPr lang="cs-CZ" dirty="0" smtClean="0"/>
              <a:t>i státní sektor (záleží na zřizovateli, může být soukromý, ale i např. magistrát, kraj….). </a:t>
            </a:r>
            <a:r>
              <a:rPr lang="cs-CZ" dirty="0"/>
              <a:t>Bohužel chybí provázanost mezi školstvím, sociální péčí a zdravotnictvím. </a:t>
            </a:r>
            <a:r>
              <a:rPr lang="cs-CZ" dirty="0" smtClean="0"/>
              <a:t>Příklady ze zahraniční – Německo – komunitní zařízení, kde je ucelený systém – např. :</a:t>
            </a:r>
          </a:p>
          <a:p>
            <a:pPr algn="just"/>
            <a:r>
              <a:rPr lang="cs-CZ" dirty="0" err="1">
                <a:hlinkClick r:id="rId4"/>
              </a:rPr>
              <a:t>Comenius-Schule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Hilpoltstein</a:t>
            </a:r>
            <a:r>
              <a:rPr lang="cs-CZ" dirty="0">
                <a:hlinkClick r:id="rId4"/>
              </a:rPr>
              <a:t>  |  </a:t>
            </a:r>
            <a:r>
              <a:rPr lang="cs-CZ" dirty="0" err="1">
                <a:hlinkClick r:id="rId4"/>
              </a:rPr>
              <a:t>Behindertenhilfe</a:t>
            </a:r>
            <a:r>
              <a:rPr lang="cs-CZ" dirty="0">
                <a:hlinkClick r:id="rId4"/>
              </a:rPr>
              <a:t> der </a:t>
            </a:r>
            <a:r>
              <a:rPr lang="cs-CZ" dirty="0" err="1">
                <a:hlinkClick r:id="rId4"/>
              </a:rPr>
              <a:t>Rummelsberger</a:t>
            </a:r>
            <a:r>
              <a:rPr lang="cs-CZ" dirty="0">
                <a:hlinkClick r:id="rId4"/>
              </a:rPr>
              <a:t> Diakonie (rummelsberger-diakonie.de</a:t>
            </a:r>
            <a:r>
              <a:rPr lang="cs-CZ" dirty="0" smtClean="0">
                <a:hlinkClick r:id="rId4"/>
              </a:rPr>
              <a:t>)</a:t>
            </a:r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Jedličkův ústav a školy  </a:t>
            </a:r>
            <a:r>
              <a:rPr lang="cs-CZ" dirty="0"/>
              <a:t>– vývoj šel jinak než její historie, dnes je těžké </a:t>
            </a:r>
            <a:r>
              <a:rPr lang="cs-CZ" dirty="0" smtClean="0"/>
              <a:t>ho </a:t>
            </a:r>
            <a:r>
              <a:rPr lang="cs-CZ" dirty="0"/>
              <a:t>nacpat do </a:t>
            </a:r>
            <a:r>
              <a:rPr lang="cs-CZ" dirty="0" smtClean="0"/>
              <a:t>škatulek </a:t>
            </a:r>
            <a:r>
              <a:rPr lang="cs-CZ" dirty="0" smtClean="0">
                <a:hlinkClick r:id="rId5"/>
              </a:rPr>
              <a:t>www.jus.cz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5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osoba&#10;&#10;Popis byl vytvořen automaticky">
            <a:extLst>
              <a:ext uri="{FF2B5EF4-FFF2-40B4-BE49-F238E27FC236}">
                <a16:creationId xmlns:a16="http://schemas.microsoft.com/office/drawing/2014/main" id="{4BB7E671-713C-AE0F-A84F-E0ED52BF0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91824" y="3966721"/>
            <a:ext cx="2169491" cy="1627118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92BBDA-0DB7-2A0C-4E85-D69C7885E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81" y="862150"/>
            <a:ext cx="10642139" cy="526617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000" dirty="0" smtClean="0"/>
              <a:t>Nakladatelství </a:t>
            </a:r>
            <a:r>
              <a:rPr lang="cs-CZ" sz="2000" dirty="0"/>
              <a:t>odborné literatury </a:t>
            </a:r>
            <a:r>
              <a:rPr lang="cs-CZ" sz="2000" dirty="0" smtClean="0"/>
              <a:t>u nás – </a:t>
            </a:r>
            <a:r>
              <a:rPr lang="cs-CZ" sz="2000" dirty="0"/>
              <a:t>Portál, Grada, Parta/Pasparta</a:t>
            </a:r>
          </a:p>
          <a:p>
            <a:r>
              <a:rPr lang="cs-CZ" sz="2000" b="1" u="sng" dirty="0" smtClean="0"/>
              <a:t>Metody </a:t>
            </a:r>
            <a:r>
              <a:rPr lang="cs-CZ" sz="2000" b="1" u="sng" dirty="0"/>
              <a:t>alternativní a augmentativní komunikace</a:t>
            </a:r>
            <a:r>
              <a:rPr lang="cs-CZ" sz="2000" dirty="0"/>
              <a:t>, Šarounová a kol. Portál 2014</a:t>
            </a:r>
            <a:r>
              <a:rPr lang="cs-CZ" sz="2000" dirty="0" smtClean="0"/>
              <a:t>,</a:t>
            </a:r>
          </a:p>
          <a:p>
            <a:r>
              <a:rPr lang="cs-CZ" dirty="0" smtClean="0"/>
              <a:t>Metodika výchovy leváků, Sovák, SPN, 1966</a:t>
            </a:r>
            <a:endParaRPr lang="cs-CZ" sz="2000" dirty="0" smtClean="0"/>
          </a:p>
          <a:p>
            <a:r>
              <a:rPr lang="cs-CZ" sz="2000" dirty="0" smtClean="0"/>
              <a:t>Kdo </a:t>
            </a:r>
            <a:r>
              <a:rPr lang="cs-CZ" sz="2000" dirty="0"/>
              <a:t>přinese příště knihu?? </a:t>
            </a:r>
            <a:r>
              <a:rPr lang="cs-CZ" sz="2000" dirty="0" smtClean="0"/>
              <a:t>Termíny?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smtClean="0"/>
              <a:t>Příběh:</a:t>
            </a:r>
            <a:endParaRPr lang="cs-CZ" sz="2000" dirty="0"/>
          </a:p>
          <a:p>
            <a:endParaRPr lang="cs-CZ" dirty="0"/>
          </a:p>
        </p:txBody>
      </p:sp>
      <p:sp>
        <p:nvSpPr>
          <p:cNvPr id="2" name="AutoShape 2" descr="https://email.seznam.cz/imageresize/?width=1860&amp;height=938&amp;mid=50792&amp;aid=1&amp;uid=512485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7741" b="14853"/>
          <a:stretch/>
        </p:blipFill>
        <p:spPr>
          <a:xfrm>
            <a:off x="6795758" y="3169193"/>
            <a:ext cx="2337367" cy="32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18324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minar_02.potx" id="{3A17C1AB-B83D-4427-B87B-F4519753E96C}" vid="{ED43D764-128B-46B2-B9FA-3FADA645E8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Seminar_02</Template>
  <TotalTime>479</TotalTime>
  <Words>611</Words>
  <Application>Microsoft Office PowerPoint</Application>
  <PresentationFormat>Širokoúhlá obrazovka</PresentationFormat>
  <Paragraphs>41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Posterama</vt:lpstr>
      <vt:lpstr>Segoe UI Semilight</vt:lpstr>
      <vt:lpstr>Wingdings</vt:lpstr>
      <vt:lpstr>SplashVTI</vt:lpstr>
      <vt:lpstr>Seminář ze speciální pedagogiky_ 02</vt:lpstr>
      <vt:lpstr>Minulá hodina: Školský zákon, RVP, ŠVP, paragrafové školy, rozdělení speciálních škol – RVP, typy….</vt:lpstr>
      <vt:lpstr>Diagnóza PAS – změny v terminologii, POZOR – dříve - Dětský autismus není jen pro děti!! Neurovývojové, duševní a behaviorální poruchy jsou syndromy charakterizované klinicky významným narušením poznávacích procesů (kognice), emoční regulace nebo chování jedince. Obvykle se pojí s dysfunkcí psychologických, biologických nebo vývojových procesů, které tvoří základ duševního a behaviorálního fungování.  Distres je negativně prožívaný, zatěžující, intenzivní stres, často se pojící s úzkostnými a depresivními reakcemi a s nepříznivým dopadem na vyvíjející se osobnost a zdraví člověka. Autismus narušuje osobní, rodinné, sociální, vzdělávací, pracovní nebo jiných důležité oblasti fungování.   MKN-11 zmiňuje, že existuje několik subtypů poruchy autistického spektra, které souvisí s úrovní intelektuálního a jazykového vývoje. Spektrum zahrnuje celou škálu schopností, od jednotlivců s vysokým IQ a dobrými jazykovými schopnostmi po osoby s poruchami intelektu s neosvojeným funkčním jazykem (zdroj – AutismPort.cz)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ze speciální pedagogiky_ 02</dc:title>
  <dc:creator>Doubková Hana</dc:creator>
  <cp:lastModifiedBy>Doubková Kejřová, Hana</cp:lastModifiedBy>
  <cp:revision>18</cp:revision>
  <cp:lastPrinted>2024-02-06T11:56:21Z</cp:lastPrinted>
  <dcterms:created xsi:type="dcterms:W3CDTF">2023-02-13T17:20:26Z</dcterms:created>
  <dcterms:modified xsi:type="dcterms:W3CDTF">2025-02-20T21:27:37Z</dcterms:modified>
</cp:coreProperties>
</file>