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3" r:id="rId5"/>
    <p:sldId id="275" r:id="rId6"/>
    <p:sldId id="274" r:id="rId7"/>
    <p:sldId id="263" r:id="rId8"/>
    <p:sldId id="268" r:id="rId9"/>
    <p:sldId id="270" r:id="rId10"/>
    <p:sldId id="271" r:id="rId11"/>
    <p:sldId id="269" r:id="rId12"/>
    <p:sldId id="266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0D5CE3-5917-4DC4-A3E3-C2799FE6D660}" v="14" dt="2025-02-26T19:18:46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86" autoAdjust="0"/>
  </p:normalViewPr>
  <p:slideViewPr>
    <p:cSldViewPr>
      <p:cViewPr varScale="1">
        <p:scale>
          <a:sx n="63" d="100"/>
          <a:sy n="63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A56826-1299-4092-9175-AE829E9B75C8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B012C1-A006-40B4-A113-062462F4026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kroma-logopedie.cz/" TargetMode="External"/><Relationship Id="rId2" Type="http://schemas.openxmlformats.org/officeDocument/2006/relationships/hyperlink" Target="mailto:michaela@voldrichova.nam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86000" y="3212976"/>
            <a:ext cx="6172200" cy="7200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Jabok</a:t>
            </a:r>
            <a:r>
              <a:rPr lang="cs-CZ" dirty="0"/>
              <a:t> , letní semestr, únor 2025</a:t>
            </a:r>
          </a:p>
          <a:p>
            <a:r>
              <a:rPr lang="cs-CZ" dirty="0"/>
              <a:t>Mgr. Michaela Voldřichová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835696" y="1772817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i="1" dirty="0"/>
              <a:t>Rozvoj komunikačních dovedností </a:t>
            </a:r>
          </a:p>
          <a:p>
            <a:pPr algn="ctr"/>
            <a:r>
              <a:rPr lang="cs-CZ" sz="2800" b="1" i="1" dirty="0"/>
              <a:t>u dětí s PAS</a:t>
            </a:r>
          </a:p>
          <a:p>
            <a:pPr algn="ctr"/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535838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74241-1837-47A1-845D-60F8CB3A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44BEA2B-77A4-4242-934C-FD6BCE538B5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85820" y="1798575"/>
            <a:ext cx="3326027" cy="249452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1B729B-4147-41AC-9380-82DB22FC3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702710"/>
            <a:ext cx="3909813" cy="29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451361-9993-41F7-A465-3B09B9A9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5013176"/>
            <a:ext cx="7467600" cy="787524"/>
          </a:xfrm>
        </p:spPr>
        <p:txBody>
          <a:bodyPr/>
          <a:lstStyle/>
          <a:p>
            <a:pPr algn="ctr"/>
            <a:r>
              <a:rPr lang="cs-CZ" dirty="0"/>
              <a:t>Nakladatelství pasparta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A049BE2-9AE7-4CC8-B9A9-84E2A6CD3CC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199" y="1628800"/>
            <a:ext cx="2005937" cy="28083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14AEDFE-253A-C657-5453-15948D134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490206"/>
            <a:ext cx="2605571" cy="323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2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02234"/>
          </a:xfrm>
        </p:spPr>
        <p:txBody>
          <a:bodyPr/>
          <a:lstStyle/>
          <a:p>
            <a:pPr algn="ctr"/>
            <a:r>
              <a:rPr lang="cs-CZ" dirty="0"/>
              <a:t>Děkuji za pozornost.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3501008"/>
            <a:ext cx="7467600" cy="2972944"/>
          </a:xfrm>
        </p:spPr>
        <p:txBody>
          <a:bodyPr>
            <a:normAutofit lnSpcReduction="10000"/>
          </a:bodyPr>
          <a:lstStyle/>
          <a:p>
            <a:pPr algn="ctr"/>
            <a:endParaRPr lang="cs-CZ" b="1" dirty="0"/>
          </a:p>
          <a:p>
            <a:pPr marL="0" indent="0" algn="ctr">
              <a:buNone/>
            </a:pPr>
            <a:r>
              <a:rPr lang="cs-CZ" b="1" dirty="0"/>
              <a:t>Mgr. Michaela VOLDŘICHOVÁ</a:t>
            </a:r>
          </a:p>
          <a:p>
            <a:pPr marL="0" indent="0" algn="ctr">
              <a:buNone/>
            </a:pPr>
            <a:r>
              <a:rPr lang="cs-CZ" b="1" dirty="0"/>
              <a:t>klinický logoped </a:t>
            </a:r>
          </a:p>
          <a:p>
            <a:pPr marL="0" indent="0" algn="ctr">
              <a:buNone/>
            </a:pPr>
            <a:r>
              <a:rPr lang="cs-CZ" b="1" dirty="0"/>
              <a:t> certifikovaný terapeut O.T.A. </a:t>
            </a:r>
            <a:r>
              <a:rPr lang="cs-CZ" b="1"/>
              <a:t>metody </a:t>
            </a:r>
            <a:endParaRPr lang="cs-CZ" b="1" dirty="0"/>
          </a:p>
          <a:p>
            <a:pPr marL="0" indent="0" algn="ctr">
              <a:buNone/>
            </a:pPr>
            <a:r>
              <a:rPr lang="cs-CZ" dirty="0">
                <a:hlinkClick r:id="rId2"/>
              </a:rPr>
              <a:t>michaela@voldrichova.name</a:t>
            </a:r>
            <a:endParaRPr lang="cs-CZ" dirty="0"/>
          </a:p>
          <a:p>
            <a:pPr marL="0" indent="0" algn="ctr">
              <a:buNone/>
            </a:pPr>
            <a:r>
              <a:rPr lang="cs-CZ" dirty="0">
                <a:hlinkClick r:id="rId3"/>
              </a:rPr>
              <a:t>www.soukroma-logopedie.cz</a:t>
            </a:r>
            <a:endParaRPr lang="cs-CZ" dirty="0"/>
          </a:p>
          <a:p>
            <a:pPr marL="0" indent="0" algn="ctr">
              <a:buNone/>
            </a:pPr>
            <a:r>
              <a:rPr lang="cs-CZ" dirty="0"/>
              <a:t>Tel. 777 045 666</a:t>
            </a:r>
          </a:p>
          <a:p>
            <a:pPr marL="0" indent="0" algn="ctr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A1EBA-98D7-48E7-933D-3E9BAB400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124744"/>
            <a:ext cx="3355070" cy="18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cs-CZ" b="1" dirty="0"/>
              <a:t>komunikace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68863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cs-CZ" sz="2200" dirty="0"/>
              <a:t>problémové chování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rozumění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oční kontakt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sdílení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imitace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hra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ukončení činnosti</a:t>
            </a:r>
          </a:p>
          <a:p>
            <a:pPr marL="0" indent="0">
              <a:buNone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čekání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7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pPr algn="ctr"/>
            <a:r>
              <a:rPr lang="cs-CZ" b="1" dirty="0"/>
              <a:t>Principy 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54556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místo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co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jak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jak dlouho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odměna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odložená odměna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komentování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emoce a empatie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4500" b="1" dirty="0"/>
              <a:t>ano série</a:t>
            </a:r>
          </a:p>
          <a:p>
            <a:pPr>
              <a:buFont typeface="Wingdings" panose="05000000000000000000" pitchFamily="2" charset="2"/>
              <a:buChar char="q"/>
            </a:pPr>
            <a:endParaRPr lang="pl-PL" b="1" dirty="0"/>
          </a:p>
          <a:p>
            <a:pPr>
              <a:buFont typeface="Wingdings" panose="05000000000000000000" pitchFamily="2" charset="2"/>
              <a:buChar char="q"/>
            </a:pPr>
            <a:endParaRPr lang="pl-PL" b="1" dirty="0"/>
          </a:p>
          <a:p>
            <a:pPr>
              <a:buFont typeface="Wingdings" panose="05000000000000000000" pitchFamily="2" charset="2"/>
              <a:buChar char="q"/>
            </a:pPr>
            <a:endParaRPr lang="pl-PL" b="1" dirty="0"/>
          </a:p>
          <a:p>
            <a:pPr>
              <a:buFont typeface="Wingdings" panose="05000000000000000000" pitchFamily="2" charset="2"/>
              <a:buChar char="q"/>
            </a:pPr>
            <a:endParaRPr lang="pl-PL" b="1" dirty="0"/>
          </a:p>
          <a:p>
            <a:pPr>
              <a:buFont typeface="Wingdings" panose="05000000000000000000" pitchFamily="2" charset="2"/>
              <a:buChar char="q"/>
            </a:pPr>
            <a:endParaRPr lang="pl-PL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229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ED6DCB5-9CD3-FFC9-A570-21C0365F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8" name="Obrázek 7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89994196-2A5A-4C2B-4316-B3481557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4664"/>
            <a:ext cx="7467600" cy="5555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294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DBD65-0E7A-59EF-67E3-FBFEF2F4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941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C67576-5982-9809-0ECB-B3A94391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07" y="384048"/>
            <a:ext cx="6653586" cy="6089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27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7A851-8F4D-2FFD-AF11-800EF5F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M- chat  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E510F9-DA87-2841-1BDA-80B8A50F615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8075240" cy="5709248"/>
          </a:xfrm>
        </p:spPr>
        <p:txBody>
          <a:bodyPr>
            <a:normAutofit fontScale="92500"/>
          </a:bodyPr>
          <a:lstStyle/>
          <a:p>
            <a:r>
              <a:rPr lang="cs-CZ" sz="1800" dirty="0"/>
              <a:t>U všech položek kromě 2, 5 a 12, určuje odpověď "NE" riziko PAS; u položek 2, 5 a 12, toto riziko určí odpověď "ANO". </a:t>
            </a:r>
          </a:p>
          <a:p>
            <a:r>
              <a:rPr lang="cs-CZ" sz="1800" b="1" dirty="0"/>
              <a:t>Nízké riziko</a:t>
            </a:r>
            <a:r>
              <a:rPr lang="cs-CZ" sz="1800" dirty="0"/>
              <a:t>: Součet bodů je 0-2 </a:t>
            </a:r>
          </a:p>
          <a:p>
            <a:pPr marL="0" indent="0">
              <a:buNone/>
            </a:pPr>
            <a:r>
              <a:rPr lang="cs-CZ" sz="1800" dirty="0"/>
              <a:t>Pokud je dítěti méně než 24 měsíců, otestujte jej znovu po dosažení druhého roku. Pokud se neprokáže riziko PAS, nejsou zapotřebí žádná další opatření.</a:t>
            </a:r>
          </a:p>
          <a:p>
            <a:r>
              <a:rPr lang="cs-CZ" sz="1800" dirty="0"/>
              <a:t> </a:t>
            </a:r>
            <a:r>
              <a:rPr lang="cs-CZ" sz="1800" b="1" dirty="0"/>
              <a:t>Střední riziko</a:t>
            </a:r>
            <a:r>
              <a:rPr lang="cs-CZ" sz="1800" dirty="0"/>
              <a:t>: Součet bodů je 3-7 </a:t>
            </a:r>
          </a:p>
          <a:p>
            <a:pPr marL="0" indent="0">
              <a:buNone/>
            </a:pPr>
            <a:r>
              <a:rPr lang="cs-CZ" sz="1800" dirty="0"/>
              <a:t>Použijte navazující dotazník M-CHAT-R/F k získání dalších informací k rizikovým odpovědím.</a:t>
            </a:r>
          </a:p>
          <a:p>
            <a:pPr marL="0" indent="0">
              <a:buNone/>
            </a:pPr>
            <a:r>
              <a:rPr lang="cs-CZ" sz="1800" dirty="0"/>
              <a:t>Pokud bude v navazujícím dotazníku M-CHAT-R/F součet bodů 2 nebo více, dítě je hodnoceno jako pozitivní. </a:t>
            </a:r>
          </a:p>
          <a:p>
            <a:pPr marL="0" indent="0">
              <a:buNone/>
            </a:pPr>
            <a:r>
              <a:rPr lang="cs-CZ" sz="1800" dirty="0"/>
              <a:t>Nutná opatření: odkažte dítě k diagnostickému vyšetření a posouzení jeho stavu kvůli rané intervenci. </a:t>
            </a:r>
          </a:p>
          <a:p>
            <a:pPr marL="0" indent="0">
              <a:buNone/>
            </a:pPr>
            <a:r>
              <a:rPr lang="cs-CZ" sz="1800" dirty="0"/>
              <a:t>Pokud je v navazujícím dotazníku M-CHAT-R/F součet bodů 0–1, dítě je hodnoceno negativně. Pokud sledování neukáže riziko PAS, nejsou zapotřebí žádná další opatření. Dítě by mělo být znovu testováno při dalších zdravotních prohlídkách. </a:t>
            </a:r>
          </a:p>
          <a:p>
            <a:r>
              <a:rPr lang="cs-CZ" sz="1800" b="1" dirty="0"/>
              <a:t>Vysoké riziko</a:t>
            </a:r>
            <a:r>
              <a:rPr lang="cs-CZ" sz="1800" dirty="0"/>
              <a:t>: Součet bodů je 8-20 </a:t>
            </a:r>
          </a:p>
          <a:p>
            <a:pPr marL="0" indent="0">
              <a:buNone/>
            </a:pPr>
            <a:r>
              <a:rPr lang="cs-CZ" sz="1800" dirty="0"/>
              <a:t>Je možné vypustit navazující dotazník a okamžitě dítě odkázat k diagnostickému vyšetření a posouzení jeho stavu kvůli rané intervenci.</a:t>
            </a:r>
          </a:p>
        </p:txBody>
      </p:sp>
    </p:spTree>
    <p:extLst>
      <p:ext uri="{BB962C8B-B14F-4D97-AF65-F5344CB8AC3E}">
        <p14:creationId xmlns:p14="http://schemas.microsoft.com/office/powerpoint/2010/main" val="32079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74242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b="1" dirty="0"/>
              <a:t> </a:t>
            </a:r>
            <a:br>
              <a:rPr lang="cs-CZ" dirty="0"/>
            </a:br>
            <a:br>
              <a:rPr lang="cs-CZ" sz="2200" dirty="0"/>
            </a:br>
            <a:endParaRPr lang="cs-CZ" sz="22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7D650F5-91F0-4472-96EF-B2CF9E2A8F6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59632" y="1772816"/>
            <a:ext cx="6336704" cy="42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71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D684E-24E9-4241-B4AE-652B51FD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44731B-940C-46EA-A0A0-E203ABB6FAC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SPOLUPRÁCE</a:t>
            </a:r>
          </a:p>
          <a:p>
            <a:pPr marL="0" indent="0" algn="ctr">
              <a:buNone/>
            </a:pPr>
            <a:r>
              <a:rPr lang="cs-CZ" dirty="0"/>
              <a:t>-rodina</a:t>
            </a:r>
          </a:p>
          <a:p>
            <a:pPr marL="0" indent="0" algn="ctr">
              <a:buNone/>
            </a:pPr>
            <a:r>
              <a:rPr lang="cs-CZ" dirty="0"/>
              <a:t>-pediatr</a:t>
            </a:r>
          </a:p>
          <a:p>
            <a:pPr marL="0" indent="0" algn="ctr">
              <a:buNone/>
            </a:pPr>
            <a:r>
              <a:rPr lang="cs-CZ" dirty="0"/>
              <a:t>-psychiatr, psycholog, PPP, SPC</a:t>
            </a:r>
          </a:p>
          <a:p>
            <a:pPr marL="0" indent="0" algn="ctr">
              <a:buNone/>
            </a:pPr>
            <a:r>
              <a:rPr lang="cs-CZ" dirty="0"/>
              <a:t>- logoped</a:t>
            </a:r>
          </a:p>
          <a:p>
            <a:pPr marL="0" indent="0" algn="ctr">
              <a:buNone/>
            </a:pPr>
            <a:r>
              <a:rPr lang="cs-CZ" dirty="0"/>
              <a:t>-mateřská škola, asistent</a:t>
            </a:r>
          </a:p>
          <a:p>
            <a:pPr algn="ctr">
              <a:buFontTx/>
              <a:buChar char="-"/>
            </a:pPr>
            <a:r>
              <a:rPr lang="cs-CZ" dirty="0"/>
              <a:t>terapeutické programy</a:t>
            </a:r>
          </a:p>
          <a:p>
            <a:pPr algn="ctr">
              <a:buFontTx/>
              <a:buChar char="-"/>
            </a:pPr>
            <a:r>
              <a:rPr lang="cs-CZ" dirty="0"/>
              <a:t>-raná péče</a:t>
            </a:r>
          </a:p>
          <a:p>
            <a:pPr algn="ctr">
              <a:buFontTx/>
              <a:buChar char="-"/>
            </a:pPr>
            <a:r>
              <a:rPr lang="cs-CZ" dirty="0"/>
              <a:t>- fyzioterapeut</a:t>
            </a:r>
          </a:p>
          <a:p>
            <a:pPr algn="ctr">
              <a:buFontTx/>
              <a:buChar char="-"/>
            </a:pPr>
            <a:r>
              <a:rPr lang="cs-CZ" dirty="0"/>
              <a:t>- ergoterapeut </a:t>
            </a:r>
          </a:p>
          <a:p>
            <a:pPr algn="ctr">
              <a:buFontTx/>
              <a:buChar char="-"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569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FDED7-7A76-44D0-B949-B55C9DC39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C476963-09BC-4F30-849F-A1FF767CC26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55576" y="1700808"/>
            <a:ext cx="3039702" cy="40529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B27251-7CAE-4717-A692-132084D1C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060848"/>
            <a:ext cx="4080454" cy="30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162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1643</TotalTime>
  <Words>322</Words>
  <Application>Microsoft Office PowerPoint</Application>
  <PresentationFormat>Předvádění na obrazovce (4:3)</PresentationFormat>
  <Paragraphs>69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Century Schoolbook</vt:lpstr>
      <vt:lpstr>Wingdings</vt:lpstr>
      <vt:lpstr>Wingdings 2</vt:lpstr>
      <vt:lpstr>Arkýř</vt:lpstr>
      <vt:lpstr>  </vt:lpstr>
      <vt:lpstr>komunikace </vt:lpstr>
      <vt:lpstr>Principy  práce</vt:lpstr>
      <vt:lpstr>Prezentace aplikace PowerPoint</vt:lpstr>
      <vt:lpstr>Prezentace aplikace PowerPoint</vt:lpstr>
      <vt:lpstr>M- chat  hodnocení</vt:lpstr>
      <vt:lpstr>       </vt:lpstr>
      <vt:lpstr>Prezentace aplikace PowerPoint</vt:lpstr>
      <vt:lpstr>Prezentace aplikace PowerPoint</vt:lpstr>
      <vt:lpstr>  </vt:lpstr>
      <vt:lpstr>Nakladatelství pasparta</vt:lpstr>
      <vt:lpstr>Děkuji za pozornost.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Příprava dětí  pro zdárný vstup do 1. třídy</dc:title>
  <dc:creator>Michaela Voldřichová</dc:creator>
  <cp:lastModifiedBy>Michaela Voldřichová</cp:lastModifiedBy>
  <cp:revision>48</cp:revision>
  <dcterms:created xsi:type="dcterms:W3CDTF">2012-02-13T17:22:33Z</dcterms:created>
  <dcterms:modified xsi:type="dcterms:W3CDTF">2025-03-26T20:17:59Z</dcterms:modified>
</cp:coreProperties>
</file>