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3" r:id="rId4"/>
    <p:sldId id="260" r:id="rId5"/>
    <p:sldId id="264" r:id="rId6"/>
    <p:sldId id="267" r:id="rId7"/>
    <p:sldId id="274" r:id="rId8"/>
    <p:sldId id="278" r:id="rId9"/>
    <p:sldId id="279" r:id="rId10"/>
    <p:sldId id="280" r:id="rId11"/>
    <p:sldId id="281" r:id="rId12"/>
    <p:sldId id="266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49" autoAdjust="0"/>
    <p:restoredTop sz="94660"/>
  </p:normalViewPr>
  <p:slideViewPr>
    <p:cSldViewPr>
      <p:cViewPr>
        <p:scale>
          <a:sx n="63" d="100"/>
          <a:sy n="63" d="100"/>
        </p:scale>
        <p:origin x="157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7A56826-1299-4092-9175-AE829E9B75C8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5B012C1-A006-40B4-A113-062462F4026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6826-1299-4092-9175-AE829E9B75C8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12C1-A006-40B4-A113-062462F402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6826-1299-4092-9175-AE829E9B75C8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12C1-A006-40B4-A113-062462F402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7A56826-1299-4092-9175-AE829E9B75C8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B012C1-A006-40B4-A113-062462F4026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7A56826-1299-4092-9175-AE829E9B75C8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5B012C1-A006-40B4-A113-062462F4026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6826-1299-4092-9175-AE829E9B75C8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12C1-A006-40B4-A113-062462F40261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6826-1299-4092-9175-AE829E9B75C8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12C1-A006-40B4-A113-062462F40261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7A56826-1299-4092-9175-AE829E9B75C8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B012C1-A006-40B4-A113-062462F4026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6826-1299-4092-9175-AE829E9B75C8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12C1-A006-40B4-A113-062462F402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7A56826-1299-4092-9175-AE829E9B75C8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B012C1-A006-40B4-A113-062462F40261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7A56826-1299-4092-9175-AE829E9B75C8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B012C1-A006-40B4-A113-062462F40261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7A56826-1299-4092-9175-AE829E9B75C8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B012C1-A006-40B4-A113-062462F40261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kroma-logopedie.cz/" TargetMode="External"/><Relationship Id="rId2" Type="http://schemas.openxmlformats.org/officeDocument/2006/relationships/hyperlink" Target="mailto:michaela@voldrichova.nam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86000" y="3212976"/>
            <a:ext cx="6172200" cy="72008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Jabok</a:t>
            </a:r>
            <a:r>
              <a:rPr lang="cs-CZ" dirty="0"/>
              <a:t>, březen 2025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835696" y="1772817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i="1" dirty="0"/>
              <a:t>Jak na správnou výslovnost?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535838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4B4918-1B67-4BA0-A6FE-624DF67AE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Doporučené  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01E16F-7937-40F1-BDD2-5EEAF026CDD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493096"/>
          </a:xfrm>
        </p:spPr>
        <p:txBody>
          <a:bodyPr/>
          <a:lstStyle/>
          <a:p>
            <a:pPr marL="0" indent="0">
              <a:buNone/>
            </a:pPr>
            <a:r>
              <a:rPr lang="cs-CZ" dirty="0" err="1"/>
              <a:t>Ohnesorg</a:t>
            </a:r>
            <a:r>
              <a:rPr lang="cs-CZ" dirty="0"/>
              <a:t>, K: Fonetika pro logopedy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Pokorná J., Vránová M.: Přehled české výslovnosti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Kutálková D: Dyslalie – metodika a reedukace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6210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F6445B-3628-4092-8F98-5D91B4E73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DOPORUČENÉ  POMŮCKY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ECD1F78-E870-4B46-BDFA-99211124701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Logopedická pexesa, domina (Logopedie s úsměvem)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Logorelo</a:t>
            </a:r>
            <a:r>
              <a:rPr lang="cs-CZ" dirty="0"/>
              <a:t> L,R,Ř a sykavky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Literatura Havlíčková, Eichlerová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078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02234"/>
          </a:xfrm>
        </p:spPr>
        <p:txBody>
          <a:bodyPr/>
          <a:lstStyle/>
          <a:p>
            <a:pPr algn="ctr"/>
            <a:r>
              <a:rPr lang="cs-CZ" dirty="0"/>
              <a:t>Děkuji za pozornost.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3501008"/>
            <a:ext cx="7467600" cy="2972944"/>
          </a:xfrm>
        </p:spPr>
        <p:txBody>
          <a:bodyPr>
            <a:normAutofit fontScale="92500" lnSpcReduction="20000"/>
          </a:bodyPr>
          <a:lstStyle/>
          <a:p>
            <a:pPr algn="ctr"/>
            <a:endParaRPr lang="cs-CZ" b="1" dirty="0"/>
          </a:p>
          <a:p>
            <a:pPr marL="0" indent="0" algn="ctr">
              <a:buNone/>
            </a:pPr>
            <a:r>
              <a:rPr lang="cs-CZ" b="1" dirty="0"/>
              <a:t>Mgr. Michaela VOLDŘICHOVÁ</a:t>
            </a:r>
          </a:p>
          <a:p>
            <a:pPr marL="0" indent="0" algn="ctr">
              <a:buNone/>
            </a:pPr>
            <a:r>
              <a:rPr lang="cs-CZ" dirty="0">
                <a:hlinkClick r:id="rId2"/>
              </a:rPr>
              <a:t>michaela@voldrichova.name</a:t>
            </a:r>
            <a:endParaRPr lang="cs-CZ" dirty="0"/>
          </a:p>
          <a:p>
            <a:pPr marL="0" indent="0" algn="ctr">
              <a:buNone/>
            </a:pPr>
            <a:r>
              <a:rPr lang="cs-CZ" dirty="0">
                <a:hlinkClick r:id="rId3"/>
              </a:rPr>
              <a:t>www.soukroma-logopedie.cz</a:t>
            </a: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/>
              <a:t>fb </a:t>
            </a:r>
            <a:r>
              <a:rPr lang="cs-CZ" dirty="0"/>
              <a:t>Soukromá klinická logopedie Benešov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Tel. 777 045 666</a:t>
            </a:r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1026" name="Picture 2" descr="C:\Users\Michaela\AppData\Local\Microsoft\Windows\Temporary Internet Files\Content.IE5\C3QBV6S6\MP90042311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06211"/>
            <a:ext cx="3384376" cy="223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7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Fonetika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tvoření hlásek</a:t>
            </a:r>
          </a:p>
          <a:p>
            <a:r>
              <a:rPr lang="cs-CZ" dirty="0"/>
              <a:t>jejich vnímání sluchem</a:t>
            </a:r>
          </a:p>
          <a:p>
            <a:r>
              <a:rPr lang="cs-CZ" dirty="0"/>
              <a:t>jejich užití v realizaci promluvy</a:t>
            </a:r>
          </a:p>
          <a:p>
            <a:endParaRPr lang="cs-CZ" dirty="0"/>
          </a:p>
          <a:p>
            <a:pPr marL="0" indent="0" algn="ctr">
              <a:buNone/>
            </a:pPr>
            <a:r>
              <a:rPr lang="de-DE" dirty="0"/>
              <a:t>   </a:t>
            </a:r>
            <a:r>
              <a:rPr lang="cs-CZ" dirty="0"/>
              <a:t>ORTOFONIE </a:t>
            </a:r>
            <a:endParaRPr lang="de-DE" dirty="0"/>
          </a:p>
          <a:p>
            <a:pPr marL="0" indent="0" algn="ctr">
              <a:buNone/>
            </a:pPr>
            <a:r>
              <a:rPr lang="cs-CZ" dirty="0"/>
              <a:t> zásady správného tvoření hlásek</a:t>
            </a:r>
          </a:p>
          <a:p>
            <a:endParaRPr lang="cs-CZ" dirty="0"/>
          </a:p>
          <a:p>
            <a:pPr marL="0" indent="0" algn="ctr">
              <a:buNone/>
            </a:pPr>
            <a:r>
              <a:rPr lang="cs-CZ" dirty="0"/>
              <a:t>ORTOEPIE </a:t>
            </a:r>
            <a:endParaRPr lang="de-DE" dirty="0"/>
          </a:p>
          <a:p>
            <a:pPr marL="0" indent="0" algn="ctr">
              <a:buNone/>
            </a:pPr>
            <a:r>
              <a:rPr lang="cs-CZ" dirty="0"/>
              <a:t> pravidla správného užití a spojování hlásek</a:t>
            </a:r>
          </a:p>
          <a:p>
            <a:endParaRPr lang="cs-CZ" dirty="0"/>
          </a:p>
          <a:p>
            <a:pPr marL="0" indent="0" algn="ctr">
              <a:buNone/>
            </a:pPr>
            <a:r>
              <a:rPr lang="de-DE" dirty="0"/>
              <a:t>FONOLOGIE </a:t>
            </a:r>
          </a:p>
          <a:p>
            <a:pPr marL="0" indent="0" algn="ctr">
              <a:buNone/>
            </a:pPr>
            <a:r>
              <a:rPr lang="cs-CZ" dirty="0"/>
              <a:t>základní jednotkou jsou fonémy – tzn. hlásky, které mají rozlišovací funkci</a:t>
            </a:r>
          </a:p>
        </p:txBody>
      </p:sp>
    </p:spTree>
    <p:extLst>
      <p:ext uri="{BB962C8B-B14F-4D97-AF65-F5344CB8AC3E}">
        <p14:creationId xmlns:p14="http://schemas.microsoft.com/office/powerpoint/2010/main" val="145473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506290"/>
          </a:xfrm>
        </p:spPr>
        <p:txBody>
          <a:bodyPr>
            <a:normAutofit fontScale="90000"/>
          </a:bodyPr>
          <a:lstStyle/>
          <a:p>
            <a:pPr algn="ctr"/>
            <a:br>
              <a:rPr lang="cs-CZ" dirty="0"/>
            </a:br>
            <a:br>
              <a:rPr lang="cs-CZ" dirty="0"/>
            </a:br>
            <a:r>
              <a:rPr lang="cs-CZ" dirty="0"/>
              <a:t> </a:t>
            </a:r>
            <a:r>
              <a:rPr lang="cs-CZ" b="1" dirty="0"/>
              <a:t>fonematický  sluch </a:t>
            </a:r>
            <a:br>
              <a:rPr lang="cs-CZ" b="1" dirty="0"/>
            </a:br>
            <a:br>
              <a:rPr lang="cs-CZ" dirty="0"/>
            </a:br>
            <a:r>
              <a:rPr lang="cs-CZ" sz="2800" dirty="0"/>
              <a:t>schopnost rozlišovat sluchem jednotlivé zvukově podobné hlásky</a:t>
            </a:r>
            <a:br>
              <a:rPr lang="cs-CZ" dirty="0"/>
            </a:br>
            <a:br>
              <a:rPr lang="cs-CZ" sz="2200" dirty="0"/>
            </a:br>
            <a:endParaRPr lang="cs-CZ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3068960"/>
            <a:ext cx="7467600" cy="340499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FONOLOGICKÉ  UVĚDOMOVÁNÍ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Obtíže v obou těchto oblastech se mohou projevit při učení češtiny, na nesprávné výslovnosti cizinců. </a:t>
            </a:r>
          </a:p>
        </p:txBody>
      </p:sp>
    </p:spTree>
    <p:extLst>
      <p:ext uri="{BB962C8B-B14F-4D97-AF65-F5344CB8AC3E}">
        <p14:creationId xmlns:p14="http://schemas.microsoft.com/office/powerpoint/2010/main" val="187657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22651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Artikulační   okrsky.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7467600" cy="4917160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CBC84B-A742-44D2-9178-B143E7727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918993"/>
            <a:ext cx="7468247" cy="448342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3CE569D-ADBF-4FBD-8231-8289F3E10D83}"/>
              </a:ext>
            </a:extLst>
          </p:cNvPr>
          <p:cNvSpPr txBox="1"/>
          <p:nvPr/>
        </p:nvSpPr>
        <p:spPr>
          <a:xfrm flipH="1">
            <a:off x="1161335" y="5964407"/>
            <a:ext cx="6763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2988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Patologie   </a:t>
            </a:r>
            <a:br>
              <a:rPr lang="cs-CZ" dirty="0"/>
            </a:br>
            <a:r>
              <a:rPr lang="cs-CZ" dirty="0"/>
              <a:t>tvoření  jednotlivých konsonantů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AA979-ED29-496D-A25A-8100797CC2F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BPM </a:t>
            </a:r>
          </a:p>
          <a:p>
            <a:r>
              <a:rPr lang="cs-CZ" dirty="0"/>
              <a:t>VF</a:t>
            </a:r>
          </a:p>
          <a:p>
            <a:endParaRPr lang="cs-CZ" dirty="0"/>
          </a:p>
          <a:p>
            <a:r>
              <a:rPr lang="cs-CZ" dirty="0"/>
              <a:t>DTN</a:t>
            </a:r>
          </a:p>
          <a:p>
            <a:r>
              <a:rPr lang="cs-CZ" dirty="0"/>
              <a:t>CSZ, ČŠŽ</a:t>
            </a:r>
          </a:p>
          <a:p>
            <a:r>
              <a:rPr lang="cs-CZ" dirty="0"/>
              <a:t>L</a:t>
            </a:r>
          </a:p>
          <a:p>
            <a:r>
              <a:rPr lang="cs-CZ" dirty="0"/>
              <a:t>R</a:t>
            </a:r>
          </a:p>
          <a:p>
            <a:r>
              <a:rPr lang="cs-CZ" dirty="0"/>
              <a:t>Ř</a:t>
            </a:r>
          </a:p>
          <a:p>
            <a:endParaRPr lang="cs-CZ" dirty="0"/>
          </a:p>
          <a:p>
            <a:r>
              <a:rPr lang="cs-CZ" dirty="0"/>
              <a:t>ĎŤŇ</a:t>
            </a:r>
            <a:r>
              <a:rPr lang="de-DE" dirty="0"/>
              <a:t>, J</a:t>
            </a:r>
            <a:endParaRPr lang="cs-CZ" dirty="0"/>
          </a:p>
          <a:p>
            <a:endParaRPr lang="cs-CZ" dirty="0"/>
          </a:p>
          <a:p>
            <a:r>
              <a:rPr lang="cs-CZ" dirty="0"/>
              <a:t>K,G</a:t>
            </a:r>
          </a:p>
          <a:p>
            <a:r>
              <a:rPr lang="cs-CZ" dirty="0"/>
              <a:t>CH</a:t>
            </a:r>
          </a:p>
          <a:p>
            <a:endParaRPr lang="cs-CZ" dirty="0"/>
          </a:p>
          <a:p>
            <a:r>
              <a:rPr lang="cs-CZ" dirty="0"/>
              <a:t>H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0801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DD1C6-28D5-4369-BC96-FAC9CB6C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cs-CZ" dirty="0"/>
              <a:t>Sluchová  cvičení 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62BDD6-FD63-4AE0-8905-A3CCDA82775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280920" cy="5493224"/>
          </a:xfrm>
        </p:spPr>
        <p:txBody>
          <a:bodyPr>
            <a:normAutofit/>
          </a:bodyPr>
          <a:lstStyle/>
          <a:p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rytmizace  slov 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fonematický sluch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SAS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sluchová diferenciace  - sykavky</a:t>
            </a:r>
          </a:p>
          <a:p>
            <a:pPr marL="0" indent="0">
              <a:buNone/>
            </a:pPr>
            <a:r>
              <a:rPr lang="cs-CZ" dirty="0"/>
              <a:t>                                         - měkčení -  kdo to řekl správně?</a:t>
            </a:r>
          </a:p>
          <a:p>
            <a:pPr marL="0" indent="0">
              <a:buNone/>
            </a:pPr>
            <a:r>
              <a:rPr lang="cs-CZ" dirty="0"/>
              <a:t>                                         - délka samohlásek (zápis krátkých a dlouhých slabik, přiřazovat obr a slova ke schématu, krokování….)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9182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3BEED1-64B3-4874-A867-30C969587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Časové  hledisko  </a:t>
            </a:r>
            <a:br>
              <a:rPr lang="cs-CZ" dirty="0"/>
            </a:br>
            <a:r>
              <a:rPr lang="cs-CZ" dirty="0"/>
              <a:t> při   osvojování   hlásek (u dětí)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6ABF93-4EB7-4D93-B745-C2F28CDC8B7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cs-CZ" b="1" dirty="0"/>
              <a:t>Diftongy</a:t>
            </a:r>
            <a:r>
              <a:rPr lang="cs-CZ" dirty="0"/>
              <a:t> – nejprve prodloužená první samohláska (</a:t>
            </a:r>
            <a:r>
              <a:rPr lang="cs-CZ" dirty="0" err="1"/>
              <a:t>áto</a:t>
            </a:r>
            <a:r>
              <a:rPr lang="cs-CZ" dirty="0"/>
              <a:t>= auto, </a:t>
            </a:r>
            <a:r>
              <a:rPr lang="cs-CZ" dirty="0" err="1"/>
              <a:t>móka</a:t>
            </a:r>
            <a:r>
              <a:rPr lang="cs-CZ" dirty="0"/>
              <a:t>=mouka,….)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dirty="0"/>
              <a:t>dítě se </a:t>
            </a:r>
            <a:r>
              <a:rPr lang="cs-CZ" b="1" dirty="0"/>
              <a:t>dříve</a:t>
            </a:r>
            <a:r>
              <a:rPr lang="cs-CZ" dirty="0"/>
              <a:t> naučí správně tvořit i užívat  </a:t>
            </a:r>
            <a:r>
              <a:rPr lang="cs-CZ" b="1" dirty="0"/>
              <a:t>hlásky</a:t>
            </a:r>
            <a:r>
              <a:rPr lang="cs-CZ" dirty="0"/>
              <a:t>  </a:t>
            </a:r>
            <a:r>
              <a:rPr lang="cs-CZ" b="1" dirty="0"/>
              <a:t>závěrové</a:t>
            </a:r>
            <a:r>
              <a:rPr lang="cs-CZ" dirty="0"/>
              <a:t> (  explozivy )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b="1" dirty="0"/>
              <a:t>pomaleji</a:t>
            </a:r>
            <a:r>
              <a:rPr lang="cs-CZ" dirty="0"/>
              <a:t> zvládá </a:t>
            </a:r>
            <a:r>
              <a:rPr lang="cs-CZ" b="1" dirty="0"/>
              <a:t>souhlásky úžinové</a:t>
            </a:r>
            <a:r>
              <a:rPr lang="cs-CZ" dirty="0"/>
              <a:t> – z nich nejobtížněji pak sykavky ( frikativy )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jako poslední se dítě naučí  </a:t>
            </a:r>
            <a:r>
              <a:rPr lang="cs-CZ" altLang="cs-CZ" b="1" dirty="0"/>
              <a:t>kmitné hlásky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dirty="0"/>
              <a:t>	( </a:t>
            </a:r>
            <a:r>
              <a:rPr lang="cs-CZ" altLang="cs-CZ" b="1" dirty="0"/>
              <a:t>R </a:t>
            </a:r>
            <a:r>
              <a:rPr lang="cs-CZ" altLang="cs-CZ" dirty="0"/>
              <a:t>později než </a:t>
            </a:r>
            <a:r>
              <a:rPr lang="cs-CZ" altLang="cs-CZ" b="1" dirty="0"/>
              <a:t>L </a:t>
            </a:r>
            <a:r>
              <a:rPr lang="cs-CZ" altLang="cs-CZ" dirty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b="1" dirty="0"/>
              <a:t>u českých dětí </a:t>
            </a:r>
            <a:r>
              <a:rPr lang="cs-CZ" altLang="cs-CZ" dirty="0"/>
              <a:t>se</a:t>
            </a:r>
            <a:r>
              <a:rPr lang="cs-CZ" altLang="cs-CZ" b="1" dirty="0"/>
              <a:t> </a:t>
            </a:r>
            <a:r>
              <a:rPr lang="cs-CZ" altLang="cs-CZ" dirty="0"/>
              <a:t>jako</a:t>
            </a:r>
            <a:r>
              <a:rPr lang="cs-CZ" altLang="cs-CZ" b="1" dirty="0"/>
              <a:t> poslední </a:t>
            </a:r>
            <a:r>
              <a:rPr lang="cs-CZ" altLang="cs-CZ" dirty="0"/>
              <a:t>objevuje </a:t>
            </a:r>
            <a:r>
              <a:rPr lang="cs-CZ" altLang="cs-CZ" b="1" dirty="0"/>
              <a:t>Ř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b="1" dirty="0"/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b="1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b="1" dirty="0"/>
              <a:t>Ve vývoji artikulace se u všech jazyků  jako poslední objevují ty hlásky, které jsou charakteristické pro konkrétní jazyk.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4493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B84384-7DEF-453B-A69E-1867DC650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cs-CZ" sz="3200" b="1" dirty="0"/>
              <a:t>Nejčastější potíže ve výslovnosti</a:t>
            </a:r>
            <a:br>
              <a:rPr lang="cs-CZ" altLang="cs-CZ" sz="3200" b="1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9B4CA9-A718-45C9-AF91-E38078CB6B2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424936" cy="4873752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cs-CZ" altLang="cs-CZ" sz="2800" b="1" dirty="0"/>
              <a:t>	-	</a:t>
            </a:r>
            <a:r>
              <a:rPr lang="cs-CZ" altLang="cs-CZ" dirty="0"/>
              <a:t>měkčení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cs-CZ" dirty="0"/>
              <a:t>   -       délka samohlásek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cs-CZ" dirty="0"/>
              <a:t>	-	výslovnost diftongů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cs-CZ" dirty="0"/>
              <a:t>	-	diferenciace sykavek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cs-CZ" dirty="0"/>
              <a:t>	-	diferenciace znělých a neznělých souhlásek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cs-CZ" dirty="0"/>
              <a:t>	-	nerozeznají rozdíl mezi V a B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cs-CZ" dirty="0"/>
              <a:t>	-	diferenciace  L a R ( vnímají jako jednu hlásku)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2870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C54276-5AAC-4D41-9BA9-01D8D44E6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Metody  nácviku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0C9A84-04ED-4CF4-BACF-284B736A166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správná artikulace jednotlivých hlásek</a:t>
            </a:r>
          </a:p>
          <a:p>
            <a:endParaRPr lang="cs-CZ" altLang="cs-CZ" dirty="0"/>
          </a:p>
          <a:p>
            <a:r>
              <a:rPr lang="cs-CZ" altLang="cs-CZ" dirty="0"/>
              <a:t>rozlišení dané hlásky ve slabikách a ve slovech</a:t>
            </a:r>
          </a:p>
          <a:p>
            <a:endParaRPr lang="cs-CZ" altLang="cs-CZ" dirty="0"/>
          </a:p>
          <a:p>
            <a:r>
              <a:rPr lang="cs-CZ" altLang="cs-CZ" dirty="0"/>
              <a:t>doplňovací cvičení  (znělé a neznělé hlásky, dlouhé a krátké samohlásky,…)</a:t>
            </a:r>
          </a:p>
          <a:p>
            <a:endParaRPr lang="cs-CZ" altLang="cs-CZ" dirty="0"/>
          </a:p>
          <a:p>
            <a:r>
              <a:rPr lang="cs-CZ" altLang="cs-CZ" dirty="0"/>
              <a:t>fonologická cvičení (významotvorné záměny hlásek)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45549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8870</TotalTime>
  <Words>415</Words>
  <Application>Microsoft Office PowerPoint</Application>
  <PresentationFormat>Předvádění na obrazovce (4:3)</PresentationFormat>
  <Paragraphs>115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Century Schoolbook</vt:lpstr>
      <vt:lpstr>Courier New</vt:lpstr>
      <vt:lpstr>Wingdings</vt:lpstr>
      <vt:lpstr>Wingdings 2</vt:lpstr>
      <vt:lpstr>Arkýř</vt:lpstr>
      <vt:lpstr>  </vt:lpstr>
      <vt:lpstr>Fonetika</vt:lpstr>
      <vt:lpstr>   fonematický  sluch   schopnost rozlišovat sluchem jednotlivé zvukově podobné hlásky  </vt:lpstr>
      <vt:lpstr>Artikulační   okrsky. </vt:lpstr>
      <vt:lpstr>Patologie    tvoření  jednotlivých konsonantů </vt:lpstr>
      <vt:lpstr>Sluchová  cvičení  </vt:lpstr>
      <vt:lpstr>Časové  hledisko    při   osvojování   hlásek (u dětí) </vt:lpstr>
      <vt:lpstr>Nejčastější potíže ve výslovnosti </vt:lpstr>
      <vt:lpstr>Metody  nácviku</vt:lpstr>
      <vt:lpstr>Doporučené  zdroje</vt:lpstr>
      <vt:lpstr>DOPORUČENÉ  POMŮCKY</vt:lpstr>
      <vt:lpstr>Děkuji za pozornost.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Příprava dětí  pro zdárný vstup do 1. třídy</dc:title>
  <dc:creator>Michaela Voldřichová</dc:creator>
  <cp:lastModifiedBy>Michaela Voldřichová</cp:lastModifiedBy>
  <cp:revision>73</cp:revision>
  <dcterms:created xsi:type="dcterms:W3CDTF">2012-02-13T17:22:33Z</dcterms:created>
  <dcterms:modified xsi:type="dcterms:W3CDTF">2025-03-26T20:14:44Z</dcterms:modified>
</cp:coreProperties>
</file>