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3" r:id="rId4"/>
    <p:sldId id="262" r:id="rId5"/>
    <p:sldId id="258" r:id="rId6"/>
    <p:sldId id="259" r:id="rId7"/>
    <p:sldId id="260" r:id="rId8"/>
    <p:sldId id="264" r:id="rId9"/>
    <p:sldId id="267" r:id="rId10"/>
    <p:sldId id="268" r:id="rId11"/>
    <p:sldId id="261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47058D-18B2-4E78-B045-695EE3F2B9E0}" v="26" dt="2025-02-05T15:56:02.7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1" autoAdjust="0"/>
    <p:restoredTop sz="94660"/>
  </p:normalViewPr>
  <p:slideViewPr>
    <p:cSldViewPr snapToGrid="0">
      <p:cViewPr>
        <p:scale>
          <a:sx n="58" d="100"/>
          <a:sy n="58" d="100"/>
        </p:scale>
        <p:origin x="100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a Voldřichová" userId="9f74ccd64a6e553d" providerId="LiveId" clId="{6047058D-18B2-4E78-B045-695EE3F2B9E0}"/>
    <pc:docChg chg="custSel modSld sldOrd">
      <pc:chgData name="Michaela Voldřichová" userId="9f74ccd64a6e553d" providerId="LiveId" clId="{6047058D-18B2-4E78-B045-695EE3F2B9E0}" dt="2025-02-05T15:56:02.794" v="177" actId="20577"/>
      <pc:docMkLst>
        <pc:docMk/>
      </pc:docMkLst>
      <pc:sldChg chg="ord">
        <pc:chgData name="Michaela Voldřichová" userId="9f74ccd64a6e553d" providerId="LiveId" clId="{6047058D-18B2-4E78-B045-695EE3F2B9E0}" dt="2025-02-05T15:54:08.081" v="155"/>
        <pc:sldMkLst>
          <pc:docMk/>
          <pc:sldMk cId="908425822" sldId="260"/>
        </pc:sldMkLst>
      </pc:sldChg>
      <pc:sldChg chg="ord">
        <pc:chgData name="Michaela Voldřichová" userId="9f74ccd64a6e553d" providerId="LiveId" clId="{6047058D-18B2-4E78-B045-695EE3F2B9E0}" dt="2025-02-05T15:45:40.425" v="1"/>
        <pc:sldMkLst>
          <pc:docMk/>
          <pc:sldMk cId="2181654349" sldId="263"/>
        </pc:sldMkLst>
      </pc:sldChg>
      <pc:sldChg chg="modSp mod modAnim">
        <pc:chgData name="Michaela Voldřichová" userId="9f74ccd64a6e553d" providerId="LiveId" clId="{6047058D-18B2-4E78-B045-695EE3F2B9E0}" dt="2025-02-05T15:56:02.794" v="177" actId="20577"/>
        <pc:sldMkLst>
          <pc:docMk/>
          <pc:sldMk cId="2322096382" sldId="266"/>
        </pc:sldMkLst>
        <pc:spChg chg="mod">
          <ac:chgData name="Michaela Voldřichová" userId="9f74ccd64a6e553d" providerId="LiveId" clId="{6047058D-18B2-4E78-B045-695EE3F2B9E0}" dt="2025-02-05T15:54:42.617" v="157" actId="14100"/>
          <ac:spMkLst>
            <pc:docMk/>
            <pc:sldMk cId="2322096382" sldId="266"/>
            <ac:spMk id="2" creationId="{1DB80472-F633-4027-AEED-B12E491A2710}"/>
          </ac:spMkLst>
        </pc:spChg>
        <pc:spChg chg="mod">
          <ac:chgData name="Michaela Voldřichová" userId="9f74ccd64a6e553d" providerId="LiveId" clId="{6047058D-18B2-4E78-B045-695EE3F2B9E0}" dt="2025-02-05T15:56:02.794" v="177" actId="20577"/>
          <ac:spMkLst>
            <pc:docMk/>
            <pc:sldMk cId="2322096382" sldId="266"/>
            <ac:spMk id="3" creationId="{81A77B4D-9E5B-408F-B4FD-A36C327FD33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65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77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201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9531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698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109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560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666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84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12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6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07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5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16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78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738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998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9DB91E2-FBCF-47B5-946E-D93760CED49E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37E1F-08D8-4C63-8A48-021E3AB3E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8964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374EBE-E3E0-440C-92F1-0108496E0E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61" y="324465"/>
            <a:ext cx="11453247" cy="3534613"/>
          </a:xfrm>
        </p:spPr>
        <p:txBody>
          <a:bodyPr>
            <a:normAutofit fontScale="90000"/>
          </a:bodyPr>
          <a:lstStyle/>
          <a:p>
            <a:r>
              <a:rPr lang="cs-CZ" dirty="0"/>
              <a:t>Rozvoj komunikačních schopností a dovedností</a:t>
            </a:r>
            <a:br>
              <a:rPr lang="cs-CZ" dirty="0"/>
            </a:br>
            <a:r>
              <a:rPr lang="cs-CZ" dirty="0"/>
              <a:t>u logopedických pacientů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27B0F9-D3F9-4A02-B780-214C6A87C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387446"/>
          </a:xfrm>
        </p:spPr>
        <p:txBody>
          <a:bodyPr>
            <a:normAutofit/>
          </a:bodyPr>
          <a:lstStyle/>
          <a:p>
            <a:endParaRPr lang="cs-CZ" cap="none" dirty="0"/>
          </a:p>
          <a:p>
            <a:r>
              <a:rPr lang="cs-CZ" cap="none" dirty="0" err="1"/>
              <a:t>Jabok</a:t>
            </a:r>
            <a:r>
              <a:rPr lang="cs-CZ" cap="none" dirty="0"/>
              <a:t>, letní semestr 2025</a:t>
            </a:r>
          </a:p>
          <a:p>
            <a:r>
              <a:rPr lang="cs-CZ" cap="none" dirty="0"/>
              <a:t>Mgr. Michaela Voldřichová</a:t>
            </a:r>
          </a:p>
        </p:txBody>
      </p:sp>
    </p:spTree>
    <p:extLst>
      <p:ext uri="{BB962C8B-B14F-4D97-AF65-F5344CB8AC3E}">
        <p14:creationId xmlns:p14="http://schemas.microsoft.com/office/powerpoint/2010/main" val="4193803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9D2585-32C8-4AAA-9CF7-28E52D068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9888"/>
          </a:xfrm>
        </p:spPr>
        <p:txBody>
          <a:bodyPr/>
          <a:lstStyle/>
          <a:p>
            <a:pPr algn="ctr"/>
            <a:r>
              <a:rPr lang="cs-CZ" dirty="0"/>
              <a:t>Všechno souvisí se vším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3764C2-CCCC-42D1-B0BB-3997C4886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15845"/>
            <a:ext cx="8946541" cy="483255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b="1" dirty="0"/>
              <a:t>Kognitivní dovednosti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pozornost</a:t>
            </a:r>
          </a:p>
          <a:p>
            <a:pPr marL="0" indent="0">
              <a:buNone/>
            </a:pPr>
            <a:r>
              <a:rPr lang="cs-CZ" dirty="0"/>
              <a:t>Paměť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/>
              <a:t>Percepce</a:t>
            </a:r>
          </a:p>
          <a:p>
            <a:pPr>
              <a:buFontTx/>
              <a:buChar char="-"/>
            </a:pPr>
            <a:r>
              <a:rPr lang="cs-CZ" dirty="0"/>
              <a:t>Zraková </a:t>
            </a:r>
          </a:p>
          <a:p>
            <a:pPr>
              <a:buFontTx/>
              <a:buChar char="-"/>
            </a:pPr>
            <a:r>
              <a:rPr lang="cs-CZ" dirty="0"/>
              <a:t>Sluchová</a:t>
            </a:r>
          </a:p>
          <a:p>
            <a:pPr>
              <a:buFontTx/>
              <a:buChar char="-"/>
            </a:pPr>
            <a:r>
              <a:rPr lang="cs-CZ" dirty="0"/>
              <a:t>Prostorová</a:t>
            </a:r>
          </a:p>
          <a:p>
            <a:pPr>
              <a:buFontTx/>
              <a:buChar char="-"/>
            </a:pPr>
            <a:r>
              <a:rPr lang="cs-CZ" dirty="0"/>
              <a:t>Hmatová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Chuťová</a:t>
            </a:r>
          </a:p>
          <a:p>
            <a:pPr>
              <a:buFontTx/>
              <a:buChar char="-"/>
            </a:pPr>
            <a:r>
              <a:rPr lang="cs-CZ" dirty="0"/>
              <a:t>čichová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68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B0B340-C83A-4DB0-8FBE-60B3E5526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378976"/>
            <a:ext cx="9404723" cy="800895"/>
          </a:xfrm>
        </p:spPr>
        <p:txBody>
          <a:bodyPr/>
          <a:lstStyle/>
          <a:p>
            <a:pPr algn="ctr"/>
            <a:r>
              <a:rPr lang="cs-CZ" dirty="0"/>
              <a:t>Oblasti logopedické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0FEFBE-8F6B-41CA-8214-624FA2F70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7" y="1710813"/>
            <a:ext cx="10884309" cy="455725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- slovní zásoba</a:t>
            </a:r>
          </a:p>
          <a:p>
            <a:endParaRPr lang="cs-CZ" dirty="0"/>
          </a:p>
          <a:p>
            <a:r>
              <a:rPr lang="cs-CZ" dirty="0"/>
              <a:t>- tvoření vět </a:t>
            </a:r>
          </a:p>
          <a:p>
            <a:endParaRPr lang="cs-CZ" dirty="0"/>
          </a:p>
          <a:p>
            <a:r>
              <a:rPr lang="cs-CZ" dirty="0"/>
              <a:t>- gramatika</a:t>
            </a:r>
          </a:p>
          <a:p>
            <a:endParaRPr lang="cs-CZ" dirty="0"/>
          </a:p>
          <a:p>
            <a:r>
              <a:rPr lang="cs-CZ" dirty="0"/>
              <a:t>- výslovnost</a:t>
            </a:r>
          </a:p>
          <a:p>
            <a:endParaRPr lang="cs-CZ" dirty="0"/>
          </a:p>
          <a:p>
            <a:r>
              <a:rPr lang="cs-CZ" dirty="0"/>
              <a:t>- tempo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- plynulost</a:t>
            </a:r>
          </a:p>
          <a:p>
            <a:endParaRPr lang="cs-CZ" dirty="0"/>
          </a:p>
          <a:p>
            <a:r>
              <a:rPr lang="cs-CZ" dirty="0"/>
              <a:t>- hlas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938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8">
            <a:extLst>
              <a:ext uri="{FF2B5EF4-FFF2-40B4-BE49-F238E27FC236}">
                <a16:creationId xmlns:a16="http://schemas.microsoft.com/office/drawing/2014/main" id="{41B68C77-138E-4BF7-A276-BD0C78A42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30" name="Picture 10">
            <a:extLst>
              <a:ext uri="{FF2B5EF4-FFF2-40B4-BE49-F238E27FC236}">
                <a16:creationId xmlns:a16="http://schemas.microsoft.com/office/drawing/2014/main" id="{7C268552-D473-46ED-B1B8-422042C4D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31" name="Oval 12">
            <a:extLst>
              <a:ext uri="{FF2B5EF4-FFF2-40B4-BE49-F238E27FC236}">
                <a16:creationId xmlns:a16="http://schemas.microsoft.com/office/drawing/2014/main" id="{4AC0CD9D-7610-4620-93B4-798CCD9AB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32" name="Picture 14">
            <a:extLst>
              <a:ext uri="{FF2B5EF4-FFF2-40B4-BE49-F238E27FC236}">
                <a16:creationId xmlns:a16="http://schemas.microsoft.com/office/drawing/2014/main" id="{B9238B3E-24AA-439A-B527-6C5DF6D72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3" name="Picture 16">
            <a:extLst>
              <a:ext uri="{FF2B5EF4-FFF2-40B4-BE49-F238E27FC236}">
                <a16:creationId xmlns:a16="http://schemas.microsoft.com/office/drawing/2014/main" id="{69F01145-BEA3-4CBF-AA21-10077B948C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34" name="Rectangle 18">
            <a:extLst>
              <a:ext uri="{FF2B5EF4-FFF2-40B4-BE49-F238E27FC236}">
                <a16:creationId xmlns:a16="http://schemas.microsoft.com/office/drawing/2014/main" id="{DE4D62F9-188E-4530-84C2-24BDEE4BE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5" name="Rectangle 20">
            <a:extLst>
              <a:ext uri="{FF2B5EF4-FFF2-40B4-BE49-F238E27FC236}">
                <a16:creationId xmlns:a16="http://schemas.microsoft.com/office/drawing/2014/main" id="{D67CA421-FA2B-47ED-A101-F8BBEBB29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8BB704B-3B47-452E-B622-919DCBB4D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0279" y="1325880"/>
            <a:ext cx="3344020" cy="306650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Děkuji za pozornost.</a:t>
            </a:r>
          </a:p>
        </p:txBody>
      </p:sp>
      <p:sp useBgFill="1">
        <p:nvSpPr>
          <p:cNvPr id="36" name="Rectangle 22">
            <a:extLst>
              <a:ext uri="{FF2B5EF4-FFF2-40B4-BE49-F238E27FC236}">
                <a16:creationId xmlns:a16="http://schemas.microsoft.com/office/drawing/2014/main" id="{12425D82-CD5E-45A4-9542-70951E59F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6914" y="639905"/>
            <a:ext cx="6915664" cy="55781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24">
            <a:extLst>
              <a:ext uri="{FF2B5EF4-FFF2-40B4-BE49-F238E27FC236}">
                <a16:creationId xmlns:a16="http://schemas.microsoft.com/office/drawing/2014/main" id="{221DB897-A621-4D5F-AC81-91199AC43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8A52260B-860D-4FAD-B9E4-82D1327675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955392" y="1352490"/>
            <a:ext cx="6275584" cy="415821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43059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B80472-F633-4027-AEED-B12E491A2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609601"/>
            <a:ext cx="9404723" cy="954794"/>
          </a:xfrm>
        </p:spPr>
        <p:txBody>
          <a:bodyPr/>
          <a:lstStyle/>
          <a:p>
            <a:pPr algn="ctr"/>
            <a:r>
              <a:rPr lang="cs-CZ" dirty="0"/>
              <a:t>Co dělá logoped?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A77B4D-9E5B-408F-B4FD-A36C327FD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64396"/>
            <a:ext cx="8946541" cy="4684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Studium</a:t>
            </a:r>
          </a:p>
          <a:p>
            <a:pPr marL="0" indent="0">
              <a:buNone/>
            </a:pPr>
            <a:br>
              <a:rPr lang="cs-CZ" sz="2800" dirty="0"/>
            </a:br>
            <a:r>
              <a:rPr lang="cs-CZ" sz="2800" dirty="0"/>
              <a:t>Místo působení </a:t>
            </a:r>
            <a:br>
              <a:rPr lang="cs-CZ" sz="2800" dirty="0"/>
            </a:br>
            <a:endParaRPr lang="cs-CZ" sz="2800" dirty="0"/>
          </a:p>
          <a:p>
            <a:pPr marL="0" indent="0">
              <a:buNone/>
            </a:pPr>
            <a:r>
              <a:rPr lang="cs-CZ" sz="2800" dirty="0"/>
              <a:t>rezorty: </a:t>
            </a:r>
          </a:p>
          <a:p>
            <a:pPr marL="0" indent="0">
              <a:buNone/>
            </a:pPr>
            <a:r>
              <a:rPr lang="cs-CZ" sz="2800" dirty="0"/>
              <a:t>zdravotnictví</a:t>
            </a:r>
            <a:br>
              <a:rPr lang="cs-CZ" sz="2800" dirty="0"/>
            </a:br>
            <a:r>
              <a:rPr lang="cs-CZ" sz="2800" dirty="0"/>
              <a:t>školství</a:t>
            </a:r>
            <a:br>
              <a:rPr lang="cs-CZ" sz="2800" dirty="0"/>
            </a:br>
            <a:r>
              <a:rPr lang="cs-CZ" sz="2800" dirty="0"/>
              <a:t>sociální služby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2209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A5247B-F275-483D-8EB1-2FA855D70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206476"/>
            <a:ext cx="9404723" cy="914401"/>
          </a:xfrm>
        </p:spPr>
        <p:txBody>
          <a:bodyPr/>
          <a:lstStyle/>
          <a:p>
            <a:pPr algn="ctr"/>
            <a:r>
              <a:rPr lang="cs-CZ" dirty="0"/>
              <a:t>        Logopedie –vědní obor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1C730F-65F8-487B-8E71-3573A00C3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870155"/>
            <a:ext cx="10442577" cy="56633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Spolupracující obory: 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Pedagogové – elementaristé, SPPG, PPP, SPC, MŠ</a:t>
            </a:r>
          </a:p>
          <a:p>
            <a:pPr>
              <a:buFontTx/>
              <a:buChar char="-"/>
            </a:pPr>
            <a:r>
              <a:rPr lang="cs-CZ" dirty="0"/>
              <a:t>Psychologové  - kliničtí, PPP, SPC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Pediatři</a:t>
            </a:r>
          </a:p>
          <a:p>
            <a:pPr>
              <a:buFontTx/>
              <a:buChar char="-"/>
            </a:pPr>
            <a:r>
              <a:rPr lang="cs-CZ" dirty="0"/>
              <a:t>Psychiatři</a:t>
            </a:r>
          </a:p>
          <a:p>
            <a:pPr>
              <a:buFontTx/>
              <a:buChar char="-"/>
            </a:pPr>
            <a:r>
              <a:rPr lang="cs-CZ" dirty="0"/>
              <a:t>Neurologové</a:t>
            </a:r>
          </a:p>
          <a:p>
            <a:pPr>
              <a:buFontTx/>
              <a:buChar char="-"/>
            </a:pPr>
            <a:r>
              <a:rPr lang="cs-CZ" dirty="0"/>
              <a:t>Foniatři, ORL lékaři</a:t>
            </a:r>
          </a:p>
          <a:p>
            <a:pPr>
              <a:buFontTx/>
              <a:buChar char="-"/>
            </a:pPr>
            <a:r>
              <a:rPr lang="cs-CZ" dirty="0"/>
              <a:t>Fyzioterapeuti, ergoterapeuti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Raná péče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Fonetika, lingvistika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654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72260-F86A-40C6-B09E-17D085778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FA3860-E2FC-4385-906F-E6CDF6ECD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27355"/>
            <a:ext cx="8946541" cy="5353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Klenková, Jiřina: Logopedie: narušení komunikační schopnosti, logopedická prevence, logopedická intervence v ČR, příklady z praxe. Grada, 2006 </a:t>
            </a:r>
          </a:p>
          <a:p>
            <a:pPr marL="0" indent="0">
              <a:buNone/>
            </a:pPr>
            <a:r>
              <a:rPr lang="cs-CZ" dirty="0" err="1"/>
              <a:t>Škodová,Jedlička</a:t>
            </a:r>
            <a:r>
              <a:rPr lang="cs-CZ" dirty="0"/>
              <a:t> a kol.: Klinická logopedie , Portál 2003,2007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 praktické využití, metodiky, příklady z praxe: </a:t>
            </a:r>
          </a:p>
          <a:p>
            <a:pPr marL="0" indent="0">
              <a:buNone/>
            </a:pPr>
            <a:r>
              <a:rPr lang="cs-CZ" dirty="0"/>
              <a:t>Kutálková, Dana: Vývoj  dětské řeči krok za krokem. Grada, 2010</a:t>
            </a:r>
          </a:p>
          <a:p>
            <a:pPr marL="0" indent="0">
              <a:buNone/>
            </a:pPr>
            <a:r>
              <a:rPr lang="cs-CZ" dirty="0"/>
              <a:t>Kutálková, Dana : Logopedická prevence. Portál, 2006</a:t>
            </a:r>
          </a:p>
          <a:p>
            <a:pPr marL="0" indent="0">
              <a:buNone/>
            </a:pPr>
            <a:r>
              <a:rPr lang="cs-CZ" dirty="0"/>
              <a:t>Kutálková, Dana: Metodika reedukace Dyslálie. Septima, 1999</a:t>
            </a:r>
          </a:p>
          <a:p>
            <a:pPr marL="0" indent="0">
              <a:buNone/>
            </a:pPr>
            <a:r>
              <a:rPr lang="cs-CZ" dirty="0"/>
              <a:t>Kutálková, Dana: Metodika reedukace Mutismus. Septima, 2015</a:t>
            </a:r>
          </a:p>
          <a:p>
            <a:pPr marL="0" indent="0">
              <a:buNone/>
            </a:pPr>
            <a:r>
              <a:rPr lang="cs-CZ" dirty="0"/>
              <a:t>Kutálková, Dana: Metodika reedukace Opožděný vývoj řeči a dysfázie</a:t>
            </a:r>
          </a:p>
          <a:p>
            <a:pPr marL="0" indent="0">
              <a:buNone/>
            </a:pPr>
            <a:r>
              <a:rPr lang="cs-CZ" dirty="0"/>
              <a:t>Kutálková, Dana: Metodika reedukace Palatolálie a afázie. Septima 2007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265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F5B01-8EA6-4F40-A55E-B4B79353C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69605"/>
          </a:xfrm>
        </p:spPr>
        <p:txBody>
          <a:bodyPr/>
          <a:lstStyle/>
          <a:p>
            <a:r>
              <a:rPr lang="cs-CZ" dirty="0"/>
              <a:t>        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E0B057-CB48-468D-A0EB-60B51C398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634182"/>
            <a:ext cx="11168328" cy="56142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7200" dirty="0"/>
          </a:p>
          <a:p>
            <a:pPr marL="0" indent="0">
              <a:buNone/>
            </a:pPr>
            <a:r>
              <a:rPr lang="cs-CZ" sz="7200" dirty="0"/>
              <a:t>            Vývoj řeči </a:t>
            </a:r>
          </a:p>
        </p:txBody>
      </p:sp>
    </p:spTree>
    <p:extLst>
      <p:ext uri="{BB962C8B-B14F-4D97-AF65-F5344CB8AC3E}">
        <p14:creationId xmlns:p14="http://schemas.microsoft.com/office/powerpoint/2010/main" val="747977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CACF3-143B-4CC0-A45B-B0665E8D9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Vývoj řeči </a:t>
            </a:r>
            <a:br>
              <a:rPr lang="cs-CZ" dirty="0"/>
            </a:br>
            <a:r>
              <a:rPr lang="cs-CZ" sz="2000" dirty="0"/>
              <a:t>fyziologická vývojová stádia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83F2FD-FE80-4278-B07A-85B6B8673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- broukání 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- žvatlání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- slova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- věty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         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fyziologická nemluvnost</a:t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676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5885EB-62C2-4A91-86E5-57972FD7C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Jazykové 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7A4136-0BA2-4592-96E6-EB1703CDE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Lexikálně sémantická </a:t>
            </a:r>
          </a:p>
          <a:p>
            <a:endParaRPr lang="cs-CZ" dirty="0"/>
          </a:p>
          <a:p>
            <a:r>
              <a:rPr lang="cs-CZ" dirty="0" err="1"/>
              <a:t>Morfologicko</a:t>
            </a:r>
            <a:r>
              <a:rPr lang="cs-CZ" dirty="0"/>
              <a:t> syntaktická</a:t>
            </a:r>
          </a:p>
          <a:p>
            <a:endParaRPr lang="cs-CZ" dirty="0"/>
          </a:p>
          <a:p>
            <a:r>
              <a:rPr lang="cs-CZ" dirty="0" err="1"/>
              <a:t>Fonologicko</a:t>
            </a:r>
            <a:r>
              <a:rPr lang="cs-CZ" dirty="0"/>
              <a:t> fonetická</a:t>
            </a:r>
          </a:p>
          <a:p>
            <a:endParaRPr lang="cs-CZ" dirty="0"/>
          </a:p>
          <a:p>
            <a:r>
              <a:rPr lang="cs-CZ" dirty="0"/>
              <a:t>Pragmatická </a:t>
            </a:r>
          </a:p>
        </p:txBody>
      </p:sp>
    </p:spTree>
    <p:extLst>
      <p:ext uri="{BB962C8B-B14F-4D97-AF65-F5344CB8AC3E}">
        <p14:creationId xmlns:p14="http://schemas.microsoft.com/office/powerpoint/2010/main" val="90842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84FB68-112E-4B69-AD1D-7CC0CD656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Faktory způsobující narušenou komunikační schopnost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157F42-CA0C-4470-B16B-4A5086D3F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3111910"/>
            <a:ext cx="8946541" cy="3136489"/>
          </a:xfrm>
        </p:spPr>
        <p:txBody>
          <a:bodyPr/>
          <a:lstStyle/>
          <a:p>
            <a:r>
              <a:rPr lang="cs-CZ" dirty="0"/>
              <a:t>Handicap – fyzický, mentální, smyslový</a:t>
            </a:r>
          </a:p>
          <a:p>
            <a:r>
              <a:rPr lang="cs-CZ" dirty="0"/>
              <a:t>Rozumění</a:t>
            </a:r>
          </a:p>
          <a:p>
            <a:r>
              <a:rPr lang="cs-CZ" dirty="0"/>
              <a:t>Bilingvismus</a:t>
            </a:r>
          </a:p>
          <a:p>
            <a:r>
              <a:rPr lang="cs-CZ" dirty="0"/>
              <a:t>Sociální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76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25FCA4-6C34-4C0C-BDA6-A62AAEEC8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3630"/>
          </a:xfrm>
        </p:spPr>
        <p:txBody>
          <a:bodyPr/>
          <a:lstStyle/>
          <a:p>
            <a:pPr algn="ctr"/>
            <a:r>
              <a:rPr lang="cs-CZ" dirty="0"/>
              <a:t>Všechno souvisí se vším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0E96AB-0F7A-4098-AD74-D7752892C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46" y="1386348"/>
            <a:ext cx="10884310" cy="493579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Vývojová stádia hrubé motoriky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Samostatný sed</a:t>
            </a:r>
          </a:p>
          <a:p>
            <a:pPr>
              <a:buFontTx/>
              <a:buChar char="-"/>
            </a:pPr>
            <a:r>
              <a:rPr lang="cs-CZ" dirty="0"/>
              <a:t>Lezení </a:t>
            </a:r>
          </a:p>
          <a:p>
            <a:pPr>
              <a:buFontTx/>
              <a:buChar char="-"/>
            </a:pPr>
            <a:r>
              <a:rPr lang="cs-CZ" dirty="0"/>
              <a:t>Chůze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Jemná motorika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- ruky</a:t>
            </a:r>
          </a:p>
          <a:p>
            <a:pPr marL="0" indent="0">
              <a:buNone/>
            </a:pPr>
            <a:r>
              <a:rPr lang="cs-CZ" dirty="0"/>
              <a:t>grafomotorika</a:t>
            </a:r>
          </a:p>
          <a:p>
            <a:pPr marL="0" indent="0">
              <a:buNone/>
            </a:pPr>
            <a:r>
              <a:rPr lang="cs-CZ" dirty="0"/>
              <a:t>lateralita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muvidel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12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202</TotalTime>
  <Words>308</Words>
  <Application>Microsoft Office PowerPoint</Application>
  <PresentationFormat>Širokoúhlá obrazovka</PresentationFormat>
  <Paragraphs>109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Century Gothic</vt:lpstr>
      <vt:lpstr>Wingdings</vt:lpstr>
      <vt:lpstr>Wingdings 3</vt:lpstr>
      <vt:lpstr>Ion</vt:lpstr>
      <vt:lpstr>Rozvoj komunikačních schopností a dovedností u logopedických pacientů</vt:lpstr>
      <vt:lpstr>Co dělá logoped?    </vt:lpstr>
      <vt:lpstr>        Logopedie –vědní obor </vt:lpstr>
      <vt:lpstr>Literatura</vt:lpstr>
      <vt:lpstr>           </vt:lpstr>
      <vt:lpstr>Vývoj řeči  fyziologická vývojová stádia</vt:lpstr>
      <vt:lpstr>Jazykové roviny</vt:lpstr>
      <vt:lpstr>Faktory způsobující narušenou komunikační schopnost</vt:lpstr>
      <vt:lpstr>Všechno souvisí se vším</vt:lpstr>
      <vt:lpstr>Všechno souvisí se vším</vt:lpstr>
      <vt:lpstr>Oblasti logopedické péče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LOGOPEDIE</dc:title>
  <dc:creator>Michaela Voldřichová</dc:creator>
  <cp:lastModifiedBy>Michaela Voldřichová</cp:lastModifiedBy>
  <cp:revision>18</cp:revision>
  <dcterms:created xsi:type="dcterms:W3CDTF">2022-01-02T19:57:39Z</dcterms:created>
  <dcterms:modified xsi:type="dcterms:W3CDTF">2025-02-05T15:56:11Z</dcterms:modified>
</cp:coreProperties>
</file>