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66" r:id="rId5"/>
    <p:sldId id="264" r:id="rId6"/>
    <p:sldId id="265" r:id="rId7"/>
    <p:sldId id="267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3C9353-15C9-48C0-BB6C-5A00AB3120F2}" v="137" dt="2025-02-19T20:56:24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970C1C-0797-A459-FE27-6D2E9F76D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3895" y="3428998"/>
            <a:ext cx="8207566" cy="2268559"/>
          </a:xfrm>
        </p:spPr>
        <p:txBody>
          <a:bodyPr>
            <a:normAutofit fontScale="90000"/>
          </a:bodyPr>
          <a:lstStyle/>
          <a:p>
            <a:r>
              <a:rPr lang="cs-CZ" dirty="0"/>
              <a:t>VÝVOJOVÁ   DYSFÁZIE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C66E48E-44C7-9167-3F2E-CB0813BD3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2674" y="5360329"/>
            <a:ext cx="5357600" cy="1160213"/>
          </a:xfrm>
        </p:spPr>
        <p:txBody>
          <a:bodyPr/>
          <a:lstStyle/>
          <a:p>
            <a:r>
              <a:rPr lang="cs-CZ" dirty="0"/>
              <a:t>20.února 2025, </a:t>
            </a:r>
            <a:r>
              <a:rPr lang="cs-CZ" dirty="0" err="1"/>
              <a:t>Jabok</a:t>
            </a:r>
            <a:endParaRPr lang="cs-CZ" dirty="0"/>
          </a:p>
          <a:p>
            <a:r>
              <a:rPr lang="cs-CZ" dirty="0"/>
              <a:t>Mgr. </a:t>
            </a:r>
            <a:r>
              <a:rPr lang="cs-CZ"/>
              <a:t>Michaela Voldřichová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360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7F8203-2A00-F2F6-14F2-74BAD85A3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8420" y="-106343"/>
            <a:ext cx="7958331" cy="23854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A2E51A-AA4A-1ACC-C434-DE9E42C66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771" y="980502"/>
            <a:ext cx="10036366" cy="506944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cs-CZ" b="1" i="0" dirty="0">
                <a:effectLst/>
                <a:latin typeface="Source Sans Pro" panose="020B0503030403020204" pitchFamily="34" charset="0"/>
              </a:rPr>
              <a:t> </a:t>
            </a:r>
            <a:r>
              <a:rPr lang="cs-CZ" sz="1800" b="1" i="0" dirty="0">
                <a:effectLst/>
                <a:latin typeface="Source Sans Pro" panose="020B0503030403020204" pitchFamily="34" charset="0"/>
              </a:rPr>
              <a:t>NEUROVÝVOJOVÁ PORUCHA</a:t>
            </a:r>
            <a:endParaRPr lang="cs-CZ" sz="1800" b="1" dirty="0">
              <a:latin typeface="Source Sans Pro" panose="020B0503030403020204" pitchFamily="34" charset="0"/>
            </a:endParaRPr>
          </a:p>
          <a:p>
            <a:pPr algn="l"/>
            <a:r>
              <a:rPr lang="cs-CZ" b="1" i="0" dirty="0">
                <a:effectLst/>
                <a:latin typeface="Source Sans Pro" panose="020B0503030403020204" pitchFamily="34" charset="0"/>
              </a:rPr>
              <a:t>projevy již v raném věku</a:t>
            </a:r>
          </a:p>
          <a:p>
            <a:pPr algn="l"/>
            <a:r>
              <a:rPr lang="cs-CZ" b="0" i="0" dirty="0">
                <a:effectLst/>
                <a:latin typeface="Source Sans Pro" panose="020B0503030403020204" pitchFamily="34" charset="0"/>
              </a:rPr>
              <a:t>Přetrvávající obtíže v osvojování  jazykových schopností a užívání jazyka</a:t>
            </a:r>
          </a:p>
          <a:p>
            <a:pPr algn="l"/>
            <a:r>
              <a:rPr lang="cs-CZ" b="0" i="0" dirty="0">
                <a:effectLst/>
                <a:latin typeface="Source Sans Pro" panose="020B0503030403020204" pitchFamily="34" charset="0"/>
              </a:rPr>
              <a:t>Deficity v produkci (expresi ) a/nebo porozumění řeči (recepci). </a:t>
            </a:r>
          </a:p>
          <a:p>
            <a:pPr algn="l"/>
            <a:r>
              <a:rPr lang="cs-CZ" b="0" i="0" dirty="0">
                <a:effectLst/>
                <a:latin typeface="Source Sans Pro" panose="020B0503030403020204" pitchFamily="34" charset="0"/>
              </a:rPr>
              <a:t>významná omezení ve schopnosti  komunikovat</a:t>
            </a:r>
          </a:p>
          <a:p>
            <a:pPr algn="l"/>
            <a:r>
              <a:rPr lang="cs-CZ" b="0" i="0" dirty="0">
                <a:effectLst/>
                <a:latin typeface="Source Sans Pro" panose="020B0503030403020204" pitchFamily="34" charset="0"/>
              </a:rPr>
              <a:t>Překážka v učení i při vytváření sociálních a později profesních vztahů.</a:t>
            </a:r>
          </a:p>
          <a:p>
            <a:pPr algn="l"/>
            <a:r>
              <a:rPr lang="cs-CZ" b="0" i="0" dirty="0">
                <a:effectLst/>
                <a:latin typeface="Source Sans Pro" panose="020B0503030403020204" pitchFamily="34" charset="0"/>
              </a:rPr>
              <a:t>Velmi častý  společný výskyt s dalšími </a:t>
            </a:r>
            <a:r>
              <a:rPr lang="cs-CZ" b="0" i="0" dirty="0" err="1">
                <a:effectLst/>
                <a:latin typeface="Source Sans Pro" panose="020B0503030403020204" pitchFamily="34" charset="0"/>
              </a:rPr>
              <a:t>neurovývojovými</a:t>
            </a:r>
            <a:r>
              <a:rPr lang="cs-CZ" b="0" i="0" dirty="0">
                <a:effectLst/>
                <a:latin typeface="Source Sans Pro" panose="020B0503030403020204" pitchFamily="34" charset="0"/>
              </a:rPr>
              <a:t> poruchami ( ADHD -porucha pozornosti s hyperaktivitou), vývojová dyspraxie nebo ve školním věku specifické vývojové poruchy učení (dyslexie, dysortografie, dysgrafie, dyskalkulie).</a:t>
            </a:r>
          </a:p>
          <a:p>
            <a:pPr algn="l"/>
            <a:r>
              <a:rPr lang="cs-CZ" b="0" i="0" dirty="0">
                <a:effectLst/>
                <a:latin typeface="Source Sans Pro" panose="020B0503030403020204" pitchFamily="34" charset="0"/>
              </a:rPr>
              <a:t>Přestože se jedná o vývojovou poruchu, symptomy mohou v různé míře přetrvávat až do dospělosti</a:t>
            </a:r>
          </a:p>
          <a:p>
            <a:pPr algn="l"/>
            <a:endParaRPr lang="cs-CZ" dirty="0"/>
          </a:p>
          <a:p>
            <a:pPr marL="0" indent="0" algn="l">
              <a:buNone/>
            </a:pPr>
            <a:r>
              <a:rPr lang="cs-CZ" dirty="0"/>
              <a:t> ( AKL )</a:t>
            </a:r>
          </a:p>
        </p:txBody>
      </p:sp>
    </p:spTree>
    <p:extLst>
      <p:ext uri="{BB962C8B-B14F-4D97-AF65-F5344CB8AC3E}">
        <p14:creationId xmlns:p14="http://schemas.microsoft.com/office/powerpoint/2010/main" val="22043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3D2CA-1214-769F-5DA9-4C20D411A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ETIOLOGIE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ABB8F6-DF47-7734-807D-9E15B4B0B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889" y="1773715"/>
            <a:ext cx="9782978" cy="4693185"/>
          </a:xfrm>
        </p:spPr>
        <p:txBody>
          <a:bodyPr/>
          <a:lstStyle/>
          <a:p>
            <a:pPr algn="l"/>
            <a:r>
              <a:rPr lang="cs-CZ" b="0" i="0" dirty="0">
                <a:effectLst/>
                <a:latin typeface="Source Sans Pro" panose="020B0503030403020204" pitchFamily="34" charset="0"/>
              </a:rPr>
              <a:t> </a:t>
            </a:r>
            <a:r>
              <a:rPr lang="cs-CZ" sz="2400" b="0" i="0" dirty="0">
                <a:effectLst/>
                <a:latin typeface="Source Sans Pro" panose="020B0503030403020204" pitchFamily="34" charset="0"/>
              </a:rPr>
              <a:t>v mnoha jednotlivých případech není známa</a:t>
            </a:r>
          </a:p>
          <a:p>
            <a:pPr algn="l"/>
            <a:r>
              <a:rPr lang="cs-CZ" sz="2400" dirty="0">
                <a:latin typeface="Source Sans Pro" panose="020B0503030403020204" pitchFamily="34" charset="0"/>
              </a:rPr>
              <a:t>v</a:t>
            </a:r>
            <a:r>
              <a:rPr lang="cs-CZ" sz="2400" b="0" i="0" dirty="0">
                <a:effectLst/>
                <a:latin typeface="Source Sans Pro" panose="020B0503030403020204" pitchFamily="34" charset="0"/>
              </a:rPr>
              <a:t>ýznamnou roli hraje genetika </a:t>
            </a:r>
          </a:p>
          <a:p>
            <a:pPr algn="l"/>
            <a:r>
              <a:rPr lang="cs-CZ" sz="2400" b="0" i="0" dirty="0">
                <a:effectLst/>
                <a:latin typeface="Source Sans Pro" panose="020B0503030403020204" pitchFamily="34" charset="0"/>
              </a:rPr>
              <a:t> vliv prostředí (toxicita – chemické látky, alkohol, drogy, léky; těžká novorozenecká žloutenka; perinatální trauma atd.). </a:t>
            </a:r>
          </a:p>
          <a:p>
            <a:pPr algn="l"/>
            <a:endParaRPr lang="cs-CZ" dirty="0">
              <a:latin typeface="Source Sans Pro" panose="020B0503030403020204" pitchFamily="34" charset="0"/>
            </a:endParaRPr>
          </a:p>
          <a:p>
            <a:pPr algn="l"/>
            <a:endParaRPr lang="cs-CZ" b="0" i="0" dirty="0">
              <a:effectLst/>
              <a:latin typeface="Source Sans Pro" panose="020B0503030403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598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B01AD-D26F-8223-A1EE-ACB5DB643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SYMPTOMY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E4B505-11AD-9A97-9A74-B74ABF682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77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71FB3-39CC-0E41-DDA8-B1D5FB14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2611808" y="-45718"/>
            <a:ext cx="7958331" cy="45719"/>
          </a:xfrm>
        </p:spPr>
        <p:txBody>
          <a:bodyPr>
            <a:normAutofit fontScale="90000"/>
          </a:bodyPr>
          <a:lstStyle/>
          <a:p>
            <a:pPr algn="ctr"/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90F171-79E5-B6CA-301E-FCD444BDD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588" y="-45718"/>
            <a:ext cx="9962381" cy="6697530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  <a:p>
            <a:endParaRPr lang="cs-CZ" sz="6400" b="1" dirty="0"/>
          </a:p>
          <a:p>
            <a:r>
              <a:rPr lang="cs-CZ" sz="6400" b="1" dirty="0"/>
              <a:t>JAZYKOVÉ  ROVINY: </a:t>
            </a:r>
          </a:p>
          <a:p>
            <a:r>
              <a:rPr lang="cs-CZ" sz="4400" b="1" dirty="0"/>
              <a:t>LEXIKÁLNĚ SÉMANTICKÁ  </a:t>
            </a:r>
          </a:p>
          <a:p>
            <a:pPr marL="0" indent="0">
              <a:buNone/>
            </a:pPr>
            <a:r>
              <a:rPr lang="cs-CZ" sz="4400" b="1" dirty="0"/>
              <a:t>aktivní slovní zásoba, OVŘ </a:t>
            </a:r>
          </a:p>
          <a:p>
            <a:pPr marL="0" indent="0">
              <a:buNone/>
            </a:pPr>
            <a:r>
              <a:rPr lang="cs-CZ" sz="4400" b="1" dirty="0"/>
              <a:t>při receptivní formě vázne rozumění výrazům</a:t>
            </a:r>
          </a:p>
          <a:p>
            <a:r>
              <a:rPr lang="cs-CZ" sz="4400" b="1" dirty="0"/>
              <a:t>MORFOLOGICKO SYNTAKTICKÁ</a:t>
            </a:r>
          </a:p>
          <a:p>
            <a:pPr marL="0" indent="0">
              <a:buNone/>
            </a:pPr>
            <a:r>
              <a:rPr lang="cs-CZ" sz="4400" dirty="0"/>
              <a:t>věty  krátké</a:t>
            </a:r>
          </a:p>
          <a:p>
            <a:pPr marL="0" indent="0">
              <a:buNone/>
            </a:pPr>
            <a:r>
              <a:rPr lang="cs-CZ" sz="4400" dirty="0"/>
              <a:t>nesprávné užívání  nebo vynechávání spojek,  předložek, koncovek </a:t>
            </a:r>
          </a:p>
          <a:p>
            <a:pPr marL="0" indent="0">
              <a:buNone/>
            </a:pPr>
            <a:r>
              <a:rPr lang="cs-CZ" sz="4400" dirty="0"/>
              <a:t>nesprávný pořádek slov</a:t>
            </a:r>
          </a:p>
          <a:p>
            <a:pPr marL="0" indent="0">
              <a:buNone/>
            </a:pPr>
            <a:r>
              <a:rPr lang="cs-CZ" sz="4400" dirty="0"/>
              <a:t>u sloves často chybí  předpony či přípony</a:t>
            </a:r>
          </a:p>
          <a:p>
            <a:pPr marL="0" indent="0">
              <a:buNone/>
            </a:pPr>
            <a:r>
              <a:rPr lang="cs-CZ" sz="4400" dirty="0"/>
              <a:t>chybí zvratná zájmena (se, si) </a:t>
            </a:r>
          </a:p>
          <a:p>
            <a:r>
              <a:rPr lang="cs-CZ" sz="4400" b="1" dirty="0"/>
              <a:t>FONOLOGICKO FONETICKÁ </a:t>
            </a:r>
          </a:p>
          <a:p>
            <a:pPr marL="0" indent="0">
              <a:buNone/>
            </a:pPr>
            <a:r>
              <a:rPr lang="cs-CZ" sz="4400" dirty="0"/>
              <a:t>potíže ve sluchovém rozlišování hlásek (znělost, kvantita a kvalita samohlásek ) </a:t>
            </a:r>
          </a:p>
          <a:p>
            <a:pPr marL="0" indent="0">
              <a:buNone/>
            </a:pPr>
            <a:r>
              <a:rPr lang="cs-CZ" sz="4400" dirty="0"/>
              <a:t>horší srozumitelnost řeči </a:t>
            </a:r>
          </a:p>
          <a:p>
            <a:pPr marL="0" indent="0">
              <a:buNone/>
            </a:pPr>
            <a:r>
              <a:rPr lang="cs-CZ" sz="4400" dirty="0"/>
              <a:t>komolení a zkracování slov, přesmykování slabik</a:t>
            </a:r>
          </a:p>
          <a:p>
            <a:r>
              <a:rPr lang="cs-CZ" sz="4400" b="1" dirty="0"/>
              <a:t>PRAGMATICKÁ</a:t>
            </a:r>
          </a:p>
          <a:p>
            <a:pPr marL="0" indent="0">
              <a:buNone/>
            </a:pPr>
            <a:r>
              <a:rPr lang="cs-CZ" sz="4400" dirty="0"/>
              <a:t>vázne </a:t>
            </a:r>
            <a:r>
              <a:rPr lang="cs-CZ" sz="4400" dirty="0" err="1"/>
              <a:t>použtí</a:t>
            </a:r>
            <a:r>
              <a:rPr lang="cs-CZ" sz="4400" dirty="0"/>
              <a:t> řeči ke komunikaci s okolím (obtížně navazují sociální kontakt,  pasivní v komunikaci, mohou být i agresivní nebo naopak plačtivé z důvodu neschopnosti se dorozumět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204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BB67A-7044-6AF0-7031-ADB537180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25507"/>
            <a:ext cx="7958331" cy="815787"/>
          </a:xfrm>
        </p:spPr>
        <p:txBody>
          <a:bodyPr>
            <a:normAutofit/>
          </a:bodyPr>
          <a:lstStyle/>
          <a:p>
            <a:pPr algn="ctr"/>
            <a:br>
              <a:rPr lang="cs-CZ" sz="2400" b="1" dirty="0"/>
            </a:br>
            <a:r>
              <a:rPr lang="cs-CZ" sz="2400" b="1" dirty="0"/>
              <a:t>všechno souvisí se vším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CB7511-FE88-088B-305A-391186163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024" y="1120588"/>
            <a:ext cx="9879105" cy="4929356"/>
          </a:xfrm>
        </p:spPr>
        <p:txBody>
          <a:bodyPr>
            <a:normAutofit fontScale="40000" lnSpcReduction="20000"/>
          </a:bodyPr>
          <a:lstStyle/>
          <a:p>
            <a:endParaRPr lang="cs-CZ" sz="2800" b="1" dirty="0"/>
          </a:p>
          <a:p>
            <a:r>
              <a:rPr lang="cs-CZ" sz="2800" b="1" dirty="0"/>
              <a:t>MOTORIKA</a:t>
            </a:r>
          </a:p>
          <a:p>
            <a:r>
              <a:rPr lang="cs-CZ" sz="2800" dirty="0"/>
              <a:t>celková koordinace v hrubé i jemné motorice</a:t>
            </a:r>
          </a:p>
          <a:p>
            <a:r>
              <a:rPr lang="cs-CZ" sz="2800" dirty="0"/>
              <a:t>obtíže v  grafomotorice a/nebo ve </a:t>
            </a:r>
            <a:r>
              <a:rPr lang="cs-CZ" sz="2800" dirty="0" err="1"/>
              <a:t>vizuomotorické</a:t>
            </a:r>
            <a:r>
              <a:rPr lang="cs-CZ" sz="2800" dirty="0"/>
              <a:t>  koordinaci</a:t>
            </a:r>
          </a:p>
          <a:p>
            <a:endParaRPr lang="cs-CZ" sz="2800" b="1" dirty="0"/>
          </a:p>
          <a:p>
            <a:r>
              <a:rPr lang="cs-CZ" sz="2800" b="1" dirty="0"/>
              <a:t>KOGNITIVNÍ FUNKCE</a:t>
            </a:r>
          </a:p>
          <a:p>
            <a:pPr marL="0" indent="0">
              <a:buNone/>
            </a:pPr>
            <a:r>
              <a:rPr lang="cs-CZ" sz="2800" b="1" dirty="0"/>
              <a:t>vnímání (percepce)</a:t>
            </a:r>
          </a:p>
          <a:p>
            <a:pPr marL="0" indent="0">
              <a:buNone/>
            </a:pPr>
            <a:r>
              <a:rPr lang="cs-CZ" sz="2800" b="1" dirty="0"/>
              <a:t>pozornost</a:t>
            </a:r>
          </a:p>
          <a:p>
            <a:pPr marL="0" indent="0">
              <a:buNone/>
            </a:pPr>
            <a:r>
              <a:rPr lang="cs-CZ" sz="2800" b="1" dirty="0"/>
              <a:t>paměť</a:t>
            </a:r>
          </a:p>
          <a:p>
            <a:endParaRPr lang="cs-CZ" sz="2800" b="1" dirty="0"/>
          </a:p>
          <a:p>
            <a:r>
              <a:rPr lang="cs-CZ" sz="2800" b="1" dirty="0"/>
              <a:t>EXEKUTIVNÍ FUNKCE </a:t>
            </a:r>
          </a:p>
          <a:p>
            <a:pPr marL="0" indent="0">
              <a:buNone/>
            </a:pPr>
            <a:r>
              <a:rPr lang="cs-CZ" sz="2800" b="1" dirty="0"/>
              <a:t>Plánování</a:t>
            </a:r>
          </a:p>
          <a:p>
            <a:pPr marL="0" indent="0">
              <a:buNone/>
            </a:pPr>
            <a:r>
              <a:rPr lang="cs-CZ" sz="2800" b="1" dirty="0"/>
              <a:t>Rozhodování</a:t>
            </a:r>
          </a:p>
          <a:p>
            <a:pPr marL="0" indent="0">
              <a:buNone/>
            </a:pPr>
            <a:endParaRPr lang="cs-CZ" sz="2800" b="1" dirty="0"/>
          </a:p>
          <a:p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296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6BD6CB-4777-B1FB-E665-B1295FF5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7"/>
            <a:ext cx="7958331" cy="741674"/>
          </a:xfrm>
        </p:spPr>
        <p:txBody>
          <a:bodyPr>
            <a:normAutofit/>
          </a:bodyPr>
          <a:lstStyle/>
          <a:p>
            <a:pPr algn="ctr"/>
            <a:r>
              <a:rPr lang="cs-CZ" sz="1800" b="1" dirty="0"/>
              <a:t>VÝVOJOVÁ  PORUCHA  S  CELOŽIVOTNÍMI  NÁSLEDKY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3D4B9D-2EC3-3576-B943-EB972F7B3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702" y="1860698"/>
            <a:ext cx="9230437" cy="4189246"/>
          </a:xfrm>
        </p:spPr>
        <p:txBody>
          <a:bodyPr>
            <a:normAutofit fontScale="85000" lnSpcReduction="10000"/>
          </a:bodyPr>
          <a:lstStyle/>
          <a:p>
            <a:r>
              <a:rPr lang="cs-CZ" sz="2800" b="1" dirty="0"/>
              <a:t>Ve školním věku - </a:t>
            </a:r>
            <a:r>
              <a:rPr lang="cs-CZ" sz="2800" dirty="0"/>
              <a:t>klinický obraz se mění</a:t>
            </a:r>
          </a:p>
          <a:p>
            <a:pPr marL="0" indent="0">
              <a:buNone/>
            </a:pPr>
            <a:r>
              <a:rPr lang="cs-CZ" sz="2800" dirty="0"/>
              <a:t> Jazykový deficit  nemizí </a:t>
            </a:r>
          </a:p>
          <a:p>
            <a:pPr marL="0" indent="0">
              <a:buNone/>
            </a:pPr>
            <a:r>
              <a:rPr lang="cs-CZ" dirty="0"/>
              <a:t>těžkosti v učení (pochopení čteného textu, řešení slovních úloh, slohová cvičení)</a:t>
            </a:r>
          </a:p>
          <a:p>
            <a:pPr marL="0" indent="0">
              <a:buNone/>
            </a:pPr>
            <a:r>
              <a:rPr lang="cs-CZ" dirty="0"/>
              <a:t>často stanovena diagnóza specifická vývojová porucha učení (dyslexie, dysortografie či dysgrafie).</a:t>
            </a:r>
          </a:p>
          <a:p>
            <a:r>
              <a:rPr lang="cs-CZ" sz="2800" b="1" dirty="0"/>
              <a:t>V adolescenci a dospělosti</a:t>
            </a:r>
            <a:r>
              <a:rPr lang="cs-CZ" sz="2800" dirty="0"/>
              <a:t> </a:t>
            </a:r>
          </a:p>
          <a:p>
            <a:pPr marL="0" indent="0">
              <a:buNone/>
            </a:pPr>
            <a:r>
              <a:rPr lang="cs-CZ" dirty="0"/>
              <a:t>komunikační nejistota, přetrvávají obtíže s pamětí a pozorností </a:t>
            </a:r>
          </a:p>
          <a:p>
            <a:pPr marL="0" indent="0">
              <a:buNone/>
            </a:pPr>
            <a:r>
              <a:rPr lang="cs-CZ" dirty="0"/>
              <a:t>může se projevovat  emoční labilita, nepřiměřené nebo nežádoucí chování, agresivita aj.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49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7D1382-8046-DE1D-F88F-5B16A5357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024" y="198304"/>
            <a:ext cx="9248115" cy="727113"/>
          </a:xfrm>
        </p:spPr>
        <p:txBody>
          <a:bodyPr/>
          <a:lstStyle/>
          <a:p>
            <a:pPr algn="ctr"/>
            <a:r>
              <a:rPr lang="cs-CZ" dirty="0"/>
              <a:t>DIFERENCIÁLNÍ   DIAGNOSTIKA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0FD67A-13F0-A422-98AB-F07BACF5C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024" y="925417"/>
            <a:ext cx="9248115" cy="3320762"/>
          </a:xfrm>
        </p:spPr>
        <p:txBody>
          <a:bodyPr/>
          <a:lstStyle/>
          <a:p>
            <a:r>
              <a:rPr lang="cs-CZ" sz="1600" dirty="0"/>
              <a:t>PAS</a:t>
            </a:r>
          </a:p>
          <a:p>
            <a:r>
              <a:rPr lang="cs-CZ" sz="1600" dirty="0"/>
              <a:t>MR</a:t>
            </a:r>
          </a:p>
        </p:txBody>
      </p:sp>
    </p:spTree>
    <p:extLst>
      <p:ext uri="{BB962C8B-B14F-4D97-AF65-F5344CB8AC3E}">
        <p14:creationId xmlns:p14="http://schemas.microsoft.com/office/powerpoint/2010/main" val="407294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{E2ADBF55-69A4-417E-8930-41FB5BB76072}tf16401375</Template>
  <TotalTime>339</TotalTime>
  <Words>366</Words>
  <Application>Microsoft Office PowerPoint</Application>
  <PresentationFormat>Širokoúhlá obrazovka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MS Shell Dlg 2</vt:lpstr>
      <vt:lpstr>Source Sans Pro</vt:lpstr>
      <vt:lpstr>Wingdings</vt:lpstr>
      <vt:lpstr>Wingdings 3</vt:lpstr>
      <vt:lpstr>Madison</vt:lpstr>
      <vt:lpstr>VÝVOJOVÁ   DYSFÁZIE </vt:lpstr>
      <vt:lpstr>Prezentace aplikace PowerPoint</vt:lpstr>
      <vt:lpstr>ETIOLOGIE</vt:lpstr>
      <vt:lpstr>SYMPTOMY</vt:lpstr>
      <vt:lpstr>Prezentace aplikace PowerPoint</vt:lpstr>
      <vt:lpstr> všechno souvisí se vším</vt:lpstr>
      <vt:lpstr>VÝVOJOVÁ  PORUCHA  S  CELOŽIVOTNÍMI  NÁSLEDKY</vt:lpstr>
      <vt:lpstr>DIFERENCIÁLNÍ   DIAGNOSTIKA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Michaela Voldřichová</dc:creator>
  <cp:lastModifiedBy>Michaela Voldřichová</cp:lastModifiedBy>
  <cp:revision>4</cp:revision>
  <dcterms:created xsi:type="dcterms:W3CDTF">2025-02-12T06:58:17Z</dcterms:created>
  <dcterms:modified xsi:type="dcterms:W3CDTF">2025-02-19T21:10:59Z</dcterms:modified>
</cp:coreProperties>
</file>