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12192000" cy="6858000"/>
  <p:notesSz cx="7559675" cy="10691813"/>
  <p:embeddedFontLst>
    <p:embeddedFont>
      <p:font typeface="Roboto Condensed" panose="020B060402020202020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h3U+mGec6+Ng0PUNF3IZVer5Mw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7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customschemas.google.com/relationships/presentationmetadata" Target="meta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font" Target="fonts/font2.fntdata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font" Target="fonts/font4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font" Target="fonts/font3.fntdata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044bad696c_0_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4" name="Google Shape;224;g2044bad696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2" name="Google Shape;2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8" name="Google Shape;2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b62cae770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b62cae7702_1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7" name="Google Shape;26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3" name="Google Shape;2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b6524de1c2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5" name="Google Shape;285;g2b6524de1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1" name="Google Shape;291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7" name="Google Shape;29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044bad696c_0_6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3" name="Google Shape;303;g2044bad696c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024e653e6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9" name="Google Shape;309;g2024e653e6c_0_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5" name="Google Shape;315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024e653e6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1" name="Google Shape;321;g2024e653e6c_0_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6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7" name="Google Shape;327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3" name="Google Shape;33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b58804747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b58804747a_0_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3" name="Google Shape;2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024e653e6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g2024e653e6c_0_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5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5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5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5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5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5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5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5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5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5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5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5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5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5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5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jbrtova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044bad696c_0_5"/>
          <p:cNvSpPr/>
          <p:nvPr/>
        </p:nvSpPr>
        <p:spPr>
          <a:xfrm>
            <a:off x="0" y="1742650"/>
            <a:ext cx="117909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Pokud v rámci jednoho semestru absolvuje student pouze dvě odborné informativní praxe (OPI) a jednu z nějakého (opodstatněného!!!) důvodu nestihnete, můžete si na začátku semestru, ve kterém budete předmět opakovat, zažádat o uznání dvou splněných praxí a to na základě uvedeného postupu:</a:t>
            </a:r>
            <a:endParaRPr sz="21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1. Zašlete emailem žádost o uznání dvou praxí (s jasně definovaným důvodem) vedoucí katedry - </a:t>
            </a:r>
            <a:r>
              <a:rPr lang="cs-CZ" sz="2100" b="0" i="0" u="none" strike="noStrike" cap="none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najbrtova@jabok.cz</a:t>
            </a: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 do odevzdávárny nahrajete všechny dokumenty ke splněným praxím.</a:t>
            </a:r>
            <a:endParaRPr sz="21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 Vedoucí katedry po poradě s učitelem dané seminární skupiny vyhodnotí žádost a zašle studentovi informaci, jestli je žádost schválena.</a:t>
            </a:r>
            <a:endParaRPr sz="21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 U dvou již absolvovaných praxí musí mít splněné všechny požadavky (absolvovanou praxi v plném rozsahu, schválený IPP před praxí, hodnocení, schválenou zprávu).</a:t>
            </a:r>
            <a:endParaRPr sz="21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3. V průběhu semestru, kdy student opakuje předmět, dochází na metodické semináře (nemusí na úvodní</a:t>
            </a: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, nezapočítává se</a:t>
            </a: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 a splní třetí povinnou informativní praxi (opět se všemi požadavky).</a:t>
            </a:r>
            <a:endParaRPr sz="2100" b="0" i="0" u="none" strike="noStrike" cap="none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cs-CZ" sz="21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4. Na základě výše uvedeného postupu a za předpokladu splnění všech podmínek, dostanete zápočet.</a:t>
            </a:r>
            <a:endParaRPr sz="46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7" name="Google Shape;227;g2044bad696c_0_5"/>
          <p:cNvSpPr/>
          <p:nvPr/>
        </p:nvSpPr>
        <p:spPr>
          <a:xfrm>
            <a:off x="3557100" y="135900"/>
            <a:ext cx="83451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Možnost pro opakování předmětů MSS+OPI</a:t>
            </a: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400" b="1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práci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Student musí v rámci 6 týdnů praxí splnit tyto náležitosti: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u 4 cílových skupin: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Ohrožené děti, mládež a rodiny – bude realizována povinně 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 státní správě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(OSPOD, sociální kurátoři), doporučujeme ještě druhou praxi v neziskovém sektoru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Dospělí ohrožení sociálním vyloučením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Lidé se zdravotním postižením (mentální, duševní, fyzické, smyslové)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Senioři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6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3759855" y="223175"/>
            <a:ext cx="10515000" cy="13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"/>
          <p:cNvSpPr txBox="1">
            <a:spLocks noGrp="1"/>
          </p:cNvSpPr>
          <p:nvPr>
            <p:ph type="title"/>
          </p:nvPr>
        </p:nvSpPr>
        <p:spPr>
          <a:xfrm>
            <a:off x="4079055" y="4"/>
            <a:ext cx="10972500" cy="18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239" name="Google Shape;239;p10"/>
          <p:cNvSpPr txBox="1">
            <a:spLocks noGrp="1"/>
          </p:cNvSpPr>
          <p:nvPr>
            <p:ph type="subTitle" idx="1"/>
          </p:nvPr>
        </p:nvSpPr>
        <p:spPr>
          <a:xfrm>
            <a:off x="464800" y="513075"/>
            <a:ext cx="10672200" cy="5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oto Sans Symbols"/>
              <a:buNone/>
            </a:pPr>
            <a:endParaRPr sz="4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7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700" b="1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speciální pedagogiku</a:t>
            </a:r>
            <a:r>
              <a:rPr lang="cs-CZ" sz="27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31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11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9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na 3 typech pracovišť:</a:t>
            </a:r>
            <a:endParaRPr sz="31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Školy zřizované podle § 16, odst. 9 Školského zákona + Speciálně pedagogická centra</a:t>
            </a:r>
            <a:endParaRPr sz="27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(Sociální) služby pro děti a dospělé s postižením</a:t>
            </a:r>
            <a:endParaRPr sz="27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Státní správa (Úřady práce, odbory Městských úřadů)</a:t>
            </a:r>
            <a:endParaRPr sz="27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praxí získat zkušenost alespoň se 3 druhy postižení (každé z nich na zvláštní praxi) </a:t>
            </a:r>
            <a:endParaRPr sz="31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smyslové, tělesné, mentální (kombinované)</a:t>
            </a:r>
            <a:endParaRPr sz="23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9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9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"/>
          <p:cNvSpPr txBox="1">
            <a:spLocks noGrp="1"/>
          </p:cNvSpPr>
          <p:nvPr>
            <p:ph type="title"/>
          </p:nvPr>
        </p:nvSpPr>
        <p:spPr>
          <a:xfrm>
            <a:off x="3815280" y="5616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PASTORAČNÍ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5" name="Google Shape;245;p11"/>
          <p:cNvSpPr txBox="1">
            <a:spLocks noGrp="1"/>
          </p:cNvSpPr>
          <p:nvPr>
            <p:ph type="subTitle" idx="1"/>
          </p:nvPr>
        </p:nvSpPr>
        <p:spPr>
          <a:xfrm>
            <a:off x="206477" y="2542242"/>
            <a:ext cx="12191999" cy="41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služby v zařízeních, která jsou zřizována církví (Charita, Diakonie, ...)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Farnosti – komunitní centra v lokalitě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Práce s mládeží v rámci církve (diecézní centra mládeže, salesiánská střediska)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Duchovní péče v nemocnicích, ve věznicích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None/>
            </a:pPr>
            <a:endParaRPr sz="3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"/>
          <p:cNvSpPr/>
          <p:nvPr/>
        </p:nvSpPr>
        <p:spPr>
          <a:xfrm>
            <a:off x="186750" y="1619776"/>
            <a:ext cx="11818500" cy="49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720" marR="0" lvl="0" indent="-3233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</a:pPr>
            <a:r>
              <a:rPr lang="cs-CZ" sz="25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se vybírá z tzv. „ROZPISU“, který je zveřejněn v ISu (dle harmonogramu).</a:t>
            </a: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233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</a:pPr>
            <a:r>
              <a:rPr lang="cs-CZ" sz="25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se otevírá v daném časovém období, studenti jsou informováni.</a:t>
            </a:r>
            <a:endParaRPr sz="2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19" marR="0" lvl="0" indent="-3233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</a:pPr>
            <a:r>
              <a:rPr lang="cs-CZ" sz="25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otevřením rozpisu je dobré si prostudovat karty zařízení a připravit si několik variant.</a:t>
            </a:r>
            <a:endParaRPr sz="25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Pouze jednu informativní praxi v průběhu semestru si lze vybrat mimo rozpis a to s těmito podmínkam</a:t>
            </a:r>
            <a:r>
              <a:rPr lang="cs-CZ" sz="21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i: 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pracoviště bude </a:t>
            </a:r>
            <a:r>
              <a:rPr lang="cs-CZ" sz="25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odůvodněn v písemné žádosti 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adresovaná </a:t>
            </a:r>
            <a:r>
              <a:rPr lang="cs-CZ" sz="25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koordinátorovi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a učiteli seminární skupiny. Žádost musí být </a:t>
            </a:r>
            <a:r>
              <a:rPr lang="cs-CZ" sz="25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odeslaná nejpozději 2 dny před otevřením aktuálního rozpisu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Důvodem může být například to, že jste si vybrali nějakou </a:t>
            </a:r>
            <a:r>
              <a:rPr lang="cs-CZ" sz="25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profesně dobře hodnocenou službu 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či zařízení, které využívá moderní/inovativní metody práce nebo jde o (v nabídce) </a:t>
            </a:r>
            <a:r>
              <a:rPr lang="cs-CZ" sz="25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málo zastoupené příspěvkové organizace </a:t>
            </a:r>
            <a:r>
              <a:rPr lang="cs-CZ" sz="25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jako je OSPOD nebo ÚP.</a:t>
            </a:r>
            <a:endParaRPr sz="25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1" name="Google Shape;251;p12"/>
          <p:cNvSpPr/>
          <p:nvPr/>
        </p:nvSpPr>
        <p:spPr>
          <a:xfrm>
            <a:off x="2439600" y="0"/>
            <a:ext cx="107286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39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ODBORNÉ PRAXE INFORMATIVNÍ (</a:t>
            </a:r>
            <a:r>
              <a:rPr lang="cs-CZ" sz="3900">
                <a:latin typeface="Roboto Condensed"/>
                <a:ea typeface="Roboto Condensed"/>
                <a:cs typeface="Roboto Condensed"/>
                <a:sym typeface="Roboto Condensed"/>
              </a:rPr>
              <a:t>OPI)</a:t>
            </a:r>
            <a:endParaRPr sz="3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2" name="Google Shape;252;p12"/>
          <p:cNvSpPr txBox="1"/>
          <p:nvPr/>
        </p:nvSpPr>
        <p:spPr>
          <a:xfrm>
            <a:off x="0" y="0"/>
            <a:ext cx="3000000" cy="4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"/>
          <p:cNvSpPr/>
          <p:nvPr/>
        </p:nvSpPr>
        <p:spPr>
          <a:xfrm>
            <a:off x="79875" y="1465475"/>
            <a:ext cx="12377700" cy="49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0882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Vybrat z ROZPISU (info v kartě zařízení a webu organizace) a </a:t>
            </a:r>
            <a:r>
              <a:rPr lang="cs-CZ" sz="17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důkladně prostudovat podmínky a požadavky uvedené v kartě pracoviště</a:t>
            </a:r>
            <a:endParaRPr sz="17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8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KONTAKTOVAT VYBRANÉ ZAŘÍZENÍ</a:t>
            </a:r>
            <a:r>
              <a:rPr lang="cs-CZ" sz="17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po obdržení propojovacího emailu a </a:t>
            </a:r>
            <a:r>
              <a:rPr lang="cs-CZ" sz="1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domluvit se na organizaci praxe, zaměřit se na cíle praxe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Vypracovat INDIVIDUÁLNÍ PLÁN PRAXE, konzultovat s učitelem a lektorem praxe </a:t>
            </a:r>
            <a:endParaRPr sz="17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PŘED PRAXÍ (prezentovat individuální plán praxe,)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1. den (nejpozději) – domluvit průběh praxe na základě IPP, rozvržení cílů praxe; odevzdat hodnotící formulář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         5. den – Vyzvednout “Hodnocení praxeů – razítko + podpis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PO PRAXI (reflexe, sebereflexe)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Z PRAXE vložit do odevzdávárny nebo poslat učiteli (</a:t>
            </a:r>
            <a:r>
              <a:rPr lang="cs-CZ" sz="1700">
                <a:latin typeface="Roboto Condensed"/>
                <a:ea typeface="Roboto Condensed"/>
                <a:cs typeface="Roboto Condensed"/>
                <a:sym typeface="Roboto Condensed"/>
              </a:rPr>
              <a:t>dle domluvy</a:t>
            </a: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 do 14 </a:t>
            </a:r>
            <a:r>
              <a:rPr lang="cs-CZ" sz="1700">
                <a:latin typeface="Roboto Condensed"/>
                <a:ea typeface="Roboto Condensed"/>
                <a:cs typeface="Roboto Condensed"/>
                <a:sym typeface="Roboto Condensed"/>
              </a:rPr>
              <a:t>dnů</a:t>
            </a: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po praxi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882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cs-CZ" sz="1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schválení VLOŽIT spolu s hodnocením praxe DO PORTFOLIA a ODEVZDÁVÁRNY</a:t>
            </a:r>
            <a:endParaRPr sz="1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4211213" y="14067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OPI - </a:t>
            </a: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KROK ZA KROKEM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2b62cae7702_1_0"/>
          <p:cNvSpPr txBox="1">
            <a:spLocks noGrp="1"/>
          </p:cNvSpPr>
          <p:nvPr>
            <p:ph type="title"/>
          </p:nvPr>
        </p:nvSpPr>
        <p:spPr>
          <a:xfrm>
            <a:off x="5112777" y="273600"/>
            <a:ext cx="6469200" cy="60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VÝBĚR OSTATNÍCH PRAXÍ</a:t>
            </a:r>
            <a:endParaRPr sz="5400"/>
          </a:p>
        </p:txBody>
      </p:sp>
      <p:sp>
        <p:nvSpPr>
          <p:cNvPr id="264" name="Google Shape;264;g2b62cae7702_1_0"/>
          <p:cNvSpPr txBox="1">
            <a:spLocks noGrp="1"/>
          </p:cNvSpPr>
          <p:nvPr>
            <p:ph type="subTitle" idx="1"/>
          </p:nvPr>
        </p:nvSpPr>
        <p:spPr>
          <a:xfrm>
            <a:off x="227375" y="2782950"/>
            <a:ext cx="11798700" cy="214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360000" lvl="0" indent="-395900" algn="just" rtl="0">
              <a:spcBef>
                <a:spcPts val="1001"/>
              </a:spcBef>
              <a:spcAft>
                <a:spcPts val="0"/>
              </a:spcAft>
              <a:buSzPts val="3400"/>
              <a:buFont typeface="Roboto Condensed"/>
              <a:buChar char="•"/>
            </a:pP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Ostatní praxe si student vybírá a domlouvá individuálně na základě konzultace a po schválení učitelem skupiny.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just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360000" lvl="0" indent="-395900" algn="just" rtl="0">
              <a:spcBef>
                <a:spcPts val="1001"/>
              </a:spcBef>
              <a:spcAft>
                <a:spcPts val="0"/>
              </a:spcAft>
              <a:buSzPts val="3400"/>
              <a:buFont typeface="Roboto Condensed"/>
              <a:buChar char="•"/>
            </a:pP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Na stejné pracoviště může student jít pouze 2x za dobu studia. </a:t>
            </a:r>
            <a:endParaRPr sz="3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4"/>
          <p:cNvSpPr/>
          <p:nvPr/>
        </p:nvSpPr>
        <p:spPr>
          <a:xfrm>
            <a:off x="166050" y="1175025"/>
            <a:ext cx="11859900" cy="4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 - 3x podpis</a:t>
            </a:r>
            <a:endParaRPr sz="32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Zpráva z praxe - </a:t>
            </a: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doporučujeme si psát poznámky v průběhu praxe pro autentičtější zachycení děje na praxi, které se odrazí ve zprávě z praxe</a:t>
            </a:r>
            <a:r>
              <a:rPr lang="cs-CZ" sz="2400">
                <a:latin typeface="Roboto Condensed"/>
                <a:ea typeface="Roboto Condensed"/>
                <a:cs typeface="Roboto Condensed"/>
                <a:sym typeface="Roboto Condensed"/>
              </a:rPr>
              <a:t> (informace lze také získat ve výročních zprávách, registru poskytovatelů SS, školních vzdělávacích programech)</a:t>
            </a:r>
            <a:endParaRPr sz="24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Hodnocení z praxe - podpis razítko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Při jejich zpracovávání vycházejte z </a:t>
            </a:r>
            <a:r>
              <a:rPr lang="cs-CZ" sz="3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osnovy</a:t>
            </a:r>
            <a:r>
              <a:rPr lang="cs-CZ" sz="3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ve formulářích!!!</a:t>
            </a:r>
            <a:endParaRPr sz="33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70" name="Google Shape;270;p14"/>
          <p:cNvSpPr/>
          <p:nvPr/>
        </p:nvSpPr>
        <p:spPr>
          <a:xfrm>
            <a:off x="3271030" y="23056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 – </a:t>
            </a:r>
            <a:r>
              <a:rPr lang="cs-CZ" sz="40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vztahuje se ke každé praxi</a:t>
            </a: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/>
          <p:cNvSpPr/>
          <p:nvPr/>
        </p:nvSpPr>
        <p:spPr>
          <a:xfrm>
            <a:off x="838075" y="1819450"/>
            <a:ext cx="110118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na praxi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 případě, že poskytovatel praxe není v rozpisu a/nebo nemá se školou smlouvu.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příspěvek na praxi (ubytování, jízdné, zpoplatněné praxe)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K dispozici v ISu v dokumentech Katedry odborných praxí: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https://is.jabok.cz/auth/do/jabok/1108878/OPS/FormOPS/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5"/>
          <p:cNvSpPr/>
          <p:nvPr/>
        </p:nvSpPr>
        <p:spPr>
          <a:xfrm>
            <a:off x="3881555" y="30416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ŽÁDOSTI související s praxí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6"/>
          <p:cNvSpPr/>
          <p:nvPr/>
        </p:nvSpPr>
        <p:spPr>
          <a:xfrm>
            <a:off x="419100" y="2185200"/>
            <a:ext cx="113538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dny a více na praxi -  je možné zbylé hodiny odpracovat v náhradním termínu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dny a méně -  je třeba opakovat celou praxi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Ihned kontaktovat koordinátora na pracovišti i ve škole</a:t>
            </a:r>
            <a:r>
              <a:rPr lang="cs-CZ" sz="2800">
                <a:solidFill>
                  <a:schemeClr val="dk1"/>
                </a:solidFill>
              </a:rPr>
              <a:t>, INFORMOVAT!!!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6"/>
          <p:cNvSpPr/>
          <p:nvPr/>
        </p:nvSpPr>
        <p:spPr>
          <a:xfrm>
            <a:off x="4551155" y="2433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KDYŽ ONEMOCNÍM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"/>
          <p:cNvSpPr/>
          <p:nvPr/>
        </p:nvSpPr>
        <p:spPr>
          <a:xfrm>
            <a:off x="1121884" y="2500955"/>
            <a:ext cx="9863640" cy="208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6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IV.</a:t>
            </a:r>
            <a:endParaRPr sz="46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b6524de1c2_0_0"/>
          <p:cNvSpPr/>
          <p:nvPr/>
        </p:nvSpPr>
        <p:spPr>
          <a:xfrm>
            <a:off x="-158750" y="2185200"/>
            <a:ext cx="125877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 na metodické semináře - povolena jedna absence, aktivní účast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ABSOLVOVANÉ všechny PRAXE daného semestru 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VYPRACOVANÉ, SCHVÁLENÉ A ODEVZDANÉ DOKUMENTY, které jsou zpracovány dle zadání (viz formuláře) a splňují základní kritéria vyplývající ze studovaného oboru a úrovně vzdělání: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○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IPP před praxí (schválený a podepsaný učitelem semináře, po praxi 3x podpis)</a:t>
            </a:r>
            <a:endParaRPr sz="1200">
              <a:solidFill>
                <a:schemeClr val="dk1"/>
              </a:solidFill>
            </a:endParaRPr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○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a hodnocení 14 dní po praxi (nebo na základě dohody s učitelem)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91440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○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obsah dokumentů musí být dopracován dle komentářů učitele a pak vložen do portfolia a odevzdávárny</a:t>
            </a: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Vedené PORTFOLIO s dokumenty k praxím (předkládá se učiteli dle domluvy)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2b6524de1c2_0_0"/>
          <p:cNvSpPr/>
          <p:nvPr/>
        </p:nvSpPr>
        <p:spPr>
          <a:xfrm>
            <a:off x="2918950" y="365050"/>
            <a:ext cx="84345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ZÁPOČTU </a:t>
            </a:r>
            <a:r>
              <a:rPr lang="cs-CZ" sz="4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PRAXÍM 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9"/>
          <p:cNvSpPr txBox="1">
            <a:spLocks noGrp="1"/>
          </p:cNvSpPr>
          <p:nvPr>
            <p:ph type="title"/>
          </p:nvPr>
        </p:nvSpPr>
        <p:spPr>
          <a:xfrm>
            <a:off x="5174770" y="637544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PRŮBĚŽNÁ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94" name="Google Shape;294;p59"/>
          <p:cNvSpPr txBox="1">
            <a:spLocks noGrp="1"/>
          </p:cNvSpPr>
          <p:nvPr>
            <p:ph type="subTitle" idx="1"/>
          </p:nvPr>
        </p:nvSpPr>
        <p:spPr>
          <a:xfrm>
            <a:off x="310925" y="2361000"/>
            <a:ext cx="12049500" cy="30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40 hodin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v průběhu letního semestru na základě vlastního výběru</a:t>
            </a:r>
            <a:endParaRPr/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Doba trvání alespoň 3 měsíce nebo dle domluvy s učitelem sem. sk.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IPP + zpráva + hodnocení</a:t>
            </a:r>
            <a:endParaRPr/>
          </a:p>
          <a:p>
            <a:pPr marL="457200" lvl="0" indent="-2921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8"/>
          <p:cNvSpPr txBox="1">
            <a:spLocks noGrp="1"/>
          </p:cNvSpPr>
          <p:nvPr>
            <p:ph type="title"/>
          </p:nvPr>
        </p:nvSpPr>
        <p:spPr>
          <a:xfrm>
            <a:off x="3876662" y="572123"/>
            <a:ext cx="1097244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II.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00" name="Google Shape;300;p18"/>
          <p:cNvSpPr txBox="1">
            <a:spLocks noGrp="1"/>
          </p:cNvSpPr>
          <p:nvPr>
            <p:ph type="subTitle" idx="1"/>
          </p:nvPr>
        </p:nvSpPr>
        <p:spPr>
          <a:xfrm>
            <a:off x="193500" y="1510325"/>
            <a:ext cx="11805000" cy="55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300"/>
              <a:buChar char="•"/>
            </a:pPr>
            <a:r>
              <a:rPr lang="cs-CZ" sz="3100" b="1">
                <a:latin typeface="Roboto Condensed"/>
                <a:ea typeface="Roboto Condensed"/>
                <a:cs typeface="Roboto Condensed"/>
                <a:sym typeface="Roboto Condensed"/>
              </a:rPr>
              <a:t>60 hodin v průběhu jednoho měsíce </a:t>
            </a:r>
            <a:r>
              <a:rPr lang="cs-CZ" sz="3100">
                <a:latin typeface="Roboto Condensed"/>
                <a:ea typeface="Roboto Condensed"/>
                <a:cs typeface="Roboto Condensed"/>
                <a:sym typeface="Roboto Condensed"/>
              </a:rPr>
              <a:t>o prázdninách mezi 2.a 3. ročníkem</a:t>
            </a:r>
            <a:endParaRPr sz="2300"/>
          </a:p>
          <a:p>
            <a:pPr marL="457200" lvl="0" indent="-37465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300"/>
              <a:buChar char="•"/>
            </a:pPr>
            <a:r>
              <a:rPr lang="cs-CZ" sz="3100">
                <a:latin typeface="Roboto Condensed"/>
                <a:ea typeface="Roboto Condensed"/>
                <a:cs typeface="Roboto Condensed"/>
                <a:sym typeface="Roboto Condensed"/>
              </a:rPr>
              <a:t>IPP si nechat schválit </a:t>
            </a:r>
            <a:r>
              <a:rPr lang="cs-CZ" sz="3100" b="1">
                <a:latin typeface="Roboto Condensed"/>
                <a:ea typeface="Roboto Condensed"/>
                <a:cs typeface="Roboto Condensed"/>
                <a:sym typeface="Roboto Condensed"/>
              </a:rPr>
              <a:t>před prázdninami </a:t>
            </a:r>
            <a:r>
              <a:rPr lang="cs-CZ" sz="3100">
                <a:latin typeface="Roboto Condensed"/>
                <a:ea typeface="Roboto Condensed"/>
                <a:cs typeface="Roboto Condensed"/>
                <a:sym typeface="Roboto Condensed"/>
              </a:rPr>
              <a:t>(musí být podpis učitele, bez něj nebude praxe schválena)</a:t>
            </a:r>
            <a:endParaRPr sz="3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300"/>
              <a:buChar char="•"/>
            </a:pPr>
            <a:r>
              <a:rPr lang="cs-CZ" sz="3100">
                <a:latin typeface="Roboto Condensed"/>
                <a:ea typeface="Roboto Condensed"/>
                <a:cs typeface="Roboto Condensed"/>
                <a:sym typeface="Roboto Condensed"/>
              </a:rPr>
              <a:t>Zprávu, podepsané IPP a hodnocení odevzdat v zimním semestru učiteli své supervizní skupiny (zápočet se dává v ZS následujícího šk. roku)</a:t>
            </a:r>
            <a:endParaRPr sz="2300"/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044bad696c_0_63"/>
          <p:cNvSpPr txBox="1">
            <a:spLocks noGrp="1"/>
          </p:cNvSpPr>
          <p:nvPr>
            <p:ph type="title"/>
          </p:nvPr>
        </p:nvSpPr>
        <p:spPr>
          <a:xfrm>
            <a:off x="4030027" y="541300"/>
            <a:ext cx="7551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II.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06" name="Google Shape;306;g2044bad696c_0_63"/>
          <p:cNvSpPr txBox="1">
            <a:spLocks noGrp="1"/>
          </p:cNvSpPr>
          <p:nvPr>
            <p:ph type="subTitle" idx="1"/>
          </p:nvPr>
        </p:nvSpPr>
        <p:spPr>
          <a:xfrm>
            <a:off x="-86025" y="1648850"/>
            <a:ext cx="12277800" cy="40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31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-406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Roboto Condensed"/>
              <a:buChar char="•"/>
            </a:pPr>
            <a:r>
              <a:rPr lang="cs-CZ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Účast na táborech - počítá se max. 12 hodin/den (ne zdravotník, ne kuchař, apod.)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-406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Roboto Condensed"/>
              <a:buChar char="•"/>
            </a:pPr>
            <a:r>
              <a:rPr lang="cs-CZ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V jiných případech max. 8 hodin/denně (v souladu se zákoníkem práce)</a:t>
            </a:r>
            <a:endParaRPr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024e653e6c_0_6"/>
          <p:cNvSpPr txBox="1">
            <a:spLocks noGrp="1"/>
          </p:cNvSpPr>
          <p:nvPr>
            <p:ph type="title"/>
          </p:nvPr>
        </p:nvSpPr>
        <p:spPr>
          <a:xfrm>
            <a:off x="4176527" y="273600"/>
            <a:ext cx="7405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</a:t>
            </a:r>
            <a:endParaRPr/>
          </a:p>
        </p:txBody>
      </p:sp>
      <p:sp>
        <p:nvSpPr>
          <p:cNvPr id="312" name="Google Shape;312;g2024e653e6c_0_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40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22860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CÍLE</a:t>
            </a:r>
            <a:endParaRPr sz="1400"/>
          </a:p>
          <a:p>
            <a:pPr marL="685800" lvl="1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Propojit teorii se zkušenostmi z praxí</a:t>
            </a:r>
            <a:endParaRPr sz="1400"/>
          </a:p>
          <a:p>
            <a:pPr marL="685800" lvl="1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Shrnout a prezentovat poznatky a zkušenosti</a:t>
            </a:r>
            <a:endParaRPr sz="1400"/>
          </a:p>
          <a:p>
            <a:pPr marL="685800" lvl="1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Zažít  </a:t>
            </a:r>
            <a:endParaRPr sz="1400"/>
          </a:p>
          <a:p>
            <a:pPr marL="13716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organizaci větší akce </a:t>
            </a:r>
            <a:endParaRPr sz="1400"/>
          </a:p>
          <a:p>
            <a:pPr marL="13716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skupinovou spolupráci</a:t>
            </a:r>
            <a:endParaRPr sz="1400"/>
          </a:p>
          <a:p>
            <a:pPr marL="13716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prezentaci odborných informací a vlastních názorů</a:t>
            </a:r>
            <a:endParaRPr sz="1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60"/>
          <p:cNvSpPr txBox="1">
            <a:spLocks noGrp="1"/>
          </p:cNvSpPr>
          <p:nvPr>
            <p:ph type="title"/>
          </p:nvPr>
        </p:nvSpPr>
        <p:spPr>
          <a:xfrm>
            <a:off x="2144650" y="270800"/>
            <a:ext cx="9858600" cy="24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 - 28.5.2024</a:t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318" name="Google Shape;318;p60"/>
          <p:cNvSpPr txBox="1">
            <a:spLocks noGrp="1"/>
          </p:cNvSpPr>
          <p:nvPr>
            <p:ph type="subTitle" idx="1"/>
          </p:nvPr>
        </p:nvSpPr>
        <p:spPr>
          <a:xfrm>
            <a:off x="208925" y="1152025"/>
            <a:ext cx="11775000" cy="59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08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HLAVNÍ TÉMA: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/>
            </a:r>
            <a:br>
              <a:rPr lang="cs-CZ"/>
            </a:br>
            <a:r>
              <a:rPr lang="cs-CZ" sz="3100" b="1">
                <a:latin typeface="Roboto Condensed"/>
                <a:ea typeface="Roboto Condensed"/>
                <a:cs typeface="Roboto Condensed"/>
                <a:sym typeface="Roboto Condensed"/>
              </a:rPr>
              <a:t>"Odolnost - odkud se bere a co nám přináší”</a:t>
            </a:r>
            <a:endParaRPr sz="1600" b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zotavení - jak se člověk může vypořádat s vážným duševním onemocněním (skupina (VS)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krize - jak ji využít jako příležitost k růstu (skupina IČ)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duševní zdraví - jak vůbec neonemocnět 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resilience (houževnatost) - co potřebujeme pro vypořádání se s mimořádnou zátěží 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coping (zvládací strategie) - stres jako dobrý sluha, ale zlý pán (ETF, 2.r.)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 Condensed"/>
              <a:buAutoNum type="arabicPeriod"/>
            </a:pPr>
            <a:r>
              <a:rPr lang="cs-CZ" sz="2300">
                <a:latin typeface="Roboto Condensed"/>
                <a:ea typeface="Roboto Condensed"/>
                <a:cs typeface="Roboto Condensed"/>
                <a:sym typeface="Roboto Condensed"/>
              </a:rPr>
              <a:t>co mohou udělat rodiče (případně jiní dospělí) pro odolnost dětí (TN)</a:t>
            </a: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/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 i="1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024e653e6c_0_11"/>
          <p:cNvSpPr txBox="1">
            <a:spLocks noGrp="1"/>
          </p:cNvSpPr>
          <p:nvPr>
            <p:ph type="title"/>
          </p:nvPr>
        </p:nvSpPr>
        <p:spPr>
          <a:xfrm>
            <a:off x="3935400" y="273600"/>
            <a:ext cx="7646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 - role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24" name="Google Shape;324;g2024e653e6c_0_11"/>
          <p:cNvSpPr txBox="1">
            <a:spLocks noGrp="1"/>
          </p:cNvSpPr>
          <p:nvPr>
            <p:ph type="subTitle" idx="1"/>
          </p:nvPr>
        </p:nvSpPr>
        <p:spPr>
          <a:xfrm>
            <a:off x="392700" y="1673500"/>
            <a:ext cx="11529900" cy="37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22860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Role v organizaci konference - každá role má v sobě týmový rozměr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      </a:t>
            </a: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1. Celková organizace konference (hlídání termínů, komunikace s ostatními skupinami)- </a:t>
            </a:r>
            <a:r>
              <a:rPr lang="cs-CZ" sz="2000" i="1">
                <a:latin typeface="Roboto Condensed"/>
                <a:ea typeface="Roboto Condensed"/>
                <a:cs typeface="Roboto Condensed"/>
                <a:sym typeface="Roboto Condensed"/>
              </a:rPr>
              <a:t>skupina IČ </a:t>
            </a:r>
            <a:endParaRPr sz="2000" i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        2. Propagace před konferencí (web, sociální sítě, plakáty, zvací emaily)- </a:t>
            </a:r>
            <a:r>
              <a:rPr lang="cs-CZ" sz="2000" i="1">
                <a:latin typeface="Roboto Condensed"/>
                <a:ea typeface="Roboto Condensed"/>
                <a:cs typeface="Roboto Condensed"/>
                <a:sym typeface="Roboto Condensed"/>
              </a:rPr>
              <a:t>skupina IČ</a:t>
            </a:r>
            <a:endParaRPr sz="2000" i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        3. Zdokumentování akce (tisková zpráva, informace o konferenci, výstupy, foto) ETF</a:t>
            </a:r>
            <a:endParaRPr sz="2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4. Organizace občerstvení - komunikace s Rozkou B., rozdělení úkolů (gastro) - </a:t>
            </a:r>
            <a:r>
              <a:rPr lang="cs-CZ" sz="2000" i="1">
                <a:latin typeface="Roboto Condensed"/>
                <a:ea typeface="Roboto Condensed"/>
                <a:cs typeface="Roboto Condensed"/>
                <a:sym typeface="Roboto Condensed"/>
              </a:rPr>
              <a:t>skupina TN</a:t>
            </a:r>
            <a:endParaRPr sz="2000" i="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5. Moderování konferenčního dne (provedení dnem, časomíra, shrnutí příspěvku)ETF</a:t>
            </a:r>
            <a:endParaRPr sz="2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>
                <a:latin typeface="Roboto Condensed"/>
                <a:ea typeface="Roboto Condensed"/>
                <a:cs typeface="Roboto Condensed"/>
                <a:sym typeface="Roboto Condensed"/>
              </a:rPr>
              <a:t>6. Příprava prostor a techniky (technické zabezpěčení) ETF</a:t>
            </a:r>
            <a:endParaRPr sz="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61"/>
          <p:cNvSpPr txBox="1">
            <a:spLocks noGrp="1"/>
          </p:cNvSpPr>
          <p:nvPr>
            <p:ph type="title"/>
          </p:nvPr>
        </p:nvSpPr>
        <p:spPr>
          <a:xfrm>
            <a:off x="1683800" y="491850"/>
            <a:ext cx="101763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 - organizace</a:t>
            </a:r>
            <a:endParaRPr/>
          </a:p>
        </p:txBody>
      </p:sp>
      <p:sp>
        <p:nvSpPr>
          <p:cNvPr id="330" name="Google Shape;330;p61"/>
          <p:cNvSpPr txBox="1">
            <a:spLocks noGrp="1"/>
          </p:cNvSpPr>
          <p:nvPr>
            <p:ph type="subTitle" idx="1"/>
          </p:nvPr>
        </p:nvSpPr>
        <p:spPr>
          <a:xfrm>
            <a:off x="131100" y="917100"/>
            <a:ext cx="11929800" cy="5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cs-CZ" sz="2200" b="1">
                <a:latin typeface="Roboto Condensed"/>
                <a:ea typeface="Roboto Condensed"/>
                <a:cs typeface="Roboto Condensed"/>
                <a:sym typeface="Roboto Condensed"/>
              </a:rPr>
              <a:t>Do 19. února </a:t>
            </a: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- každá skupina si určí 2 zástupce, kteří budou komunikovat za skupinu a zašle (sdělí) jejich jména organizační skupině a učitelům své seminární skupiny.  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cs-CZ" sz="2200" b="1">
                <a:latin typeface="Roboto Condensed"/>
                <a:ea typeface="Roboto Condensed"/>
                <a:cs typeface="Roboto Condensed"/>
                <a:sym typeface="Roboto Condensed"/>
              </a:rPr>
              <a:t>Od 5.února do 8.března</a:t>
            </a: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Roboto Condensed"/>
              <a:buAutoNum type="arabicPeriod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Skupina si DEFINUJE POJMY, které s tématem souvisí.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Roboto Condensed"/>
              <a:buAutoNum type="arabicPeriod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Připraví si OTÁZKY, které souvisí s tématem a pojmy (co potřebujeme vědět, aby se nám téma dobře zpracovávalo, jaké otázky/úvahy se otvírají). 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Roboto Condensed"/>
              <a:buAutoNum type="arabicPeriod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Více si rozvrhne/konkretizuje TÉMA svého příspěvku a zašle učiteli.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1">
                <a:latin typeface="Roboto Condensed"/>
                <a:ea typeface="Roboto Condensed"/>
                <a:cs typeface="Roboto Condensed"/>
                <a:sym typeface="Roboto Condensed"/>
              </a:rPr>
              <a:t>                                                          …………… pojmy, otázky a téma lze konzultovat s učitelem sem. skupiny.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25. března - skupina zkonzultuje CÍL (případně OSNOVU) a NÁZEV příspěvku s učiteli a výslednou podobu  zašle organizační skupině. </a:t>
            </a:r>
            <a:endParaRPr sz="120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30. dubna - skupina PR začne s propagací (emailové pozvánky, plakáty, www stránky, facebook, …). Informace o příspěvcích získá od organizační skupiny.</a:t>
            </a:r>
            <a:endParaRPr sz="120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SzPts val="2200"/>
              <a:buNone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15. května: Skupiny sdělí „zvláštní“ požadavky na prostor a technické zabezpečení určené skupině.</a:t>
            </a:r>
            <a:r>
              <a:rPr lang="cs-CZ" sz="2400"/>
              <a:t/>
            </a:r>
            <a:br>
              <a:rPr lang="cs-CZ" sz="2400"/>
            </a:br>
            <a:endParaRPr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9"/>
          <p:cNvSpPr/>
          <p:nvPr/>
        </p:nvSpPr>
        <p:spPr>
          <a:xfrm>
            <a:off x="2711930" y="12375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/>
          <p:nvPr/>
        </p:nvSpPr>
        <p:spPr>
          <a:xfrm>
            <a:off x="680764" y="218520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A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koordinátorka praxí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strike="noStrike" cap="none">
                <a:solidFill>
                  <a:schemeClr val="dk1"/>
                </a:solidFill>
                <a:uFill>
                  <a:noFill/>
                </a:uFill>
                <a:latin typeface="Roboto Condensed"/>
                <a:ea typeface="Roboto Condensed"/>
                <a:cs typeface="Roboto Condensed"/>
                <a:sym typeface="Roboto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najbrtova@jabok.cz</a:t>
            </a:r>
            <a:r>
              <a:rPr lang="cs-CZ" sz="2800" b="0" i="0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 771 114 172</a:t>
            </a:r>
            <a:endParaRPr sz="2800" b="0" i="0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Vojtěch SIVEK</a:t>
            </a: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 skupiny B </a:t>
            </a:r>
            <a:endParaRPr sz="28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sivek@jabok.cz</a:t>
            </a: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u="sng">
              <a:solidFill>
                <a:schemeClr val="hlink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Ivana ČIHÁNKOVÁ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učitelka skupiny C</a:t>
            </a: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cihankova@jabok.cz</a:t>
            </a:r>
            <a:endParaRPr sz="28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3646216" y="466681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KDO JE KDO - </a:t>
            </a:r>
            <a:r>
              <a:rPr lang="cs-CZ" sz="4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ROZDĚLENÍ DO SKUPIN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(MSSP)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(OPI)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KOREKVIZITA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oba zápočty je nutné splnit podmínky obou předmětů.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/>
          <p:nvPr/>
        </p:nvSpPr>
        <p:spPr>
          <a:xfrm>
            <a:off x="4185905" y="41346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PROPOJENÍ PŘEDMĚTŮ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500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- připravují na praxi – IPP, příprava, konzultace cílů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- reflektují praxi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4003305" y="4946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PROČ METODICKÉ SEMINÁŘE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b58804747a_0_3"/>
          <p:cNvSpPr txBox="1"/>
          <p:nvPr/>
        </p:nvSpPr>
        <p:spPr>
          <a:xfrm>
            <a:off x="1087055" y="88328"/>
            <a:ext cx="10972500" cy="10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praxí a metodických seminářů v letním semestru 2023/2</a:t>
            </a:r>
            <a:r>
              <a:rPr lang="cs-CZ" sz="3700">
                <a:latin typeface="Roboto Condensed"/>
                <a:ea typeface="Roboto Condensed"/>
                <a:cs typeface="Roboto Condensed"/>
                <a:sym typeface="Roboto Condensed"/>
              </a:rPr>
              <a:t>4</a:t>
            </a:r>
            <a:endParaRPr sz="3700">
              <a:solidFill>
                <a:srgbClr val="000000"/>
              </a:solidFill>
            </a:endParaRPr>
          </a:p>
        </p:txBody>
      </p:sp>
      <p:sp>
        <p:nvSpPr>
          <p:cNvPr id="200" name="Google Shape;200;g2b58804747a_0_3"/>
          <p:cNvSpPr txBox="1"/>
          <p:nvPr/>
        </p:nvSpPr>
        <p:spPr>
          <a:xfrm>
            <a:off x="326560" y="1578291"/>
            <a:ext cx="11139900" cy="52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•"/>
            </a:pPr>
            <a:r>
              <a:rPr lang="cs-CZ" sz="1600"/>
              <a:t>7.- 9.2. </a:t>
            </a:r>
            <a:r>
              <a:rPr lang="cs-CZ" sz="1600">
                <a:solidFill>
                  <a:schemeClr val="dk1"/>
                </a:solidFill>
              </a:rPr>
              <a:t>Otevřen rozpis pro výběr praxe 4</a:t>
            </a:r>
            <a:endParaRPr sz="1600"/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20.</a:t>
            </a:r>
            <a:r>
              <a:rPr lang="cs-CZ" sz="1600">
                <a:solidFill>
                  <a:srgbClr val="000000"/>
                </a:solidFill>
              </a:rPr>
              <a:t>2. Seminář před praxí v seminárních skupinách – IPP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 b="1" i="1" u="sng"/>
              <a:t>26</a:t>
            </a:r>
            <a:r>
              <a:rPr lang="cs-CZ" sz="1600" b="1" i="1" u="sng">
                <a:solidFill>
                  <a:srgbClr val="000000"/>
                </a:solidFill>
              </a:rPr>
              <a:t>.2. - 1.</a:t>
            </a:r>
            <a:r>
              <a:rPr lang="cs-CZ" sz="1600" b="1" i="1" u="sng"/>
              <a:t>3</a:t>
            </a:r>
            <a:r>
              <a:rPr lang="cs-CZ" sz="1600" b="1" i="1" u="sng">
                <a:solidFill>
                  <a:srgbClr val="000000"/>
                </a:solidFill>
              </a:rPr>
              <a:t>. Praxe </a:t>
            </a:r>
            <a:r>
              <a:rPr lang="cs-CZ" sz="1600" b="1" i="1" u="sng"/>
              <a:t>4</a:t>
            </a:r>
            <a:endParaRPr sz="17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5.3</a:t>
            </a:r>
            <a:r>
              <a:rPr lang="cs-CZ" sz="1600">
                <a:solidFill>
                  <a:srgbClr val="000000"/>
                </a:solidFill>
              </a:rPr>
              <a:t>. Seminář po praxi v seminárních skupinách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11</a:t>
            </a:r>
            <a:r>
              <a:rPr lang="cs-CZ" sz="1600">
                <a:solidFill>
                  <a:srgbClr val="000000"/>
                </a:solidFill>
              </a:rPr>
              <a:t>. – </a:t>
            </a:r>
            <a:r>
              <a:rPr lang="cs-CZ" sz="1600"/>
              <a:t>13</a:t>
            </a:r>
            <a:r>
              <a:rPr lang="cs-CZ" sz="1600">
                <a:solidFill>
                  <a:srgbClr val="000000"/>
                </a:solidFill>
              </a:rPr>
              <a:t>.</a:t>
            </a:r>
            <a:r>
              <a:rPr lang="cs-CZ" sz="1600"/>
              <a:t>3</a:t>
            </a:r>
            <a:r>
              <a:rPr lang="cs-CZ" sz="1600">
                <a:solidFill>
                  <a:srgbClr val="000000"/>
                </a:solidFill>
              </a:rPr>
              <a:t>. Otevřen rozpis pro výběr praxe </a:t>
            </a:r>
            <a:r>
              <a:rPr lang="cs-CZ" sz="1600"/>
              <a:t>5</a:t>
            </a:r>
            <a:r>
              <a:rPr lang="cs-CZ" sz="1600">
                <a:solidFill>
                  <a:srgbClr val="000000"/>
                </a:solidFill>
              </a:rPr>
              <a:t>.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26</a:t>
            </a:r>
            <a:r>
              <a:rPr lang="cs-CZ" sz="1600">
                <a:solidFill>
                  <a:srgbClr val="000000"/>
                </a:solidFill>
              </a:rPr>
              <a:t>.3. Seminář před praxí v seminárních skupinách – IPP 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 b="1" i="1" u="sng"/>
              <a:t>8</a:t>
            </a:r>
            <a:r>
              <a:rPr lang="cs-CZ" sz="1600" b="1" i="1" u="sng">
                <a:solidFill>
                  <a:srgbClr val="000000"/>
                </a:solidFill>
              </a:rPr>
              <a:t>. - 1</a:t>
            </a:r>
            <a:r>
              <a:rPr lang="cs-CZ" sz="1600" b="1" i="1" u="sng"/>
              <a:t>2</a:t>
            </a:r>
            <a:r>
              <a:rPr lang="cs-CZ" sz="1600" b="1" i="1" u="sng">
                <a:solidFill>
                  <a:srgbClr val="000000"/>
                </a:solidFill>
              </a:rPr>
              <a:t>.</a:t>
            </a:r>
            <a:r>
              <a:rPr lang="cs-CZ" sz="1600" b="1" i="1" u="sng"/>
              <a:t>4</a:t>
            </a:r>
            <a:r>
              <a:rPr lang="cs-CZ" sz="1600" b="1" i="1" u="sng">
                <a:solidFill>
                  <a:srgbClr val="000000"/>
                </a:solidFill>
              </a:rPr>
              <a:t>.  Praxe </a:t>
            </a:r>
            <a:r>
              <a:rPr lang="cs-CZ" sz="1600" b="1" i="1" u="sng"/>
              <a:t>5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16</a:t>
            </a:r>
            <a:r>
              <a:rPr lang="cs-CZ" sz="1600">
                <a:solidFill>
                  <a:srgbClr val="000000"/>
                </a:solidFill>
              </a:rPr>
              <a:t>.</a:t>
            </a:r>
            <a:r>
              <a:rPr lang="cs-CZ" sz="1600"/>
              <a:t>4</a:t>
            </a:r>
            <a:r>
              <a:rPr lang="cs-CZ" sz="1600">
                <a:solidFill>
                  <a:srgbClr val="000000"/>
                </a:solidFill>
              </a:rPr>
              <a:t>. Seminář po praxi v seminárních skupinách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24</a:t>
            </a:r>
            <a:r>
              <a:rPr lang="cs-CZ" sz="1600">
                <a:solidFill>
                  <a:srgbClr val="000000"/>
                </a:solidFill>
              </a:rPr>
              <a:t>. – </a:t>
            </a:r>
            <a:r>
              <a:rPr lang="cs-CZ" sz="1600"/>
              <a:t>26.</a:t>
            </a:r>
            <a:r>
              <a:rPr lang="cs-CZ" sz="1600">
                <a:solidFill>
                  <a:srgbClr val="000000"/>
                </a:solidFill>
              </a:rPr>
              <a:t>4. Otevřen rozpis pro výběr praxe </a:t>
            </a:r>
            <a:r>
              <a:rPr lang="cs-CZ" sz="1600"/>
              <a:t>6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7</a:t>
            </a:r>
            <a:r>
              <a:rPr lang="cs-CZ" sz="1600">
                <a:solidFill>
                  <a:srgbClr val="000000"/>
                </a:solidFill>
              </a:rPr>
              <a:t>.</a:t>
            </a:r>
            <a:r>
              <a:rPr lang="cs-CZ" sz="1600"/>
              <a:t>5</a:t>
            </a:r>
            <a:r>
              <a:rPr lang="cs-CZ" sz="1600">
                <a:solidFill>
                  <a:srgbClr val="000000"/>
                </a:solidFill>
              </a:rPr>
              <a:t>. Seminář před praxí v seminárních skupinách – IPP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 b="1" i="1" u="sng"/>
              <a:t>13</a:t>
            </a:r>
            <a:r>
              <a:rPr lang="cs-CZ" sz="1600" b="1" i="1" u="sng">
                <a:solidFill>
                  <a:srgbClr val="000000"/>
                </a:solidFill>
              </a:rPr>
              <a:t>. - </a:t>
            </a:r>
            <a:r>
              <a:rPr lang="cs-CZ" sz="1600" b="1" i="1" u="sng"/>
              <a:t>17</a:t>
            </a:r>
            <a:r>
              <a:rPr lang="cs-CZ" sz="1600" b="1" i="1" u="sng">
                <a:solidFill>
                  <a:srgbClr val="000000"/>
                </a:solidFill>
              </a:rPr>
              <a:t>.5.  Praxe </a:t>
            </a:r>
            <a:r>
              <a:rPr lang="cs-CZ" sz="1600" b="1" i="1" u="sng"/>
              <a:t>6</a:t>
            </a:r>
            <a:endParaRPr sz="1600">
              <a:solidFill>
                <a:srgbClr val="000000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1600"/>
              <a:t>21</a:t>
            </a:r>
            <a:r>
              <a:rPr lang="cs-CZ" sz="1600">
                <a:solidFill>
                  <a:srgbClr val="000000"/>
                </a:solidFill>
              </a:rPr>
              <a:t>.5. Seminář po praxi v seminárních skupinách</a:t>
            </a:r>
            <a:endParaRPr sz="1600">
              <a:solidFill>
                <a:srgbClr val="000000"/>
              </a:solidFill>
            </a:endParaRPr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Char char="•"/>
            </a:pPr>
            <a:r>
              <a:rPr lang="cs-CZ" sz="1600" b="1">
                <a:solidFill>
                  <a:srgbClr val="000000"/>
                </a:solidFill>
              </a:rPr>
              <a:t>2</a:t>
            </a:r>
            <a:r>
              <a:rPr lang="cs-CZ" sz="1600" b="1"/>
              <a:t>8.</a:t>
            </a:r>
            <a:r>
              <a:rPr lang="cs-CZ" sz="1600" b="1">
                <a:solidFill>
                  <a:srgbClr val="000000"/>
                </a:solidFill>
              </a:rPr>
              <a:t>5. STUDENTSKÁ KONFERENCE v aule  (</a:t>
            </a:r>
            <a:r>
              <a:rPr lang="cs-CZ" sz="1600" b="1"/>
              <a:t>8.00</a:t>
            </a:r>
            <a:r>
              <a:rPr lang="cs-CZ" sz="1600" b="1">
                <a:solidFill>
                  <a:srgbClr val="000000"/>
                </a:solidFill>
              </a:rPr>
              <a:t> – 1</a:t>
            </a:r>
            <a:r>
              <a:rPr lang="cs-CZ" sz="1600" b="1"/>
              <a:t>3</a:t>
            </a:r>
            <a:r>
              <a:rPr lang="cs-CZ" sz="1600" b="1">
                <a:solidFill>
                  <a:srgbClr val="000000"/>
                </a:solidFill>
              </a:rPr>
              <a:t>.00), povinná ú</a:t>
            </a:r>
            <a:r>
              <a:rPr lang="cs-CZ" sz="1600" b="1"/>
              <a:t>čast</a:t>
            </a:r>
            <a:r>
              <a:rPr lang="cs-CZ" sz="1800">
                <a:solidFill>
                  <a:srgbClr val="000000"/>
                </a:solidFill>
              </a:rPr>
              <a:t/>
            </a:r>
            <a:br>
              <a:rPr lang="cs-CZ" sz="1800">
                <a:solidFill>
                  <a:srgbClr val="000000"/>
                </a:solidFill>
              </a:rPr>
            </a:b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/>
          <p:nvPr/>
        </p:nvSpPr>
        <p:spPr>
          <a:xfrm>
            <a:off x="624225" y="234054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povolena 1 absence </a:t>
            </a:r>
            <a:endParaRPr sz="2800" b="1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absence - účast na náhradním semináři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a více absenc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í</a:t>
            </a: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bez zápočtu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6" name="Google Shape;206;p7"/>
          <p:cNvSpPr/>
          <p:nvPr/>
        </p:nvSpPr>
        <p:spPr>
          <a:xfrm>
            <a:off x="2197505" y="649090"/>
            <a:ext cx="11186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 </a:t>
            </a:r>
            <a:r>
              <a:rPr lang="cs-CZ" sz="40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metodických seminářích</a:t>
            </a: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"/>
          <p:cNvSpPr/>
          <p:nvPr/>
        </p:nvSpPr>
        <p:spPr>
          <a:xfrm>
            <a:off x="1096150" y="2253400"/>
            <a:ext cx="10165200" cy="46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33160" marR="0" lvl="0" indent="-532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(jsou spojeny s MSSP)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týdnů ve 2. ročníku (každý týden 30 hodin)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prázdninová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2. a 3. ročníkem (60 hodn)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průběžná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2. ročníku (40 hodin)</a:t>
            </a:r>
            <a:endParaRPr sz="1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(listopad) ve 3. ročníku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k absolutoriu (diplomní praxe)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ve 3. ročníku (po domluvě s vedoucím absolventské práce)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/>
          <p:nvPr/>
        </p:nvSpPr>
        <p:spPr>
          <a:xfrm>
            <a:off x="4003305" y="317761"/>
            <a:ext cx="11078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SYSTÉM PRAXÍ NA JABOKU </a:t>
            </a:r>
            <a:endParaRPr sz="14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II. a III. ročník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3" name="Google Shape;213;p8"/>
          <p:cNvSpPr/>
          <p:nvPr/>
        </p:nvSpPr>
        <p:spPr>
          <a:xfrm>
            <a:off x="633475" y="2030075"/>
            <a:ext cx="8724600" cy="2455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8"/>
          <p:cNvSpPr txBox="1"/>
          <p:nvPr/>
        </p:nvSpPr>
        <p:spPr>
          <a:xfrm>
            <a:off x="913525" y="4485275"/>
            <a:ext cx="978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8"/>
          <p:cNvSpPr/>
          <p:nvPr/>
        </p:nvSpPr>
        <p:spPr>
          <a:xfrm>
            <a:off x="633475" y="4586725"/>
            <a:ext cx="8724600" cy="1927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024e653e6c_0_1"/>
          <p:cNvSpPr txBox="1">
            <a:spLocks noGrp="1"/>
          </p:cNvSpPr>
          <p:nvPr>
            <p:ph type="title"/>
          </p:nvPr>
        </p:nvSpPr>
        <p:spPr>
          <a:xfrm>
            <a:off x="3932925" y="513275"/>
            <a:ext cx="7925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Praxe v letním semestru 2023/2024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1" name="Google Shape;221;g2024e653e6c_0_1"/>
          <p:cNvSpPr txBox="1">
            <a:spLocks noGrp="1"/>
          </p:cNvSpPr>
          <p:nvPr>
            <p:ph type="subTitle" idx="1"/>
          </p:nvPr>
        </p:nvSpPr>
        <p:spPr>
          <a:xfrm>
            <a:off x="701930" y="1838345"/>
            <a:ext cx="10972500" cy="39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Tři odborné praxe informativní (OPI)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26.2. – 1.3.     PRAXE 4 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8.4. – 12.4.    PRAXE 5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SzPts val="1800"/>
              <a:buNone/>
            </a:pP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SzPts val="1800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13.5. – 17.5.   PRAXE 6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SzPts val="1800"/>
              <a:buNone/>
            </a:pP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cs-CZ" sz="2700">
                <a:latin typeface="Roboto Condensed"/>
                <a:ea typeface="Roboto Condensed"/>
                <a:cs typeface="Roboto Condensed"/>
                <a:sym typeface="Roboto Condensed"/>
              </a:rPr>
              <a:t>+ 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jedna průběžná, jedna prázdninová (ta se přelévá do ZS dalšího šk. roku)</a:t>
            </a: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1663</Words>
  <Application>Microsoft Office PowerPoint</Application>
  <PresentationFormat>Širokoúhlá obrazovka</PresentationFormat>
  <Paragraphs>238</Paragraphs>
  <Slides>28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Noto Sans Symbols</vt:lpstr>
      <vt:lpstr>Arial</vt:lpstr>
      <vt:lpstr>Roboto Condensed</vt:lpstr>
      <vt:lpstr>Times New Roman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Praxe v letním semestru 2023/2024</vt:lpstr>
      <vt:lpstr>Prezentace aplikace PowerPoint</vt:lpstr>
      <vt:lpstr>Prezentace aplikace PowerPoint</vt:lpstr>
      <vt:lpstr> OBLASTI PRAXÍ VE 2. ROČNÍKU </vt:lpstr>
      <vt:lpstr>PASTORAČNÍ PRAXE</vt:lpstr>
      <vt:lpstr>Prezentace aplikace PowerPoint</vt:lpstr>
      <vt:lpstr>Prezentace aplikace PowerPoint</vt:lpstr>
      <vt:lpstr>VÝBĚR OSTATNÍCH PRAXÍ</vt:lpstr>
      <vt:lpstr>Prezentace aplikace PowerPoint</vt:lpstr>
      <vt:lpstr>Prezentace aplikace PowerPoint</vt:lpstr>
      <vt:lpstr>Prezentace aplikace PowerPoint</vt:lpstr>
      <vt:lpstr>Prezentace aplikace PowerPoint</vt:lpstr>
      <vt:lpstr>PRŮBĚŽNÁ PRAXE</vt:lpstr>
      <vt:lpstr>PRÁZDNINOVÁ PRAXE II.</vt:lpstr>
      <vt:lpstr>PRÁZDNINOVÁ PRAXE II. </vt:lpstr>
      <vt:lpstr>STUDENTSKÁ KONFERENCE</vt:lpstr>
      <vt:lpstr>STUDENTSKÁ KONFERENCE - 28.5.2024   </vt:lpstr>
      <vt:lpstr>STUDENTSKÁ KONFERENCE - role </vt:lpstr>
      <vt:lpstr>STUDENTSKÁ KONFERENCE - organizace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Tereza Najbrtová</cp:lastModifiedBy>
  <cp:revision>1</cp:revision>
  <dcterms:created xsi:type="dcterms:W3CDTF">2020-10-23T12:33:32Z</dcterms:created>
  <dcterms:modified xsi:type="dcterms:W3CDTF">2024-02-06T12:32:18Z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