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1" r:id="rId2"/>
    <p:sldMasterId id="2147483674" r:id="rId3"/>
  </p:sldMasterIdLst>
  <p:notesMasterIdLst>
    <p:notesMasterId r:id="rId32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</p:sldIdLst>
  <p:sldSz cx="12192000" cy="6858000"/>
  <p:notesSz cx="7559675" cy="10691813"/>
  <p:embeddedFontLst>
    <p:embeddedFont>
      <p:font typeface="Roboto Condensed" panose="020B0604020202020204" charset="0"/>
      <p:regular r:id="rId33"/>
      <p:bold r:id="rId34"/>
      <p:italic r:id="rId35"/>
      <p:boldItalic r:id="rId3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9" roundtripDataSignature="AMtx7mh3U+mGec6+Ng0PUNF3IZVer5Mwk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74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customschemas.google.com/relationships/presentationmetadata" Target="metadata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font" Target="fonts/font2.fntdata"/><Relationship Id="rId42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font" Target="fonts/font1.fnt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font" Target="fonts/font4.fntdata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font" Target="fonts/font3.fntdata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5" cy="4009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0" name="Google Shape;1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2044bad696c_0_5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24" name="Google Shape;224;g2044bad696c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9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30" name="Google Shape;23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0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36" name="Google Shape;23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42" name="Google Shape;24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12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48" name="Google Shape;24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13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55" name="Google Shape;25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2b62cae7702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1" name="Google Shape;261;g2b62cae7702_1_0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4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67" name="Google Shape;267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5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73" name="Google Shape;273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16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79" name="Google Shape;279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4" name="Google Shape;17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2b6524de1c2_0_0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85" name="Google Shape;285;g2b6524de1c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59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91" name="Google Shape;291;p5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18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97" name="Google Shape;297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g2044bad696c_0_63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03" name="Google Shape;303;g2044bad696c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g2024e653e6c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09" name="Google Shape;309;g2024e653e6c_0_6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60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15" name="Google Shape;315;p6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2024e653e6c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1" name="Google Shape;321;g2024e653e6c_0_1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6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27" name="Google Shape;327;p6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19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333" name="Google Shape;333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79" name="Google Shape;17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4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85" name="Google Shape;185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6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91" name="Google Shape;19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g2b58804747a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Google Shape;197;g2b58804747a_0_3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7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03" name="Google Shape;20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8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209" name="Google Shape;209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2024e653e6c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7488" y="801688"/>
            <a:ext cx="7126287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18" name="Google Shape;218;g2024e653e6c_0_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00" cy="48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35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35"/>
          <p:cNvSpPr txBox="1">
            <a:spLocks noGrp="1"/>
          </p:cNvSpPr>
          <p:nvPr>
            <p:ph type="body" idx="2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36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36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36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36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36"/>
          <p:cNvSpPr txBox="1">
            <a:spLocks noGrp="1"/>
          </p:cNvSpPr>
          <p:nvPr>
            <p:ph type="body" idx="4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37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37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37"/>
          <p:cNvSpPr txBox="1">
            <a:spLocks noGrp="1"/>
          </p:cNvSpPr>
          <p:nvPr>
            <p:ph type="body" idx="2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37"/>
          <p:cNvSpPr txBox="1">
            <a:spLocks noGrp="1"/>
          </p:cNvSpPr>
          <p:nvPr>
            <p:ph type="body" idx="3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7" name="Google Shape;57;p37"/>
          <p:cNvSpPr txBox="1">
            <a:spLocks noGrp="1"/>
          </p:cNvSpPr>
          <p:nvPr>
            <p:ph type="body" idx="4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8" name="Google Shape;58;p37"/>
          <p:cNvSpPr txBox="1">
            <a:spLocks noGrp="1"/>
          </p:cNvSpPr>
          <p:nvPr>
            <p:ph type="body" idx="5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9" name="Google Shape;59;p37"/>
          <p:cNvSpPr txBox="1">
            <a:spLocks noGrp="1"/>
          </p:cNvSpPr>
          <p:nvPr>
            <p:ph type="body" idx="6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8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8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9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39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0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40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40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41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42"/>
          <p:cNvSpPr txBox="1">
            <a:spLocks noGrp="1"/>
          </p:cNvSpPr>
          <p:nvPr>
            <p:ph type="subTitle" idx="1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43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43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5" name="Google Shape;85;p43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6" name="Google Shape;86;p43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7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7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4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44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1" name="Google Shape;91;p44"/>
          <p:cNvSpPr txBox="1">
            <a:spLocks noGrp="1"/>
          </p:cNvSpPr>
          <p:nvPr>
            <p:ph type="body" idx="3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45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4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45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6" name="Google Shape;96;p45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6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46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p46"/>
          <p:cNvSpPr txBox="1">
            <a:spLocks noGrp="1"/>
          </p:cNvSpPr>
          <p:nvPr>
            <p:ph type="body" idx="2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47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47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4" name="Google Shape;104;p47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5" name="Google Shape;105;p47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6" name="Google Shape;106;p47"/>
          <p:cNvSpPr txBox="1">
            <a:spLocks noGrp="1"/>
          </p:cNvSpPr>
          <p:nvPr>
            <p:ph type="body" idx="4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8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48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0" name="Google Shape;110;p48"/>
          <p:cNvSpPr txBox="1">
            <a:spLocks noGrp="1"/>
          </p:cNvSpPr>
          <p:nvPr>
            <p:ph type="body" idx="2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1" name="Google Shape;111;p48"/>
          <p:cNvSpPr txBox="1">
            <a:spLocks noGrp="1"/>
          </p:cNvSpPr>
          <p:nvPr>
            <p:ph type="body" idx="3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48"/>
          <p:cNvSpPr txBox="1">
            <a:spLocks noGrp="1"/>
          </p:cNvSpPr>
          <p:nvPr>
            <p:ph type="body" idx="4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p48"/>
          <p:cNvSpPr txBox="1">
            <a:spLocks noGrp="1"/>
          </p:cNvSpPr>
          <p:nvPr>
            <p:ph type="body" idx="5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4" name="Google Shape;114;p48"/>
          <p:cNvSpPr txBox="1">
            <a:spLocks noGrp="1"/>
          </p:cNvSpPr>
          <p:nvPr>
            <p:ph type="body" idx="6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6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6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49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49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50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50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0" name="Google Shape;130;p50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51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8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8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2"/>
          <p:cNvSpPr txBox="1">
            <a:spLocks noGrp="1"/>
          </p:cNvSpPr>
          <p:nvPr>
            <p:ph type="subTitle" idx="1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53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7" name="Google Shape;137;p53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8" name="Google Shape;138;p53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39" name="Google Shape;139;p53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54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5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3" name="Google Shape;143;p54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4" name="Google Shape;144;p54"/>
          <p:cNvSpPr txBox="1">
            <a:spLocks noGrp="1"/>
          </p:cNvSpPr>
          <p:nvPr>
            <p:ph type="body" idx="3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55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7" name="Google Shape;147;p5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8" name="Google Shape;148;p55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9" name="Google Shape;149;p55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56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56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3" name="Google Shape;153;p56"/>
          <p:cNvSpPr txBox="1">
            <a:spLocks noGrp="1"/>
          </p:cNvSpPr>
          <p:nvPr>
            <p:ph type="body" idx="2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57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57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7" name="Google Shape;157;p57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8" name="Google Shape;158;p57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9" name="Google Shape;159;p57"/>
          <p:cNvSpPr txBox="1">
            <a:spLocks noGrp="1"/>
          </p:cNvSpPr>
          <p:nvPr>
            <p:ph type="body" idx="4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58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2" name="Google Shape;162;p58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3" name="Google Shape;163;p58"/>
          <p:cNvSpPr txBox="1">
            <a:spLocks noGrp="1"/>
          </p:cNvSpPr>
          <p:nvPr>
            <p:ph type="body" idx="2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4" name="Google Shape;164;p58"/>
          <p:cNvSpPr txBox="1">
            <a:spLocks noGrp="1"/>
          </p:cNvSpPr>
          <p:nvPr>
            <p:ph type="body" idx="3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5" name="Google Shape;165;p58"/>
          <p:cNvSpPr txBox="1">
            <a:spLocks noGrp="1"/>
          </p:cNvSpPr>
          <p:nvPr>
            <p:ph type="body" idx="4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6" name="Google Shape;166;p58"/>
          <p:cNvSpPr txBox="1">
            <a:spLocks noGrp="1"/>
          </p:cNvSpPr>
          <p:nvPr>
            <p:ph type="body" idx="5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7" name="Google Shape;167;p58"/>
          <p:cNvSpPr txBox="1">
            <a:spLocks noGrp="1"/>
          </p:cNvSpPr>
          <p:nvPr>
            <p:ph type="body" idx="6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9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29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29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0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1"/>
          <p:cNvSpPr txBox="1">
            <a:spLocks noGrp="1"/>
          </p:cNvSpPr>
          <p:nvPr>
            <p:ph type="subTitle" idx="1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lvl="1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lvl="3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lvl="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32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32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32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32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33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33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33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33"/>
          <p:cNvSpPr txBox="1">
            <a:spLocks noGrp="1"/>
          </p:cNvSpPr>
          <p:nvPr>
            <p:ph type="body" idx="3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34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3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34"/>
          <p:cNvSpPr txBox="1">
            <a:spLocks noGrp="1"/>
          </p:cNvSpPr>
          <p:nvPr>
            <p:ph type="body" idx="2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34"/>
          <p:cNvSpPr txBox="1">
            <a:spLocks noGrp="1"/>
          </p:cNvSpPr>
          <p:nvPr>
            <p:ph type="body" idx="3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20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970560" y="-1914120"/>
            <a:ext cx="5282640" cy="561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Google Shape;7;p20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9772560" y="5329080"/>
            <a:ext cx="2507760" cy="177372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8;p20"/>
          <p:cNvSpPr/>
          <p:nvPr/>
        </p:nvSpPr>
        <p:spPr>
          <a:xfrm>
            <a:off x="8629200" y="0"/>
            <a:ext cx="3562200" cy="6857280"/>
          </a:xfrm>
          <a:prstGeom prst="rect">
            <a:avLst/>
          </a:prstGeom>
          <a:solidFill>
            <a:schemeClr val="accent1"/>
          </a:solidFill>
          <a:ln w="25400" cap="flat" cmpd="sng">
            <a:solidFill>
              <a:srgbClr val="FFFF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" name="Google Shape;9;p20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3562920" y="734400"/>
            <a:ext cx="5065560" cy="538848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Google Shape;10;p20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0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" name="Google Shape;61;p22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970560" y="-1914120"/>
            <a:ext cx="5282640" cy="561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22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9772560" y="5329080"/>
            <a:ext cx="2507760" cy="177372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22"/>
          <p:cNvPicPr preferRelativeResize="0"/>
          <p:nvPr/>
        </p:nvPicPr>
        <p:blipFill rotWithShape="1">
          <a:blip r:embed="rId16">
            <a:alphaModFix/>
          </a:blip>
          <a:srcRect/>
          <a:stretch/>
        </p:blipFill>
        <p:spPr>
          <a:xfrm>
            <a:off x="152280" y="-775800"/>
            <a:ext cx="4314240" cy="305208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22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5948640" y="1565640"/>
            <a:ext cx="7700760" cy="819144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22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6" name="Google Shape;66;p22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6" name="Google Shape;116;p24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-970560" y="-1914120"/>
            <a:ext cx="5282640" cy="561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24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9772560" y="5329080"/>
            <a:ext cx="2507760" cy="177372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24"/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9" name="Google Shape;119;p24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najbrtova@jabok.cz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g2044bad696c_0_5"/>
          <p:cNvSpPr/>
          <p:nvPr/>
        </p:nvSpPr>
        <p:spPr>
          <a:xfrm>
            <a:off x="0" y="1742650"/>
            <a:ext cx="1179090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cs-CZ" sz="2100" b="0" i="0" u="none" strike="noStrike" cap="none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Pokud v rámci jednoho semestru absolvuje student pouze dvě odborné informativní praxe (OPI) a jednu z nějakého (opodstatněného!!!) důvodu nestihnete, můžete si na začátku semestru, ve kterém budete předmět opakovat, zažádat o uznání dvou splněných praxí a to na základě uvedeného postupu:</a:t>
            </a:r>
            <a:endParaRPr sz="2100" b="0" i="0" u="none" strike="noStrike" cap="none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endParaRPr sz="21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cs-CZ" sz="2100" b="0" i="0" u="none" strike="noStrike" cap="none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1. Zašlete emailem žádost o uznání dvou praxí (s jasně definovaným důvodem) vedoucí katedry - </a:t>
            </a:r>
            <a:r>
              <a:rPr lang="cs-CZ" sz="2100" b="0" i="0" u="none" strike="noStrike" cap="none">
                <a:solidFill>
                  <a:srgbClr val="1155CC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najbrtova@jabok.cz</a:t>
            </a:r>
            <a:r>
              <a:rPr lang="cs-CZ" sz="2100" b="0" i="0" u="none" strike="noStrike" cap="none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 a do odevzdávárny nahrajete všechny dokumenty ke splněným praxím.</a:t>
            </a:r>
            <a:endParaRPr sz="2100" b="0" i="0" u="none" strike="noStrike" cap="none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cs-CZ" sz="2100" b="0" i="0" u="none" strike="noStrike" cap="none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2. Vedoucí katedry po poradě s učitelem dané seminární skupiny vyhodnotí žádost a zašle studentovi informaci, jestli je žádost schválena.</a:t>
            </a:r>
            <a:endParaRPr sz="2100" b="0" i="0" u="none" strike="noStrike" cap="none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cs-CZ" sz="2100" b="0" i="0" u="none" strike="noStrike" cap="none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2. U dvou již absolvovaných praxí musí mít splněné všechny požadavky (absolvovanou praxi v plném rozsahu, schválený IPP před praxí, hodnocení, schválenou zprávu).</a:t>
            </a:r>
            <a:endParaRPr sz="2100" b="0" i="0" u="none" strike="noStrike" cap="none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cs-CZ" sz="2100" b="0" i="0" u="none" strike="noStrike" cap="none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3. V průběhu semestru, kdy student opakuje předmět, dochází na metodické semináře (nemusí na úvodní</a:t>
            </a:r>
            <a:r>
              <a:rPr lang="cs-CZ" sz="2100">
                <a:solidFill>
                  <a:srgbClr val="222222"/>
                </a:solidFill>
                <a:highlight>
                  <a:srgbClr val="FFFFFF"/>
                </a:highlight>
              </a:rPr>
              <a:t>, nezapočítává se</a:t>
            </a:r>
            <a:r>
              <a:rPr lang="cs-CZ" sz="2100" b="0" i="0" u="none" strike="noStrike" cap="none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) a splní třetí povinnou informativní praxi (opět se všemi požadavky).</a:t>
            </a:r>
            <a:endParaRPr sz="2100" b="0" i="0" u="none" strike="noStrike" cap="none">
              <a:solidFill>
                <a:srgbClr val="222222"/>
              </a:solidFill>
              <a:highlight>
                <a:srgbClr val="FFFFFF"/>
              </a:highlight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None/>
            </a:pPr>
            <a:r>
              <a:rPr lang="cs-CZ" sz="2100" b="0" i="0" u="none" strike="noStrike" cap="none">
                <a:solidFill>
                  <a:srgbClr val="222222"/>
                </a:solidFill>
                <a:highlight>
                  <a:srgbClr val="FFFFFF"/>
                </a:highlight>
                <a:latin typeface="Arial"/>
                <a:ea typeface="Arial"/>
                <a:cs typeface="Arial"/>
                <a:sym typeface="Arial"/>
              </a:rPr>
              <a:t>4. Na základě výše uvedeného postupu a za předpokladu splnění všech podmínek, dostanete zápočet.</a:t>
            </a:r>
            <a:endParaRPr sz="4600" b="1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3400"/>
              <a:buFont typeface="Arial"/>
              <a:buNone/>
            </a:pPr>
            <a:endParaRPr sz="3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27" name="Google Shape;227;g2044bad696c_0_5"/>
          <p:cNvSpPr/>
          <p:nvPr/>
        </p:nvSpPr>
        <p:spPr>
          <a:xfrm>
            <a:off x="3557100" y="135900"/>
            <a:ext cx="83451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>
                <a:latin typeface="Roboto Condensed"/>
                <a:ea typeface="Roboto Condensed"/>
                <a:cs typeface="Roboto Condensed"/>
                <a:sym typeface="Roboto Condensed"/>
              </a:rPr>
              <a:t>Možnost pro opakování předmětů MSS+OPI</a:t>
            </a:r>
            <a:endParaRPr sz="40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9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lang="cs-CZ" sz="2400" b="1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Zaměření na </a:t>
            </a:r>
            <a:r>
              <a:rPr lang="cs-CZ" sz="2400" b="1" i="0" u="sng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sociální práci</a:t>
            </a:r>
            <a:r>
              <a:rPr lang="cs-CZ" sz="2400" b="1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16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 sz="16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Student musí v rámci 6 týdnů praxí splnit tyto náležitosti: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16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 sz="1600" b="1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Praxe u 4 cílových skupin: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8001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AutoNum type="arabicPeriod"/>
            </a:pPr>
            <a:r>
              <a:rPr lang="cs-CZ" sz="24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Ohrožené děti, mládež a rodiny – bude realizována povinně </a:t>
            </a:r>
            <a:r>
              <a:rPr lang="cs-CZ" sz="2400" b="1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ve státní správě</a:t>
            </a:r>
            <a:r>
              <a:rPr lang="cs-CZ" sz="24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(OSPOD, sociální kurátoři), doporučujeme ještě druhou praxi v neziskovém sektoru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8001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AutoNum type="arabicPeriod"/>
            </a:pPr>
            <a:r>
              <a:rPr lang="cs-CZ" sz="24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Dospělí ohrožení sociálním vyloučením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8001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AutoNum type="arabicPeriod"/>
            </a:pPr>
            <a:r>
              <a:rPr lang="cs-CZ" sz="24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Lidé se zdravotním postižením (mentální, duševní, fyzické, smyslové)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800100" marR="0" lvl="1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AutoNum type="arabicPeriod"/>
            </a:pPr>
            <a:r>
              <a:rPr lang="cs-CZ" sz="24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Senioři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16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 sz="16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Na jedné z praxí musí studenti sledovat také </a:t>
            </a:r>
            <a:r>
              <a:rPr lang="cs-CZ" sz="1600" b="1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pastorační cíle a absolvovat ji na pracovišti, které spadá do kategorie „pastoračních pracovišť. </a:t>
            </a:r>
            <a:endParaRPr sz="16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799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3" name="Google Shape;233;p9"/>
          <p:cNvSpPr/>
          <p:nvPr/>
        </p:nvSpPr>
        <p:spPr>
          <a:xfrm>
            <a:off x="3759855" y="223175"/>
            <a:ext cx="10515000" cy="139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OBLASTI PRAXÍ VE 2. ROČNÍKU</a:t>
            </a:r>
            <a:endParaRPr sz="44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10"/>
          <p:cNvSpPr txBox="1">
            <a:spLocks noGrp="1"/>
          </p:cNvSpPr>
          <p:nvPr>
            <p:ph type="title"/>
          </p:nvPr>
        </p:nvSpPr>
        <p:spPr>
          <a:xfrm>
            <a:off x="4079055" y="4"/>
            <a:ext cx="10972500" cy="1828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cs-CZ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cs-CZ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OBLASTI PRAXÍ VE 2. ROČNÍKU</a:t>
            </a:r>
            <a:r>
              <a:rPr lang="cs-CZ"/>
              <a:t/>
            </a:r>
            <a:br>
              <a:rPr lang="cs-CZ"/>
            </a:br>
            <a:endParaRPr/>
          </a:p>
        </p:txBody>
      </p:sp>
      <p:sp>
        <p:nvSpPr>
          <p:cNvPr id="239" name="Google Shape;239;p10"/>
          <p:cNvSpPr txBox="1">
            <a:spLocks noGrp="1"/>
          </p:cNvSpPr>
          <p:nvPr>
            <p:ph type="subTitle" idx="1"/>
          </p:nvPr>
        </p:nvSpPr>
        <p:spPr>
          <a:xfrm>
            <a:off x="464800" y="513075"/>
            <a:ext cx="10672200" cy="585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Noto Sans Symbols"/>
              <a:buNone/>
            </a:pPr>
            <a:endParaRPr sz="4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endParaRPr sz="2400" b="1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</a:pPr>
            <a:r>
              <a:rPr lang="cs-CZ" sz="2700" b="1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Zaměření na </a:t>
            </a:r>
            <a:r>
              <a:rPr lang="cs-CZ" sz="2700" b="1" i="0" u="sng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speciální pedagogiku</a:t>
            </a:r>
            <a:r>
              <a:rPr lang="cs-CZ" sz="2700" b="1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:</a:t>
            </a:r>
            <a:endParaRPr sz="310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Noto Sans Symbols"/>
              <a:buNone/>
            </a:pPr>
            <a:endParaRPr sz="11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 sz="1900" b="1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Praxe na 3 typech pracovišť:</a:t>
            </a:r>
            <a:endParaRPr sz="3100"/>
          </a:p>
          <a:p>
            <a:pPr marL="800100" lvl="1" indent="-3619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100"/>
              <a:buFont typeface="Times New Roman"/>
              <a:buAutoNum type="arabicPeriod"/>
            </a:pPr>
            <a:r>
              <a:rPr lang="cs-CZ" sz="2100">
                <a:latin typeface="Roboto Condensed"/>
                <a:ea typeface="Roboto Condensed"/>
                <a:cs typeface="Roboto Condensed"/>
                <a:sym typeface="Roboto Condensed"/>
              </a:rPr>
              <a:t>Školy zřizované podle § 16, odst. 9 Školského zákona + Speciálně pedagogická centra</a:t>
            </a:r>
            <a:endParaRPr sz="2700"/>
          </a:p>
          <a:p>
            <a:pPr marL="800100" lvl="1" indent="-3619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100"/>
              <a:buFont typeface="Times New Roman"/>
              <a:buAutoNum type="arabicPeriod"/>
            </a:pPr>
            <a:r>
              <a:rPr lang="cs-CZ" sz="2100">
                <a:latin typeface="Roboto Condensed"/>
                <a:ea typeface="Roboto Condensed"/>
                <a:cs typeface="Roboto Condensed"/>
                <a:sym typeface="Roboto Condensed"/>
              </a:rPr>
              <a:t>(Sociální) služby pro děti a dospělé s postižením</a:t>
            </a:r>
            <a:endParaRPr sz="2700"/>
          </a:p>
          <a:p>
            <a:pPr marL="800100" lvl="1" indent="-3619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100"/>
              <a:buFont typeface="Times New Roman"/>
              <a:buAutoNum type="arabicPeriod"/>
            </a:pPr>
            <a:r>
              <a:rPr lang="cs-CZ" sz="2100">
                <a:latin typeface="Roboto Condensed"/>
                <a:ea typeface="Roboto Condensed"/>
                <a:cs typeface="Roboto Condensed"/>
                <a:sym typeface="Roboto Condensed"/>
              </a:rPr>
              <a:t>Státní správa (Úřady práce, odbory Městských úřadů)</a:t>
            </a:r>
            <a:endParaRPr sz="2700"/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endParaRPr sz="19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r>
              <a:rPr lang="cs-CZ" sz="23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Během praxí získat zkušenost alespoň se 3 druhy postižení (každé z nich na zvláštní praxi) </a:t>
            </a:r>
            <a:endParaRPr sz="310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r>
              <a:rPr lang="cs-CZ" sz="23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- smyslové, tělesné, mentální (kombinované)</a:t>
            </a:r>
            <a:endParaRPr sz="23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Noto Sans Symbols"/>
              <a:buNone/>
            </a:pPr>
            <a:endParaRPr sz="23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Noto Sans Symbols"/>
              <a:buNone/>
            </a:pPr>
            <a:r>
              <a:rPr lang="cs-CZ" sz="19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Na jedné z praxí musí studenti sledovat také </a:t>
            </a:r>
            <a:r>
              <a:rPr lang="cs-CZ" sz="1900" b="1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pastorační cíle a absolvovat ji na pracovišti, které spadá do kategorie „pastoračních pracovišť. </a:t>
            </a:r>
            <a:endParaRPr sz="19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7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11"/>
          <p:cNvSpPr txBox="1">
            <a:spLocks noGrp="1"/>
          </p:cNvSpPr>
          <p:nvPr>
            <p:ph type="title"/>
          </p:nvPr>
        </p:nvSpPr>
        <p:spPr>
          <a:xfrm>
            <a:off x="3815280" y="561601"/>
            <a:ext cx="109725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PASTORAČNÍ PRAXE</a:t>
            </a: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45" name="Google Shape;245;p11"/>
          <p:cNvSpPr txBox="1">
            <a:spLocks noGrp="1"/>
          </p:cNvSpPr>
          <p:nvPr>
            <p:ph type="subTitle" idx="1"/>
          </p:nvPr>
        </p:nvSpPr>
        <p:spPr>
          <a:xfrm>
            <a:off x="206477" y="2542242"/>
            <a:ext cx="12191999" cy="4127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Char char="•"/>
            </a:pP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Sociální služby v zařízeních, která jsou zřizována církví (Charita, Diakonie, ...)</a:t>
            </a:r>
            <a:endParaRPr/>
          </a:p>
          <a:p>
            <a:pPr marL="45720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endParaRPr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Char char="•"/>
            </a:pP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Farnosti – komunitní centra v lokalitě</a:t>
            </a:r>
            <a:endParaRPr/>
          </a:p>
          <a:p>
            <a:pPr marL="45720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endParaRPr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Char char="•"/>
            </a:pP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Práce s mládeží v rámci církve (diecézní centra mládeže, salesiánská střediska)</a:t>
            </a:r>
            <a:endParaRPr/>
          </a:p>
          <a:p>
            <a:pPr marL="45720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endParaRPr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Char char="•"/>
            </a:pPr>
            <a:r>
              <a:rPr lang="cs-CZ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Duchovní péče v nemocnicích, ve věznicích</a:t>
            </a:r>
            <a:endParaRPr/>
          </a:p>
          <a:p>
            <a:pPr marL="457200" lvl="0" indent="-1778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</a:pPr>
            <a:endParaRPr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hlink"/>
              </a:buClr>
              <a:buSzPts val="4400"/>
              <a:buNone/>
            </a:pPr>
            <a:endParaRPr sz="30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12"/>
          <p:cNvSpPr/>
          <p:nvPr/>
        </p:nvSpPr>
        <p:spPr>
          <a:xfrm>
            <a:off x="186750" y="1619776"/>
            <a:ext cx="11818500" cy="491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342720" marR="0" lvl="0" indent="-32331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Char char="•"/>
            </a:pPr>
            <a:r>
              <a:rPr lang="cs-CZ" sz="25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Praxe se vybírá z tzv. „ROZPISU“, který je zveřejněn v ISu (dle harmonogramu).</a:t>
            </a:r>
            <a:endParaRPr sz="2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720" marR="0" lvl="0" indent="-32331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Char char="•"/>
            </a:pPr>
            <a:r>
              <a:rPr lang="cs-CZ" sz="25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Rozpis se otevírá v daném časovém období, studenti jsou informováni.</a:t>
            </a:r>
            <a:endParaRPr sz="2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719" marR="0" lvl="0" indent="-32331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Char char="•"/>
            </a:pPr>
            <a:r>
              <a:rPr lang="cs-CZ" sz="25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Před otevřením rozpisu je dobré si prostudovat karty zařízení a připravit si několik variant.</a:t>
            </a:r>
            <a:endParaRPr sz="2500" b="0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7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27879" algn="just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5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Pouze jednu informativní praxi v průběhu semestru si lze vybrat mimo rozpis a to s těmito podmínkam</a:t>
            </a:r>
            <a:r>
              <a:rPr lang="cs-CZ" sz="21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i: </a:t>
            </a:r>
            <a:r>
              <a:rPr lang="cs-CZ" sz="25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výběr pracoviště bude </a:t>
            </a:r>
            <a:r>
              <a:rPr lang="cs-CZ" sz="2500" b="0" i="0" u="sng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odůvodněn v písemné žádosti </a:t>
            </a:r>
            <a:r>
              <a:rPr lang="cs-CZ" sz="25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adresovaná </a:t>
            </a:r>
            <a:r>
              <a:rPr lang="cs-CZ" sz="25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koordinátorovi</a:t>
            </a:r>
            <a:r>
              <a:rPr lang="cs-CZ" sz="25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a učiteli seminární skupiny. Žádost musí být </a:t>
            </a:r>
            <a:r>
              <a:rPr lang="cs-CZ" sz="2500" b="0" i="0" u="sng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odeslaná nejpozději 2 dny před otevřením aktuálního rozpisu</a:t>
            </a:r>
            <a:r>
              <a:rPr lang="cs-CZ" sz="25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. Důvodem může být například to, že jste si vybrali nějakou </a:t>
            </a:r>
            <a:r>
              <a:rPr lang="cs-CZ" sz="2500" b="0" i="0" u="sng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profesně dobře hodnocenou službu </a:t>
            </a:r>
            <a:r>
              <a:rPr lang="cs-CZ" sz="25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či zařízení, které využívá moderní/inovativní metody práce nebo jde o (v nabídce) </a:t>
            </a:r>
            <a:r>
              <a:rPr lang="cs-CZ" sz="2500" b="0" i="0" u="sng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málo zastoupené příspěvkové organizace </a:t>
            </a:r>
            <a:r>
              <a:rPr lang="cs-CZ" sz="25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jako je OSPOD nebo ÚP.</a:t>
            </a:r>
            <a:endParaRPr sz="25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51" name="Google Shape;251;p12"/>
          <p:cNvSpPr/>
          <p:nvPr/>
        </p:nvSpPr>
        <p:spPr>
          <a:xfrm>
            <a:off x="2439600" y="0"/>
            <a:ext cx="107286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39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VÝBĚR ODBORNÉ PRAXE INFORMATIVNÍ (</a:t>
            </a:r>
            <a:r>
              <a:rPr lang="cs-CZ" sz="3900">
                <a:latin typeface="Roboto Condensed"/>
                <a:ea typeface="Roboto Condensed"/>
                <a:cs typeface="Roboto Condensed"/>
                <a:sym typeface="Roboto Condensed"/>
              </a:rPr>
              <a:t>OPI)</a:t>
            </a:r>
            <a:endParaRPr sz="39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52" name="Google Shape;252;p12"/>
          <p:cNvSpPr txBox="1"/>
          <p:nvPr/>
        </p:nvSpPr>
        <p:spPr>
          <a:xfrm>
            <a:off x="0" y="0"/>
            <a:ext cx="3000000" cy="44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None/>
            </a:pPr>
            <a:endParaRPr sz="24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13"/>
          <p:cNvSpPr/>
          <p:nvPr/>
        </p:nvSpPr>
        <p:spPr>
          <a:xfrm>
            <a:off x="79875" y="1465475"/>
            <a:ext cx="12377700" cy="49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228600" marR="0" lvl="0" indent="-208829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lang="cs-CZ" sz="17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Vybrat z ROZPISU (info v kartě zařízení a webu organizace) a </a:t>
            </a:r>
            <a:r>
              <a:rPr lang="cs-CZ" sz="17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důkladně prostudovat podmínky a požadavky uvedené v kartě pracoviště</a:t>
            </a:r>
            <a:endParaRPr sz="1700" b="0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08828" algn="l" rtl="0">
              <a:lnSpc>
                <a:spcPct val="15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lang="cs-CZ" sz="17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KONTAKTOVAT VYBRANÉ ZAŘÍZENÍ</a:t>
            </a:r>
            <a:r>
              <a:rPr lang="cs-CZ" sz="17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po obdržení propojovacího emailu a </a:t>
            </a:r>
            <a:r>
              <a:rPr lang="cs-CZ" sz="17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domluvit se na organizaci praxe, zaměřit se na cíle praxe</a:t>
            </a:r>
            <a:endParaRPr sz="17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08829" algn="l" rtl="0">
              <a:lnSpc>
                <a:spcPct val="15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lang="cs-CZ" sz="17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Vypracovat INDIVIDUÁLNÍ PLÁN PRAXE, konzultovat s učitelem a lektorem praxe </a:t>
            </a:r>
            <a:endParaRPr sz="1700" b="0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08829" algn="l" rtl="0">
              <a:lnSpc>
                <a:spcPct val="15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lang="cs-CZ" sz="17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METODICKÝ SEMINÁŘ PŘED PRAXÍ (prezentovat individuální plán praxe,)</a:t>
            </a:r>
            <a:endParaRPr sz="17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08829" algn="l" rtl="0">
              <a:lnSpc>
                <a:spcPct val="15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lang="cs-CZ" sz="17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PRAXE 1. den (nejpozději) – domluvit průběh praxe na základě IPP, rozvržení cílů praxe; odevzdat hodnotící formulář</a:t>
            </a:r>
            <a:endParaRPr sz="17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720" marR="0" lvl="0" indent="0" algn="l" rtl="0">
              <a:lnSpc>
                <a:spcPct val="15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cs-CZ" sz="17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                 5. den – Vyzvednout “Hodnocení praxeů – razítko + podpis</a:t>
            </a:r>
            <a:endParaRPr sz="17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08829" algn="l" rtl="0">
              <a:lnSpc>
                <a:spcPct val="15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lang="cs-CZ" sz="17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METODICKÝ SEMINÁŘ PO PRAXI (reflexe, sebereflexe)</a:t>
            </a:r>
            <a:endParaRPr sz="17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08829" algn="l" rtl="0">
              <a:lnSpc>
                <a:spcPct val="15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lang="cs-CZ" sz="17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ZPRÁVU Z PRAXE vložit do odevzdávárny nebo poslat učiteli (</a:t>
            </a:r>
            <a:r>
              <a:rPr lang="cs-CZ" sz="1700">
                <a:latin typeface="Roboto Condensed"/>
                <a:ea typeface="Roboto Condensed"/>
                <a:cs typeface="Roboto Condensed"/>
                <a:sym typeface="Roboto Condensed"/>
              </a:rPr>
              <a:t>dle domluvy</a:t>
            </a:r>
            <a:r>
              <a:rPr lang="cs-CZ" sz="17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) do 14 </a:t>
            </a:r>
            <a:r>
              <a:rPr lang="cs-CZ" sz="1700">
                <a:latin typeface="Roboto Condensed"/>
                <a:ea typeface="Roboto Condensed"/>
                <a:cs typeface="Roboto Condensed"/>
                <a:sym typeface="Roboto Condensed"/>
              </a:rPr>
              <a:t>dnů</a:t>
            </a:r>
            <a:r>
              <a:rPr lang="cs-CZ" sz="17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po praxi</a:t>
            </a:r>
            <a:endParaRPr sz="17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08829" algn="l" rtl="0">
              <a:lnSpc>
                <a:spcPct val="15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Arial"/>
              <a:buChar char="•"/>
            </a:pPr>
            <a:r>
              <a:rPr lang="cs-CZ" sz="17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 schválení VLOŽIT spolu s hodnocením praxe DO PORTFOLIA a ODEVZDÁVÁRNY</a:t>
            </a:r>
            <a:endParaRPr sz="17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58" name="Google Shape;258;p13"/>
          <p:cNvSpPr/>
          <p:nvPr/>
        </p:nvSpPr>
        <p:spPr>
          <a:xfrm>
            <a:off x="4211213" y="140675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>
                <a:latin typeface="Roboto Condensed"/>
                <a:ea typeface="Roboto Condensed"/>
                <a:cs typeface="Roboto Condensed"/>
                <a:sym typeface="Roboto Condensed"/>
              </a:rPr>
              <a:t>OPI - </a:t>
            </a:r>
            <a:r>
              <a:rPr lang="cs-CZ" sz="4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KROK ZA KROKEM</a:t>
            </a:r>
            <a:endParaRPr sz="44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Google Shape;263;g2b62cae7702_1_0"/>
          <p:cNvSpPr txBox="1">
            <a:spLocks noGrp="1"/>
          </p:cNvSpPr>
          <p:nvPr>
            <p:ph type="title"/>
          </p:nvPr>
        </p:nvSpPr>
        <p:spPr>
          <a:xfrm>
            <a:off x="5112777" y="273600"/>
            <a:ext cx="6469200" cy="609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VÝBĚR OSTATNÍCH PRAXÍ</a:t>
            </a:r>
            <a:endParaRPr sz="5400"/>
          </a:p>
        </p:txBody>
      </p:sp>
      <p:sp>
        <p:nvSpPr>
          <p:cNvPr id="264" name="Google Shape;264;g2b62cae7702_1_0"/>
          <p:cNvSpPr txBox="1">
            <a:spLocks noGrp="1"/>
          </p:cNvSpPr>
          <p:nvPr>
            <p:ph type="subTitle" idx="1"/>
          </p:nvPr>
        </p:nvSpPr>
        <p:spPr>
          <a:xfrm>
            <a:off x="227375" y="2782950"/>
            <a:ext cx="11798700" cy="2140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spAutoFit/>
          </a:bodyPr>
          <a:lstStyle/>
          <a:p>
            <a:pPr marL="360000" lvl="0" indent="-395900" algn="just" rtl="0">
              <a:spcBef>
                <a:spcPts val="1001"/>
              </a:spcBef>
              <a:spcAft>
                <a:spcPts val="0"/>
              </a:spcAft>
              <a:buSzPts val="3400"/>
              <a:buFont typeface="Roboto Condensed"/>
              <a:buChar char="•"/>
            </a:pPr>
            <a:r>
              <a:rPr lang="cs-CZ" sz="3400">
                <a:latin typeface="Roboto Condensed"/>
                <a:ea typeface="Roboto Condensed"/>
                <a:cs typeface="Roboto Condensed"/>
                <a:sym typeface="Roboto Condensed"/>
              </a:rPr>
              <a:t>Ostatní praxe si student vybírá a domlouvá individuálně na základě konzultace a po schválení učitelem skupiny.</a:t>
            </a:r>
            <a:endParaRPr sz="34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just" rtl="0">
              <a:spcBef>
                <a:spcPts val="1001"/>
              </a:spcBef>
              <a:spcAft>
                <a:spcPts val="0"/>
              </a:spcAft>
              <a:buNone/>
            </a:pPr>
            <a:r>
              <a:rPr lang="cs-CZ" sz="3400"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endParaRPr sz="34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360000" lvl="0" indent="-395900" algn="just" rtl="0">
              <a:spcBef>
                <a:spcPts val="1001"/>
              </a:spcBef>
              <a:spcAft>
                <a:spcPts val="0"/>
              </a:spcAft>
              <a:buSzPts val="3400"/>
              <a:buFont typeface="Roboto Condensed"/>
              <a:buChar char="•"/>
            </a:pPr>
            <a:r>
              <a:rPr lang="cs-CZ" sz="3400">
                <a:latin typeface="Roboto Condensed"/>
                <a:ea typeface="Roboto Condensed"/>
                <a:cs typeface="Roboto Condensed"/>
                <a:sym typeface="Roboto Condensed"/>
              </a:rPr>
              <a:t>Na stejné pracoviště může student jít pouze 2x za dobu studia. </a:t>
            </a:r>
            <a:endParaRPr sz="34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14"/>
          <p:cNvSpPr/>
          <p:nvPr/>
        </p:nvSpPr>
        <p:spPr>
          <a:xfrm>
            <a:off x="166050" y="1175025"/>
            <a:ext cx="11859900" cy="432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86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Char char="•"/>
            </a:pPr>
            <a:r>
              <a:rPr lang="cs-CZ" sz="36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r>
              <a:rPr lang="cs-CZ" sz="32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Individuální plán praxe (IPP) - 3x podpis</a:t>
            </a:r>
            <a:endParaRPr sz="3200" b="0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3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032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cs-CZ" sz="32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Zpráva z praxe - </a:t>
            </a:r>
            <a:r>
              <a:rPr lang="cs-CZ" sz="2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doporučujeme si psát poznámky v průběhu praxe pro autentičtější zachycení děje na praxi, které se odrazí ve zprávě z praxe</a:t>
            </a:r>
            <a:r>
              <a:rPr lang="cs-CZ" sz="2400">
                <a:latin typeface="Roboto Condensed"/>
                <a:ea typeface="Roboto Condensed"/>
                <a:cs typeface="Roboto Condensed"/>
                <a:sym typeface="Roboto Condensed"/>
              </a:rPr>
              <a:t> (informace lze také získat ve výročních zprávách, registru poskytovatelů SS, školních vzdělávacích programech)</a:t>
            </a:r>
            <a:endParaRPr sz="2400" b="0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4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032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lang="cs-CZ" sz="32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Hodnocení z praxe - podpis razítko</a:t>
            </a: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cs-CZ" sz="33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Při jejich zpracovávání vycházejte z </a:t>
            </a:r>
            <a:r>
              <a:rPr lang="cs-CZ" sz="33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osnovy</a:t>
            </a:r>
            <a:r>
              <a:rPr lang="cs-CZ" sz="33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ve formulářích!!!</a:t>
            </a:r>
            <a:endParaRPr sz="33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70" name="Google Shape;270;p14"/>
          <p:cNvSpPr/>
          <p:nvPr/>
        </p:nvSpPr>
        <p:spPr>
          <a:xfrm>
            <a:off x="3271030" y="230565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DOKUMENTY – </a:t>
            </a:r>
            <a:r>
              <a:rPr lang="cs-CZ" sz="40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vztahuje se ke každé praxi</a:t>
            </a:r>
            <a:endParaRPr sz="40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15"/>
          <p:cNvSpPr/>
          <p:nvPr/>
        </p:nvSpPr>
        <p:spPr>
          <a:xfrm>
            <a:off x="838075" y="1819450"/>
            <a:ext cx="1101180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Žádost o smlouvu na praxi</a:t>
            </a:r>
            <a:r>
              <a:rPr lang="cs-CZ"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- </a:t>
            </a: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 případě, že poskytovatel praxe není v rozpisu a/nebo nemá se školou smlouvu.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Žádost o příspěvek na praxi (ubytování, jízdné, zpoplatněné praxe)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K dispozici v ISu v dokumentech Katedry odborných praxí: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20" marR="0" lvl="0" indent="0" algn="just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 https://is.jabok.cz/auth/do/jabok/1108878/OPS/FormOPS/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15"/>
          <p:cNvSpPr/>
          <p:nvPr/>
        </p:nvSpPr>
        <p:spPr>
          <a:xfrm>
            <a:off x="3881555" y="304165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ŽÁDOSTI související s praxí</a:t>
            </a:r>
            <a:endParaRPr sz="44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16"/>
          <p:cNvSpPr/>
          <p:nvPr/>
        </p:nvSpPr>
        <p:spPr>
          <a:xfrm>
            <a:off x="419100" y="2185200"/>
            <a:ext cx="1135380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228600" marR="0" lvl="0" indent="-227879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3 dny a více na praxi -  je možné zbylé hodiny odpracovat v náhradním termínu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 dny a méně -  je třeba opakovat celou praxi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8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Ihned kontaktovat koordinátora na pracovišti i ve škole</a:t>
            </a:r>
            <a:r>
              <a:rPr lang="cs-CZ" sz="2800">
                <a:solidFill>
                  <a:schemeClr val="dk1"/>
                </a:solidFill>
              </a:rPr>
              <a:t>, INFORMOVAT!!!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16"/>
          <p:cNvSpPr/>
          <p:nvPr/>
        </p:nvSpPr>
        <p:spPr>
          <a:xfrm>
            <a:off x="4551155" y="243315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KDYŽ ONEMOCNÍM</a:t>
            </a:r>
            <a:endParaRPr sz="44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2"/>
          <p:cNvSpPr/>
          <p:nvPr/>
        </p:nvSpPr>
        <p:spPr>
          <a:xfrm>
            <a:off x="1121884" y="2500955"/>
            <a:ext cx="9863640" cy="2087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600" b="1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Metodický a supervizní seminář k praxi IV.</a:t>
            </a:r>
            <a:endParaRPr sz="4600" b="1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2b6524de1c2_0_0"/>
          <p:cNvSpPr/>
          <p:nvPr/>
        </p:nvSpPr>
        <p:spPr>
          <a:xfrm>
            <a:off x="-158750" y="2185200"/>
            <a:ext cx="1258770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457200" lvl="0" indent="-3683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•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DOCHÁZKA na metodické semináře - povolena jedna absence, aktivní účast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683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•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ABSOLVOVANÉ všechny PRAXE daného semestru 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683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•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VYPRACOVANÉ, SCHVÁLENÉ A ODEVZDANÉ DOKUMENTY, které jsou zpracovány dle zadání (viz formuláře) a splňují základní kritéria vyplývající ze studovaného oboru a úrovně vzdělání: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914400" lvl="1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○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IPP před praxí (schválený a podepsaný učitelem semináře, po praxi 3x podpis)</a:t>
            </a:r>
            <a:endParaRPr sz="1200">
              <a:solidFill>
                <a:schemeClr val="dk1"/>
              </a:solidFill>
            </a:endParaRPr>
          </a:p>
          <a:p>
            <a:pPr marL="914400" lvl="1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○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zprávu a hodnocení 14 dní po praxi (nebo na základě dohody s učitelem)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914400" lvl="1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○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obsah dokumentů musí být dopracován dle komentářů učitele a pak vložen do portfolia a odevzdávárny</a:t>
            </a: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9144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2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683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Roboto Condensed"/>
              <a:buChar char="•"/>
            </a:pPr>
            <a:r>
              <a:rPr lang="cs-CZ" sz="22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Vedené PORTFOLIO s dokumenty k praxím (předkládá se učiteli dle domluvy)</a:t>
            </a:r>
            <a:endParaRPr sz="2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0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914400" marR="0" lvl="0" indent="0" algn="l" rtl="0">
              <a:lnSpc>
                <a:spcPct val="100000"/>
              </a:lnSpc>
              <a:spcBef>
                <a:spcPts val="1134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g2b6524de1c2_0_0"/>
          <p:cNvSpPr/>
          <p:nvPr/>
        </p:nvSpPr>
        <p:spPr>
          <a:xfrm>
            <a:off x="2918950" y="365050"/>
            <a:ext cx="84345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     </a:t>
            </a:r>
            <a:r>
              <a:rPr lang="cs-CZ" sz="4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PODMÍNKY ZÁPOČTU </a:t>
            </a:r>
            <a:r>
              <a:rPr lang="cs-CZ" sz="44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 PRAXÍM </a:t>
            </a:r>
            <a:endParaRPr sz="44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p59"/>
          <p:cNvSpPr txBox="1">
            <a:spLocks noGrp="1"/>
          </p:cNvSpPr>
          <p:nvPr>
            <p:ph type="title"/>
          </p:nvPr>
        </p:nvSpPr>
        <p:spPr>
          <a:xfrm>
            <a:off x="5174770" y="637544"/>
            <a:ext cx="109725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PRŮBĚŽNÁ PRAXE</a:t>
            </a: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94" name="Google Shape;294;p59"/>
          <p:cNvSpPr txBox="1">
            <a:spLocks noGrp="1"/>
          </p:cNvSpPr>
          <p:nvPr>
            <p:ph type="subTitle" idx="1"/>
          </p:nvPr>
        </p:nvSpPr>
        <p:spPr>
          <a:xfrm>
            <a:off x="310925" y="2361000"/>
            <a:ext cx="12049500" cy="303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457200" lvl="0" indent="-406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cs-CZ" sz="3200" b="1">
                <a:latin typeface="Roboto Condensed"/>
                <a:ea typeface="Roboto Condensed"/>
                <a:cs typeface="Roboto Condensed"/>
                <a:sym typeface="Roboto Condensed"/>
              </a:rPr>
              <a:t>40 hodin</a:t>
            </a: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 v průběhu letního semestru na základě vlastního výběru</a:t>
            </a:r>
            <a:endParaRPr/>
          </a:p>
          <a:p>
            <a:pPr marL="457200" lvl="0" indent="-406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Doba trvání alespoň 3 měsíce nebo dle domluvy s učitelem sem. sk.</a:t>
            </a:r>
            <a:endParaRPr sz="3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4064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cs-CZ" sz="3200">
                <a:latin typeface="Roboto Condensed"/>
                <a:ea typeface="Roboto Condensed"/>
                <a:cs typeface="Roboto Condensed"/>
                <a:sym typeface="Roboto Condensed"/>
              </a:rPr>
              <a:t>IPP + zpráva + hodnocení</a:t>
            </a:r>
            <a:endParaRPr/>
          </a:p>
          <a:p>
            <a:pPr marL="457200" lvl="0" indent="-2921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18"/>
          <p:cNvSpPr txBox="1">
            <a:spLocks noGrp="1"/>
          </p:cNvSpPr>
          <p:nvPr>
            <p:ph type="title"/>
          </p:nvPr>
        </p:nvSpPr>
        <p:spPr>
          <a:xfrm>
            <a:off x="3876662" y="572123"/>
            <a:ext cx="10972440" cy="6093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PRÁZDNINOVÁ PRAXE II.</a:t>
            </a: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300" name="Google Shape;300;p18"/>
          <p:cNvSpPr txBox="1">
            <a:spLocks noGrp="1"/>
          </p:cNvSpPr>
          <p:nvPr>
            <p:ph type="subTitle" idx="1"/>
          </p:nvPr>
        </p:nvSpPr>
        <p:spPr>
          <a:xfrm>
            <a:off x="193500" y="1510325"/>
            <a:ext cx="11805000" cy="553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533400" marR="0" lvl="0" indent="-5334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</a:pPr>
            <a:endParaRPr sz="44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7465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300"/>
              <a:buChar char="•"/>
            </a:pPr>
            <a:r>
              <a:rPr lang="cs-CZ" sz="3100" b="1">
                <a:latin typeface="Roboto Condensed"/>
                <a:ea typeface="Roboto Condensed"/>
                <a:cs typeface="Roboto Condensed"/>
                <a:sym typeface="Roboto Condensed"/>
              </a:rPr>
              <a:t>60 hodin v průběhu jednoho měsíce </a:t>
            </a:r>
            <a:r>
              <a:rPr lang="cs-CZ" sz="3100">
                <a:latin typeface="Roboto Condensed"/>
                <a:ea typeface="Roboto Condensed"/>
                <a:cs typeface="Roboto Condensed"/>
                <a:sym typeface="Roboto Condensed"/>
              </a:rPr>
              <a:t>o prázdninách mezi 2.a 3. ročníkem</a:t>
            </a:r>
            <a:endParaRPr sz="2300"/>
          </a:p>
          <a:p>
            <a:pPr marL="457200" lvl="0" indent="-37465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300"/>
              <a:buChar char="•"/>
            </a:pPr>
            <a:r>
              <a:rPr lang="cs-CZ" sz="3100">
                <a:latin typeface="Roboto Condensed"/>
                <a:ea typeface="Roboto Condensed"/>
                <a:cs typeface="Roboto Condensed"/>
                <a:sym typeface="Roboto Condensed"/>
              </a:rPr>
              <a:t>IPP si nechat schválit </a:t>
            </a:r>
            <a:r>
              <a:rPr lang="cs-CZ" sz="3100" b="1">
                <a:latin typeface="Roboto Condensed"/>
                <a:ea typeface="Roboto Condensed"/>
                <a:cs typeface="Roboto Condensed"/>
                <a:sym typeface="Roboto Condensed"/>
              </a:rPr>
              <a:t>před prázdninami </a:t>
            </a:r>
            <a:r>
              <a:rPr lang="cs-CZ" sz="3100">
                <a:latin typeface="Roboto Condensed"/>
                <a:ea typeface="Roboto Condensed"/>
                <a:cs typeface="Roboto Condensed"/>
                <a:sym typeface="Roboto Condensed"/>
              </a:rPr>
              <a:t>(musí být podpis učitele, bez něj nebude praxe schválena)</a:t>
            </a:r>
            <a:endParaRPr sz="31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7465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300"/>
              <a:buChar char="•"/>
            </a:pPr>
            <a:r>
              <a:rPr lang="cs-CZ" sz="3100">
                <a:latin typeface="Roboto Condensed"/>
                <a:ea typeface="Roboto Condensed"/>
                <a:cs typeface="Roboto Condensed"/>
                <a:sym typeface="Roboto Condensed"/>
              </a:rPr>
              <a:t>Zprávu, podepsané IPP a hodnocení odevzdat v zimním semestru učiteli své supervizní skupiny (zápočet se dává v ZS následujícího šk. roku)</a:t>
            </a:r>
            <a:endParaRPr sz="2300"/>
          </a:p>
          <a:p>
            <a:pPr marL="533400" marR="0" lvl="0" indent="-5334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3400" marR="0" lvl="0" indent="-5334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2044bad696c_0_63"/>
          <p:cNvSpPr txBox="1">
            <a:spLocks noGrp="1"/>
          </p:cNvSpPr>
          <p:nvPr>
            <p:ph type="title"/>
          </p:nvPr>
        </p:nvSpPr>
        <p:spPr>
          <a:xfrm>
            <a:off x="4030027" y="541300"/>
            <a:ext cx="75519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PRÁZDNINOVÁ PRAXE II. </a:t>
            </a: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306" name="Google Shape;306;g2044bad696c_0_63"/>
          <p:cNvSpPr txBox="1">
            <a:spLocks noGrp="1"/>
          </p:cNvSpPr>
          <p:nvPr>
            <p:ph type="subTitle" idx="1"/>
          </p:nvPr>
        </p:nvSpPr>
        <p:spPr>
          <a:xfrm>
            <a:off x="-86025" y="1648850"/>
            <a:ext cx="12277800" cy="40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457200" marR="0" lvl="0" indent="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cs-CZ" sz="3500">
                <a:solidFill>
                  <a:srgbClr val="222222"/>
                </a:solidFill>
                <a:highlight>
                  <a:srgbClr val="FFFFFF"/>
                </a:highlight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endParaRPr sz="3500">
              <a:solidFill>
                <a:srgbClr val="222222"/>
              </a:solidFill>
              <a:highlight>
                <a:srgbClr val="FFFFFF"/>
              </a:highlight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marR="0" lvl="0" indent="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3100">
              <a:solidFill>
                <a:srgbClr val="222222"/>
              </a:solidFill>
              <a:highlight>
                <a:srgbClr val="FFFFFF"/>
              </a:highlight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marR="0" lvl="0" indent="-4064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800"/>
              <a:buFont typeface="Roboto Condensed"/>
              <a:buChar char="•"/>
            </a:pPr>
            <a:r>
              <a:rPr lang="cs-CZ">
                <a:solidFill>
                  <a:srgbClr val="222222"/>
                </a:solidFill>
                <a:highlight>
                  <a:srgbClr val="FFFFFF"/>
                </a:highlight>
                <a:latin typeface="Roboto Condensed"/>
                <a:ea typeface="Roboto Condensed"/>
                <a:cs typeface="Roboto Condensed"/>
                <a:sym typeface="Roboto Condensed"/>
              </a:rPr>
              <a:t>Účast na táborech - počítá se max. 12 hodin/den (ne zdravotník, ne kuchař, apod.)</a:t>
            </a:r>
            <a:endParaRPr>
              <a:solidFill>
                <a:srgbClr val="222222"/>
              </a:solidFill>
              <a:highlight>
                <a:srgbClr val="FFFFFF"/>
              </a:highlight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marR="0" lvl="0" indent="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>
              <a:solidFill>
                <a:srgbClr val="222222"/>
              </a:solidFill>
              <a:highlight>
                <a:srgbClr val="FFFFFF"/>
              </a:highlight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marR="0" lvl="0" indent="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>
              <a:solidFill>
                <a:srgbClr val="222222"/>
              </a:solidFill>
              <a:highlight>
                <a:srgbClr val="FFFFFF"/>
              </a:highlight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marR="0" lvl="0" indent="-4064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800"/>
              <a:buFont typeface="Roboto Condensed"/>
              <a:buChar char="•"/>
            </a:pPr>
            <a:r>
              <a:rPr lang="cs-CZ">
                <a:solidFill>
                  <a:srgbClr val="222222"/>
                </a:solidFill>
                <a:highlight>
                  <a:srgbClr val="FFFFFF"/>
                </a:highlight>
                <a:latin typeface="Roboto Condensed"/>
                <a:ea typeface="Roboto Condensed"/>
                <a:cs typeface="Roboto Condensed"/>
                <a:sym typeface="Roboto Condensed"/>
              </a:rPr>
              <a:t>V jiných případech max. 8 hodin/denně (v souladu se zákoníkem práce)</a:t>
            </a:r>
            <a:endParaRPr>
              <a:solidFill>
                <a:srgbClr val="222222"/>
              </a:solidFill>
              <a:highlight>
                <a:srgbClr val="FFFFFF"/>
              </a:highlight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533400" marR="0" lvl="0" indent="-5334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220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marL="533400" marR="0" lvl="0" indent="-5334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Roboto Condensed"/>
              <a:buNone/>
            </a:pPr>
            <a:endParaRPr sz="40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533400" marR="0" lvl="0" indent="-5334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3400" marR="0" lvl="0" indent="-53340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endParaRPr sz="4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2024e653e6c_0_6"/>
          <p:cNvSpPr txBox="1">
            <a:spLocks noGrp="1"/>
          </p:cNvSpPr>
          <p:nvPr>
            <p:ph type="title"/>
          </p:nvPr>
        </p:nvSpPr>
        <p:spPr>
          <a:xfrm>
            <a:off x="4176527" y="273600"/>
            <a:ext cx="74055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STUDENTSKÁ KONFERENCE</a:t>
            </a:r>
            <a:endParaRPr/>
          </a:p>
        </p:txBody>
      </p:sp>
      <p:sp>
        <p:nvSpPr>
          <p:cNvPr id="312" name="Google Shape;312;g2024e653e6c_0_6"/>
          <p:cNvSpPr txBox="1">
            <a:spLocks noGrp="1"/>
          </p:cNvSpPr>
          <p:nvPr>
            <p:ph type="subTitle" idx="1"/>
          </p:nvPr>
        </p:nvSpPr>
        <p:spPr>
          <a:xfrm>
            <a:off x="609480" y="1604520"/>
            <a:ext cx="10972500" cy="40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228600" lvl="0" indent="-227879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CÍLE</a:t>
            </a:r>
            <a:endParaRPr sz="1400"/>
          </a:p>
          <a:p>
            <a:pPr marL="685800" lvl="1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SzPts val="2800"/>
              <a:buChar char="•"/>
            </a:pPr>
            <a:r>
              <a:rPr lang="cs-CZ" sz="2800">
                <a:latin typeface="Roboto Condensed"/>
                <a:ea typeface="Roboto Condensed"/>
                <a:cs typeface="Roboto Condensed"/>
                <a:sym typeface="Roboto Condensed"/>
              </a:rPr>
              <a:t>Propojit teorii se zkušenostmi z praxí</a:t>
            </a:r>
            <a:endParaRPr sz="1400"/>
          </a:p>
          <a:p>
            <a:pPr marL="685800" lvl="1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SzPts val="2800"/>
              <a:buChar char="•"/>
            </a:pPr>
            <a:r>
              <a:rPr lang="cs-CZ" sz="2800">
                <a:latin typeface="Roboto Condensed"/>
                <a:ea typeface="Roboto Condensed"/>
                <a:cs typeface="Roboto Condensed"/>
                <a:sym typeface="Roboto Condensed"/>
              </a:rPr>
              <a:t>Shrnout a prezentovat poznatky a zkušenosti</a:t>
            </a:r>
            <a:endParaRPr sz="1400"/>
          </a:p>
          <a:p>
            <a:pPr marL="685800" lvl="1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SzPts val="2800"/>
              <a:buChar char="•"/>
            </a:pPr>
            <a:r>
              <a:rPr lang="cs-CZ" sz="2800">
                <a:latin typeface="Roboto Condensed"/>
                <a:ea typeface="Roboto Condensed"/>
                <a:cs typeface="Roboto Condensed"/>
                <a:sym typeface="Roboto Condensed"/>
              </a:rPr>
              <a:t>Zažít  </a:t>
            </a:r>
            <a:endParaRPr sz="1400"/>
          </a:p>
          <a:p>
            <a:pPr marL="137160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organizaci větší akce </a:t>
            </a:r>
            <a:endParaRPr sz="1400"/>
          </a:p>
          <a:p>
            <a:pPr marL="137160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skupinovou spolupráci</a:t>
            </a:r>
            <a:endParaRPr sz="1400"/>
          </a:p>
          <a:p>
            <a:pPr marL="137160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prezentaci odborných informací a vlastních názorů</a:t>
            </a:r>
            <a:endParaRPr sz="14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60"/>
          <p:cNvSpPr txBox="1">
            <a:spLocks noGrp="1"/>
          </p:cNvSpPr>
          <p:nvPr>
            <p:ph type="title"/>
          </p:nvPr>
        </p:nvSpPr>
        <p:spPr>
          <a:xfrm>
            <a:off x="2144650" y="270800"/>
            <a:ext cx="9858600" cy="243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STUDENTSKÁ KONFERENCE - 28.5.2024</a:t>
            </a:r>
            <a:b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</a:b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/>
            </a:r>
            <a:b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</a:br>
            <a:r>
              <a:rPr lang="cs-CZ"/>
              <a:t/>
            </a:r>
            <a:br>
              <a:rPr lang="cs-CZ"/>
            </a:br>
            <a:endParaRPr/>
          </a:p>
        </p:txBody>
      </p:sp>
      <p:sp>
        <p:nvSpPr>
          <p:cNvPr id="318" name="Google Shape;318;p60"/>
          <p:cNvSpPr txBox="1">
            <a:spLocks noGrp="1"/>
          </p:cNvSpPr>
          <p:nvPr>
            <p:ph type="subTitle" idx="1"/>
          </p:nvPr>
        </p:nvSpPr>
        <p:spPr>
          <a:xfrm>
            <a:off x="208925" y="1152025"/>
            <a:ext cx="11775000" cy="597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5080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HLAVNÍ TÉMA:</a:t>
            </a: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5080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cs-CZ"/>
              <a:t/>
            </a:r>
            <a:br>
              <a:rPr lang="cs-CZ"/>
            </a:br>
            <a:r>
              <a:rPr lang="cs-CZ" sz="3100" b="1">
                <a:latin typeface="Roboto Condensed"/>
                <a:ea typeface="Roboto Condensed"/>
                <a:cs typeface="Roboto Condensed"/>
                <a:sym typeface="Roboto Condensed"/>
              </a:rPr>
              <a:t>"Odolnost - odkud se bere a co nám přináší”</a:t>
            </a:r>
            <a:endParaRPr sz="1600" b="1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Font typeface="Roboto Condensed"/>
              <a:buAutoNum type="arabicPeriod"/>
            </a:pPr>
            <a:r>
              <a:rPr lang="cs-CZ" sz="2300">
                <a:latin typeface="Roboto Condensed"/>
                <a:ea typeface="Roboto Condensed"/>
                <a:cs typeface="Roboto Condensed"/>
                <a:sym typeface="Roboto Condensed"/>
              </a:rPr>
              <a:t>zotavení - jak se člověk může vypořádat s vážným duševním onemocněním (skupina (VS)</a:t>
            </a:r>
            <a:endParaRPr sz="23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Font typeface="Roboto Condensed"/>
              <a:buAutoNum type="arabicPeriod"/>
            </a:pPr>
            <a:r>
              <a:rPr lang="cs-CZ" sz="2300">
                <a:latin typeface="Roboto Condensed"/>
                <a:ea typeface="Roboto Condensed"/>
                <a:cs typeface="Roboto Condensed"/>
                <a:sym typeface="Roboto Condensed"/>
              </a:rPr>
              <a:t>krize - jak ji využít jako příležitost k růstu (skupina IČ)</a:t>
            </a:r>
            <a:endParaRPr sz="23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Font typeface="Roboto Condensed"/>
              <a:buAutoNum type="arabicPeriod"/>
            </a:pPr>
            <a:r>
              <a:rPr lang="cs-CZ" sz="2300">
                <a:latin typeface="Roboto Condensed"/>
                <a:ea typeface="Roboto Condensed"/>
                <a:cs typeface="Roboto Condensed"/>
                <a:sym typeface="Roboto Condensed"/>
              </a:rPr>
              <a:t>duševní zdraví - jak vůbec neonemocnět </a:t>
            </a:r>
            <a:endParaRPr sz="23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Font typeface="Roboto Condensed"/>
              <a:buAutoNum type="arabicPeriod"/>
            </a:pPr>
            <a:r>
              <a:rPr lang="cs-CZ" sz="2300">
                <a:latin typeface="Roboto Condensed"/>
                <a:ea typeface="Roboto Condensed"/>
                <a:cs typeface="Roboto Condensed"/>
                <a:sym typeface="Roboto Condensed"/>
              </a:rPr>
              <a:t>resilience (houževnatost) - co potřebujeme pro vypořádání se s mimořádnou zátěží </a:t>
            </a:r>
            <a:endParaRPr sz="23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Font typeface="Roboto Condensed"/>
              <a:buAutoNum type="arabicPeriod"/>
            </a:pPr>
            <a:r>
              <a:rPr lang="cs-CZ" sz="2300">
                <a:latin typeface="Roboto Condensed"/>
                <a:ea typeface="Roboto Condensed"/>
                <a:cs typeface="Roboto Condensed"/>
                <a:sym typeface="Roboto Condensed"/>
              </a:rPr>
              <a:t>coping (zvládací strategie) - stres jako dobrý sluha, ale zlý pán (ETF, 2.r.)</a:t>
            </a:r>
            <a:endParaRPr sz="23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746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300"/>
              <a:buFont typeface="Roboto Condensed"/>
              <a:buAutoNum type="arabicPeriod"/>
            </a:pPr>
            <a:r>
              <a:rPr lang="cs-CZ" sz="2300">
                <a:latin typeface="Roboto Condensed"/>
                <a:ea typeface="Roboto Condensed"/>
                <a:cs typeface="Roboto Condensed"/>
                <a:sym typeface="Roboto Condensed"/>
              </a:rPr>
              <a:t>co mohou udělat rodiče (případně jiní dospělí) pro odolnost dětí (TN)</a:t>
            </a:r>
            <a:endParaRPr sz="23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1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/>
          </a:p>
          <a:p>
            <a:pPr marL="5080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2700" i="1"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g2024e653e6c_0_11"/>
          <p:cNvSpPr txBox="1">
            <a:spLocks noGrp="1"/>
          </p:cNvSpPr>
          <p:nvPr>
            <p:ph type="title"/>
          </p:nvPr>
        </p:nvSpPr>
        <p:spPr>
          <a:xfrm>
            <a:off x="3935400" y="273600"/>
            <a:ext cx="7646400" cy="121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STUDENTSKÁ KONFERENCE - role</a:t>
            </a: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  <p:sp>
        <p:nvSpPr>
          <p:cNvPr id="324" name="Google Shape;324;g2024e653e6c_0_11"/>
          <p:cNvSpPr txBox="1">
            <a:spLocks noGrp="1"/>
          </p:cNvSpPr>
          <p:nvPr>
            <p:ph type="subTitle" idx="1"/>
          </p:nvPr>
        </p:nvSpPr>
        <p:spPr>
          <a:xfrm>
            <a:off x="392700" y="1673500"/>
            <a:ext cx="11529900" cy="379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228600" lvl="0" indent="-227879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Role v organizaci konference - každá role má v sobě týmový rozměr</a:t>
            </a: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lvl="0" indent="-227879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500">
                <a:latin typeface="Roboto Condensed"/>
                <a:ea typeface="Roboto Condensed"/>
                <a:cs typeface="Roboto Condensed"/>
                <a:sym typeface="Roboto Condensed"/>
              </a:rPr>
              <a:t>      </a:t>
            </a:r>
            <a:r>
              <a:rPr lang="cs-CZ" sz="2000">
                <a:latin typeface="Roboto Condensed"/>
                <a:ea typeface="Roboto Condensed"/>
                <a:cs typeface="Roboto Condensed"/>
                <a:sym typeface="Roboto Condensed"/>
              </a:rPr>
              <a:t>1. Celková organizace konference (hlídání termínů, komunikace s ostatními skupinami)- </a:t>
            </a:r>
            <a:r>
              <a:rPr lang="cs-CZ" sz="2000" i="1">
                <a:latin typeface="Roboto Condensed"/>
                <a:ea typeface="Roboto Condensed"/>
                <a:cs typeface="Roboto Condensed"/>
                <a:sym typeface="Roboto Condensed"/>
              </a:rPr>
              <a:t>skupina IČ </a:t>
            </a:r>
            <a:endParaRPr sz="2000" i="1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cs-CZ" sz="2000">
                <a:latin typeface="Roboto Condensed"/>
                <a:ea typeface="Roboto Condensed"/>
                <a:cs typeface="Roboto Condensed"/>
                <a:sym typeface="Roboto Condensed"/>
              </a:rPr>
              <a:t>        2. Propagace před konferencí (web, sociální sítě, plakáty, zvací emaily)- </a:t>
            </a:r>
            <a:r>
              <a:rPr lang="cs-CZ" sz="2000" i="1">
                <a:latin typeface="Roboto Condensed"/>
                <a:ea typeface="Roboto Condensed"/>
                <a:cs typeface="Roboto Condensed"/>
                <a:sym typeface="Roboto Condensed"/>
              </a:rPr>
              <a:t>skupina IČ</a:t>
            </a:r>
            <a:endParaRPr sz="2000" i="1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cs-CZ" sz="2000">
                <a:latin typeface="Roboto Condensed"/>
                <a:ea typeface="Roboto Condensed"/>
                <a:cs typeface="Roboto Condensed"/>
                <a:sym typeface="Roboto Condensed"/>
              </a:rPr>
              <a:t>        3. Zdokumentování akce (tisková zpráva, informace o konferenci, výstupy, foto) ETF</a:t>
            </a:r>
            <a:endParaRPr sz="20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000">
                <a:latin typeface="Roboto Condensed"/>
                <a:ea typeface="Roboto Condensed"/>
                <a:cs typeface="Roboto Condensed"/>
                <a:sym typeface="Roboto Condensed"/>
              </a:rPr>
              <a:t>4. Organizace občerstvení - komunikace s Rozkou B., rozdělení úkolů (gastro) - </a:t>
            </a:r>
            <a:r>
              <a:rPr lang="cs-CZ" sz="2000" i="1">
                <a:latin typeface="Roboto Condensed"/>
                <a:ea typeface="Roboto Condensed"/>
                <a:cs typeface="Roboto Condensed"/>
                <a:sym typeface="Roboto Condensed"/>
              </a:rPr>
              <a:t>skupina TN</a:t>
            </a:r>
            <a:endParaRPr sz="2000" i="1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000">
                <a:latin typeface="Roboto Condensed"/>
                <a:ea typeface="Roboto Condensed"/>
                <a:cs typeface="Roboto Condensed"/>
                <a:sym typeface="Roboto Condensed"/>
              </a:rPr>
              <a:t>5. Moderování konferenčního dne (provedení dnem, časomíra, shrnutí příspěvku)ETF</a:t>
            </a:r>
            <a:endParaRPr sz="20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000">
                <a:latin typeface="Roboto Condensed"/>
                <a:ea typeface="Roboto Condensed"/>
                <a:cs typeface="Roboto Condensed"/>
                <a:sym typeface="Roboto Condensed"/>
              </a:rPr>
              <a:t>6. Příprava prostor a techniky (technické zabezpěčení) ETF</a:t>
            </a:r>
            <a:endParaRPr sz="60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61"/>
          <p:cNvSpPr txBox="1">
            <a:spLocks noGrp="1"/>
          </p:cNvSpPr>
          <p:nvPr>
            <p:ph type="title"/>
          </p:nvPr>
        </p:nvSpPr>
        <p:spPr>
          <a:xfrm>
            <a:off x="1683800" y="491850"/>
            <a:ext cx="101763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STUDENTSKÁ KONFERENCE - organizace</a:t>
            </a:r>
            <a:endParaRPr/>
          </a:p>
        </p:txBody>
      </p:sp>
      <p:sp>
        <p:nvSpPr>
          <p:cNvPr id="330" name="Google Shape;330;p61"/>
          <p:cNvSpPr txBox="1">
            <a:spLocks noGrp="1"/>
          </p:cNvSpPr>
          <p:nvPr>
            <p:ph type="subTitle" idx="1"/>
          </p:nvPr>
        </p:nvSpPr>
        <p:spPr>
          <a:xfrm>
            <a:off x="131100" y="917100"/>
            <a:ext cx="11929800" cy="5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27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cs-CZ" sz="2200" b="1">
                <a:latin typeface="Roboto Condensed"/>
                <a:ea typeface="Roboto Condensed"/>
                <a:cs typeface="Roboto Condensed"/>
                <a:sym typeface="Roboto Condensed"/>
              </a:rPr>
              <a:t>Do 19. února </a:t>
            </a:r>
            <a:r>
              <a:rPr lang="cs-CZ" sz="2200">
                <a:latin typeface="Roboto Condensed"/>
                <a:ea typeface="Roboto Condensed"/>
                <a:cs typeface="Roboto Condensed"/>
                <a:sym typeface="Roboto Condensed"/>
              </a:rPr>
              <a:t>- každá skupina si určí 2 zástupce, kteří budou komunikovat za skupinu a zašle (sdělí) jejich jména organizační skupině a učitelům své seminární skupiny.  </a:t>
            </a:r>
            <a:endParaRPr sz="12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endParaRPr sz="2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cs-CZ" sz="2200" b="1">
                <a:latin typeface="Roboto Condensed"/>
                <a:ea typeface="Roboto Condensed"/>
                <a:cs typeface="Roboto Condensed"/>
                <a:sym typeface="Roboto Condensed"/>
              </a:rPr>
              <a:t>Od 5.února do 8.března</a:t>
            </a:r>
            <a:r>
              <a:rPr lang="cs-CZ" sz="2200">
                <a:latin typeface="Roboto Condensed"/>
                <a:ea typeface="Roboto Condensed"/>
                <a:cs typeface="Roboto Condensed"/>
                <a:sym typeface="Roboto Condensed"/>
              </a:rPr>
              <a:t>: </a:t>
            </a:r>
            <a:endParaRPr sz="2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Font typeface="Roboto Condensed"/>
              <a:buAutoNum type="arabicPeriod"/>
            </a:pPr>
            <a:r>
              <a:rPr lang="cs-CZ" sz="2200">
                <a:latin typeface="Roboto Condensed"/>
                <a:ea typeface="Roboto Condensed"/>
                <a:cs typeface="Roboto Condensed"/>
                <a:sym typeface="Roboto Condensed"/>
              </a:rPr>
              <a:t>Skupina si DEFINUJE POJMY, které s tématem souvisí.</a:t>
            </a:r>
            <a:endParaRPr sz="2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Font typeface="Roboto Condensed"/>
              <a:buAutoNum type="arabicPeriod"/>
            </a:pPr>
            <a:r>
              <a:rPr lang="cs-CZ" sz="2200">
                <a:latin typeface="Roboto Condensed"/>
                <a:ea typeface="Roboto Condensed"/>
                <a:cs typeface="Roboto Condensed"/>
                <a:sym typeface="Roboto Condensed"/>
              </a:rPr>
              <a:t>Připraví si OTÁZKY, které souvisí s tématem a pojmy (co potřebujeme vědět, aby se nám téma dobře zpracovávalo, jaké otázky/úvahy se otvírají). </a:t>
            </a:r>
            <a:endParaRPr sz="2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-368300" algn="l" rtl="0">
              <a:spcBef>
                <a:spcPts val="0"/>
              </a:spcBef>
              <a:spcAft>
                <a:spcPts val="0"/>
              </a:spcAft>
              <a:buSzPts val="2200"/>
              <a:buFont typeface="Roboto Condensed"/>
              <a:buAutoNum type="arabicPeriod"/>
            </a:pPr>
            <a:r>
              <a:rPr lang="cs-CZ" sz="2200">
                <a:latin typeface="Roboto Condensed"/>
                <a:ea typeface="Roboto Condensed"/>
                <a:cs typeface="Roboto Condensed"/>
                <a:sym typeface="Roboto Condensed"/>
              </a:rPr>
              <a:t>Více si rozvrhne/konkretizuje TÉMA svého příspěvku a zašle učiteli.</a:t>
            </a:r>
            <a:endParaRPr sz="2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200" b="1">
                <a:latin typeface="Roboto Condensed"/>
                <a:ea typeface="Roboto Condensed"/>
                <a:cs typeface="Roboto Condensed"/>
                <a:sym typeface="Roboto Condensed"/>
              </a:rPr>
              <a:t>                                                          …………… pojmy, otázky a téma lze konzultovat s učitelem sem. skupiny.</a:t>
            </a:r>
            <a:endParaRPr sz="22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endParaRPr sz="1200"/>
          </a:p>
          <a:p>
            <a:pPr marL="0" lvl="0" indent="0" algn="l" rtl="0"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cs-CZ" sz="2200">
                <a:latin typeface="Roboto Condensed"/>
                <a:ea typeface="Roboto Condensed"/>
                <a:cs typeface="Roboto Condensed"/>
                <a:sym typeface="Roboto Condensed"/>
              </a:rPr>
              <a:t>Do 25. března - skupina zkonzultuje CÍL (případně OSNOVU) a NÁZEV příspěvku s učiteli a výslednou podobu  zašle organizační skupině. </a:t>
            </a:r>
            <a:endParaRPr sz="1200"/>
          </a:p>
          <a:p>
            <a:pPr marL="0" lvl="0" indent="0" algn="l" rtl="0"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</a:pPr>
            <a:r>
              <a:rPr lang="cs-CZ" sz="2200">
                <a:latin typeface="Roboto Condensed"/>
                <a:ea typeface="Roboto Condensed"/>
                <a:cs typeface="Roboto Condensed"/>
                <a:sym typeface="Roboto Condensed"/>
              </a:rPr>
              <a:t>Do 30. dubna - skupina PR začne s propagací (emailové pozvánky, plakáty, www stránky, facebook, …). Informace o příspěvcích získá od organizační skupiny.</a:t>
            </a:r>
            <a:endParaRPr sz="1200"/>
          </a:p>
          <a:p>
            <a:pPr marL="0" lvl="0" indent="0" algn="l" rtl="0">
              <a:spcBef>
                <a:spcPts val="1001"/>
              </a:spcBef>
              <a:spcAft>
                <a:spcPts val="0"/>
              </a:spcAft>
              <a:buSzPts val="2200"/>
              <a:buNone/>
            </a:pPr>
            <a:r>
              <a:rPr lang="cs-CZ" sz="2200">
                <a:latin typeface="Roboto Condensed"/>
                <a:ea typeface="Roboto Condensed"/>
                <a:cs typeface="Roboto Condensed"/>
                <a:sym typeface="Roboto Condensed"/>
              </a:rPr>
              <a:t>Do 15. května: Skupiny sdělí „zvláštní“ požadavky na prostor a technické zabezpečení určené skupině.</a:t>
            </a:r>
            <a:r>
              <a:rPr lang="cs-CZ" sz="2400"/>
              <a:t/>
            </a:r>
            <a:br>
              <a:rPr lang="cs-CZ" sz="2400"/>
            </a:br>
            <a:endParaRPr sz="240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9"/>
          <p:cNvSpPr/>
          <p:nvPr/>
        </p:nvSpPr>
        <p:spPr>
          <a:xfrm>
            <a:off x="2711930" y="1237515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DĚKUJI ZA POZORNOST</a:t>
            </a:r>
            <a:endParaRPr sz="44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"/>
          <p:cNvSpPr/>
          <p:nvPr/>
        </p:nvSpPr>
        <p:spPr>
          <a:xfrm>
            <a:off x="680764" y="2185200"/>
            <a:ext cx="1051488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1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Tereza NAJBRTOVÁ</a:t>
            </a: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– učitelka skupiny </a:t>
            </a:r>
            <a:r>
              <a:rPr lang="cs-CZ" sz="2800">
                <a:latin typeface="Roboto Condensed"/>
                <a:ea typeface="Roboto Condensed"/>
                <a:cs typeface="Roboto Condensed"/>
                <a:sym typeface="Roboto Condensed"/>
              </a:rPr>
              <a:t>A</a:t>
            </a: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, koordinátorka praxí  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72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cs-CZ" sz="2800" b="0" i="0" strike="noStrike" cap="none">
                <a:solidFill>
                  <a:schemeClr val="dk1"/>
                </a:solidFill>
                <a:uFill>
                  <a:noFill/>
                </a:uFill>
                <a:latin typeface="Roboto Condensed"/>
                <a:ea typeface="Roboto Condensed"/>
                <a:cs typeface="Roboto Condensed"/>
                <a:sym typeface="Roboto Condensed"/>
                <a:hlinkClick r:id="rId3">
                  <a:extLst>
                    <a:ext uri="{A12FA001-AC4F-418D-AE19-62706E023703}">
                      <ahyp:hlinkClr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val="tx"/>
                    </a:ext>
                  </a:extLst>
                </a:hlinkClick>
              </a:rPr>
              <a:t>najbrtova@jabok.cz</a:t>
            </a:r>
            <a:r>
              <a:rPr lang="cs-CZ" sz="2800" b="0" i="0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, tel. 771 114 172</a:t>
            </a:r>
            <a:endParaRPr sz="2800" b="0" i="0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72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rgbClr val="2998E3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2787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cs-CZ" sz="28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Vojtěch SIVEK</a:t>
            </a:r>
            <a:r>
              <a:rPr lang="cs-CZ" sz="28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, učitel skupiny B </a:t>
            </a:r>
            <a:endParaRPr sz="28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sivek@jabok.cz</a:t>
            </a:r>
            <a:endParaRPr sz="28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sz="2800" u="sng">
              <a:solidFill>
                <a:schemeClr val="hlink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lvl="0" indent="-22787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cs-CZ" sz="2800" b="1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Ivana ČIHÁNKOVÁ</a:t>
            </a:r>
            <a:r>
              <a:rPr lang="cs-CZ"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, učitelka skupiny C</a:t>
            </a:r>
            <a:endParaRPr sz="28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cihankova@jabok.cz</a:t>
            </a:r>
            <a:endParaRPr sz="2800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72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rgbClr val="2998E3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72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" name="Google Shape;182;p3"/>
          <p:cNvSpPr/>
          <p:nvPr/>
        </p:nvSpPr>
        <p:spPr>
          <a:xfrm>
            <a:off x="3646216" y="466681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KDO JE KDO - </a:t>
            </a:r>
            <a:r>
              <a:rPr lang="cs-CZ" sz="44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ROZDĚLENÍ DO SKUPIN</a:t>
            </a:r>
            <a:endParaRPr sz="44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4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Metodický a supervizní seminář k praxi (MSSP)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Odborná praxe informativní (OPI)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KOREKVIZITA 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Pro oba zápočty je nutné splnit podmínky obou předmětů. 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8" name="Google Shape;188;p4"/>
          <p:cNvSpPr/>
          <p:nvPr/>
        </p:nvSpPr>
        <p:spPr>
          <a:xfrm>
            <a:off x="4185905" y="413465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PROPOJENÍ PŘEDMĚTŮ</a:t>
            </a:r>
            <a:endParaRPr sz="44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6"/>
          <p:cNvSpPr/>
          <p:nvPr/>
        </p:nvSpPr>
        <p:spPr>
          <a:xfrm>
            <a:off x="838080" y="1819440"/>
            <a:ext cx="1051488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228600" marR="0" lvl="0" indent="-50079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500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500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PŘED - připravují na praxi – IPP, příprava, konzultace cílů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500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cs-CZ" sz="2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 - reflektují praxi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6"/>
          <p:cNvSpPr/>
          <p:nvPr/>
        </p:nvSpPr>
        <p:spPr>
          <a:xfrm>
            <a:off x="4003305" y="494640"/>
            <a:ext cx="105150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PROČ METODICKÉ SEMINÁŘE</a:t>
            </a:r>
            <a:endParaRPr sz="44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2b58804747a_0_3"/>
          <p:cNvSpPr txBox="1"/>
          <p:nvPr/>
        </p:nvSpPr>
        <p:spPr>
          <a:xfrm>
            <a:off x="1087055" y="88328"/>
            <a:ext cx="10972500" cy="102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sz="3700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Časový harmonogram praxí a metodických seminářů v letním semestru 2023/2</a:t>
            </a:r>
            <a:r>
              <a:rPr lang="cs-CZ" sz="3700">
                <a:latin typeface="Roboto Condensed"/>
                <a:ea typeface="Roboto Condensed"/>
                <a:cs typeface="Roboto Condensed"/>
                <a:sym typeface="Roboto Condensed"/>
              </a:rPr>
              <a:t>4</a:t>
            </a:r>
            <a:endParaRPr sz="3700">
              <a:solidFill>
                <a:srgbClr val="000000"/>
              </a:solidFill>
            </a:endParaRPr>
          </a:p>
        </p:txBody>
      </p:sp>
      <p:sp>
        <p:nvSpPr>
          <p:cNvPr id="200" name="Google Shape;200;g2b58804747a_0_3"/>
          <p:cNvSpPr txBox="1"/>
          <p:nvPr/>
        </p:nvSpPr>
        <p:spPr>
          <a:xfrm>
            <a:off x="326560" y="1578291"/>
            <a:ext cx="11139900" cy="527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457200" lvl="0" indent="-3937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Char char="•"/>
            </a:pPr>
            <a:r>
              <a:rPr lang="cs-CZ" sz="1600"/>
              <a:t>7.- 9.2. </a:t>
            </a:r>
            <a:r>
              <a:rPr lang="cs-CZ" sz="1600">
                <a:solidFill>
                  <a:schemeClr val="dk1"/>
                </a:solidFill>
              </a:rPr>
              <a:t>Otevřen rozpis pro výběr praxe 4</a:t>
            </a:r>
            <a:endParaRPr sz="1600"/>
          </a:p>
          <a:p>
            <a:pPr marL="457200" lvl="0" indent="-4191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cs-CZ" sz="1600"/>
              <a:t>20.</a:t>
            </a:r>
            <a:r>
              <a:rPr lang="cs-CZ" sz="1600">
                <a:solidFill>
                  <a:srgbClr val="000000"/>
                </a:solidFill>
              </a:rPr>
              <a:t>2. Seminář před praxí v seminárních skupinách – IPP</a:t>
            </a:r>
            <a:endParaRPr sz="1600">
              <a:solidFill>
                <a:srgbClr val="000000"/>
              </a:solidFill>
            </a:endParaRPr>
          </a:p>
          <a:p>
            <a:pPr marL="457200" lvl="0" indent="-4191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cs-CZ" sz="1600" b="1" i="1" u="sng"/>
              <a:t>26</a:t>
            </a:r>
            <a:r>
              <a:rPr lang="cs-CZ" sz="1600" b="1" i="1" u="sng">
                <a:solidFill>
                  <a:srgbClr val="000000"/>
                </a:solidFill>
              </a:rPr>
              <a:t>.2. - 1.</a:t>
            </a:r>
            <a:r>
              <a:rPr lang="cs-CZ" sz="1600" b="1" i="1" u="sng"/>
              <a:t>3</a:t>
            </a:r>
            <a:r>
              <a:rPr lang="cs-CZ" sz="1600" b="1" i="1" u="sng">
                <a:solidFill>
                  <a:srgbClr val="000000"/>
                </a:solidFill>
              </a:rPr>
              <a:t>. Praxe </a:t>
            </a:r>
            <a:r>
              <a:rPr lang="cs-CZ" sz="1600" b="1" i="1" u="sng"/>
              <a:t>4</a:t>
            </a:r>
            <a:endParaRPr sz="1700">
              <a:solidFill>
                <a:srgbClr val="000000"/>
              </a:solidFill>
            </a:endParaRPr>
          </a:p>
          <a:p>
            <a:pPr marL="457200" lvl="0" indent="-4191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cs-CZ" sz="1600"/>
              <a:t>5.3</a:t>
            </a:r>
            <a:r>
              <a:rPr lang="cs-CZ" sz="1600">
                <a:solidFill>
                  <a:srgbClr val="000000"/>
                </a:solidFill>
              </a:rPr>
              <a:t>. Seminář po praxi v seminárních skupinách</a:t>
            </a:r>
            <a:endParaRPr sz="1600">
              <a:solidFill>
                <a:srgbClr val="000000"/>
              </a:solidFill>
            </a:endParaRPr>
          </a:p>
          <a:p>
            <a:pPr marL="457200" lvl="0" indent="-4191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cs-CZ" sz="1600"/>
              <a:t>11</a:t>
            </a:r>
            <a:r>
              <a:rPr lang="cs-CZ" sz="1600">
                <a:solidFill>
                  <a:srgbClr val="000000"/>
                </a:solidFill>
              </a:rPr>
              <a:t>. – </a:t>
            </a:r>
            <a:r>
              <a:rPr lang="cs-CZ" sz="1600"/>
              <a:t>13</a:t>
            </a:r>
            <a:r>
              <a:rPr lang="cs-CZ" sz="1600">
                <a:solidFill>
                  <a:srgbClr val="000000"/>
                </a:solidFill>
              </a:rPr>
              <a:t>.</a:t>
            </a:r>
            <a:r>
              <a:rPr lang="cs-CZ" sz="1600"/>
              <a:t>3</a:t>
            </a:r>
            <a:r>
              <a:rPr lang="cs-CZ" sz="1600">
                <a:solidFill>
                  <a:srgbClr val="000000"/>
                </a:solidFill>
              </a:rPr>
              <a:t>. Otevřen rozpis pro výběr praxe </a:t>
            </a:r>
            <a:r>
              <a:rPr lang="cs-CZ" sz="1600"/>
              <a:t>5</a:t>
            </a:r>
            <a:r>
              <a:rPr lang="cs-CZ" sz="1600">
                <a:solidFill>
                  <a:srgbClr val="000000"/>
                </a:solidFill>
              </a:rPr>
              <a:t>.</a:t>
            </a:r>
            <a:endParaRPr sz="1600">
              <a:solidFill>
                <a:srgbClr val="000000"/>
              </a:solidFill>
            </a:endParaRPr>
          </a:p>
          <a:p>
            <a:pPr marL="457200" lvl="0" indent="-4191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cs-CZ" sz="1600"/>
              <a:t>26</a:t>
            </a:r>
            <a:r>
              <a:rPr lang="cs-CZ" sz="1600">
                <a:solidFill>
                  <a:srgbClr val="000000"/>
                </a:solidFill>
              </a:rPr>
              <a:t>.3. Seminář před praxí v seminárních skupinách – IPP </a:t>
            </a:r>
            <a:endParaRPr sz="1600">
              <a:solidFill>
                <a:srgbClr val="000000"/>
              </a:solidFill>
            </a:endParaRPr>
          </a:p>
          <a:p>
            <a:pPr marL="457200" lvl="0" indent="-4191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cs-CZ" sz="1600" b="1" i="1" u="sng"/>
              <a:t>8</a:t>
            </a:r>
            <a:r>
              <a:rPr lang="cs-CZ" sz="1600" b="1" i="1" u="sng">
                <a:solidFill>
                  <a:srgbClr val="000000"/>
                </a:solidFill>
              </a:rPr>
              <a:t>. - 1</a:t>
            </a:r>
            <a:r>
              <a:rPr lang="cs-CZ" sz="1600" b="1" i="1" u="sng"/>
              <a:t>2</a:t>
            </a:r>
            <a:r>
              <a:rPr lang="cs-CZ" sz="1600" b="1" i="1" u="sng">
                <a:solidFill>
                  <a:srgbClr val="000000"/>
                </a:solidFill>
              </a:rPr>
              <a:t>.</a:t>
            </a:r>
            <a:r>
              <a:rPr lang="cs-CZ" sz="1600" b="1" i="1" u="sng"/>
              <a:t>4</a:t>
            </a:r>
            <a:r>
              <a:rPr lang="cs-CZ" sz="1600" b="1" i="1" u="sng">
                <a:solidFill>
                  <a:srgbClr val="000000"/>
                </a:solidFill>
              </a:rPr>
              <a:t>.  Praxe </a:t>
            </a:r>
            <a:r>
              <a:rPr lang="cs-CZ" sz="1600" b="1" i="1" u="sng"/>
              <a:t>5</a:t>
            </a:r>
            <a:endParaRPr sz="1600">
              <a:solidFill>
                <a:srgbClr val="000000"/>
              </a:solidFill>
            </a:endParaRPr>
          </a:p>
          <a:p>
            <a:pPr marL="457200" lvl="0" indent="-4191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cs-CZ" sz="1600"/>
              <a:t>16</a:t>
            </a:r>
            <a:r>
              <a:rPr lang="cs-CZ" sz="1600">
                <a:solidFill>
                  <a:srgbClr val="000000"/>
                </a:solidFill>
              </a:rPr>
              <a:t>.</a:t>
            </a:r>
            <a:r>
              <a:rPr lang="cs-CZ" sz="1600"/>
              <a:t>4</a:t>
            </a:r>
            <a:r>
              <a:rPr lang="cs-CZ" sz="1600">
                <a:solidFill>
                  <a:srgbClr val="000000"/>
                </a:solidFill>
              </a:rPr>
              <a:t>. Seminář po praxi v seminárních skupinách</a:t>
            </a:r>
            <a:endParaRPr sz="1600">
              <a:solidFill>
                <a:srgbClr val="000000"/>
              </a:solidFill>
            </a:endParaRPr>
          </a:p>
          <a:p>
            <a:pPr marL="457200" lvl="0" indent="-4191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cs-CZ" sz="1600"/>
              <a:t>24</a:t>
            </a:r>
            <a:r>
              <a:rPr lang="cs-CZ" sz="1600">
                <a:solidFill>
                  <a:srgbClr val="000000"/>
                </a:solidFill>
              </a:rPr>
              <a:t>. – </a:t>
            </a:r>
            <a:r>
              <a:rPr lang="cs-CZ" sz="1600"/>
              <a:t>26.</a:t>
            </a:r>
            <a:r>
              <a:rPr lang="cs-CZ" sz="1600">
                <a:solidFill>
                  <a:srgbClr val="000000"/>
                </a:solidFill>
              </a:rPr>
              <a:t>4. Otevřen rozpis pro výběr praxe </a:t>
            </a:r>
            <a:r>
              <a:rPr lang="cs-CZ" sz="1600"/>
              <a:t>6</a:t>
            </a:r>
            <a:endParaRPr sz="1600">
              <a:solidFill>
                <a:srgbClr val="000000"/>
              </a:solidFill>
            </a:endParaRPr>
          </a:p>
          <a:p>
            <a:pPr marL="457200" lvl="0" indent="-4191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cs-CZ" sz="1600"/>
              <a:t>7</a:t>
            </a:r>
            <a:r>
              <a:rPr lang="cs-CZ" sz="1600">
                <a:solidFill>
                  <a:srgbClr val="000000"/>
                </a:solidFill>
              </a:rPr>
              <a:t>.</a:t>
            </a:r>
            <a:r>
              <a:rPr lang="cs-CZ" sz="1600"/>
              <a:t>5</a:t>
            </a:r>
            <a:r>
              <a:rPr lang="cs-CZ" sz="1600">
                <a:solidFill>
                  <a:srgbClr val="000000"/>
                </a:solidFill>
              </a:rPr>
              <a:t>. Seminář před praxí v seminárních skupinách – IPP</a:t>
            </a:r>
            <a:endParaRPr sz="1600">
              <a:solidFill>
                <a:srgbClr val="000000"/>
              </a:solidFill>
            </a:endParaRPr>
          </a:p>
          <a:p>
            <a:pPr marL="457200" lvl="0" indent="-4191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cs-CZ" sz="1600" b="1" i="1" u="sng"/>
              <a:t>13</a:t>
            </a:r>
            <a:r>
              <a:rPr lang="cs-CZ" sz="1600" b="1" i="1" u="sng">
                <a:solidFill>
                  <a:srgbClr val="000000"/>
                </a:solidFill>
              </a:rPr>
              <a:t>. - </a:t>
            </a:r>
            <a:r>
              <a:rPr lang="cs-CZ" sz="1600" b="1" i="1" u="sng"/>
              <a:t>17</a:t>
            </a:r>
            <a:r>
              <a:rPr lang="cs-CZ" sz="1600" b="1" i="1" u="sng">
                <a:solidFill>
                  <a:srgbClr val="000000"/>
                </a:solidFill>
              </a:rPr>
              <a:t>.5.  Praxe </a:t>
            </a:r>
            <a:r>
              <a:rPr lang="cs-CZ" sz="1600" b="1" i="1" u="sng"/>
              <a:t>6</a:t>
            </a:r>
            <a:endParaRPr sz="1600">
              <a:solidFill>
                <a:srgbClr val="000000"/>
              </a:solidFill>
            </a:endParaRPr>
          </a:p>
          <a:p>
            <a:pPr marL="457200" lvl="0" indent="-4191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</a:pPr>
            <a:r>
              <a:rPr lang="cs-CZ" sz="1600"/>
              <a:t>21</a:t>
            </a:r>
            <a:r>
              <a:rPr lang="cs-CZ" sz="1600">
                <a:solidFill>
                  <a:srgbClr val="000000"/>
                </a:solidFill>
              </a:rPr>
              <a:t>.5. Seminář po praxi v seminárních skupinách</a:t>
            </a:r>
            <a:endParaRPr sz="1600">
              <a:solidFill>
                <a:srgbClr val="000000"/>
              </a:solidFill>
            </a:endParaRPr>
          </a:p>
          <a:p>
            <a:pPr marL="457200" lvl="0" indent="-3937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Char char="•"/>
            </a:pPr>
            <a:r>
              <a:rPr lang="cs-CZ" sz="1600" b="1">
                <a:solidFill>
                  <a:srgbClr val="000000"/>
                </a:solidFill>
              </a:rPr>
              <a:t>2</a:t>
            </a:r>
            <a:r>
              <a:rPr lang="cs-CZ" sz="1600" b="1"/>
              <a:t>8.</a:t>
            </a:r>
            <a:r>
              <a:rPr lang="cs-CZ" sz="1600" b="1">
                <a:solidFill>
                  <a:srgbClr val="000000"/>
                </a:solidFill>
              </a:rPr>
              <a:t>5. STUDENTSKÁ KONFERENCE v aule  (</a:t>
            </a:r>
            <a:r>
              <a:rPr lang="cs-CZ" sz="1600" b="1"/>
              <a:t>8.00</a:t>
            </a:r>
            <a:r>
              <a:rPr lang="cs-CZ" sz="1600" b="1">
                <a:solidFill>
                  <a:srgbClr val="000000"/>
                </a:solidFill>
              </a:rPr>
              <a:t> – 1</a:t>
            </a:r>
            <a:r>
              <a:rPr lang="cs-CZ" sz="1600" b="1"/>
              <a:t>3</a:t>
            </a:r>
            <a:r>
              <a:rPr lang="cs-CZ" sz="1600" b="1">
                <a:solidFill>
                  <a:srgbClr val="000000"/>
                </a:solidFill>
              </a:rPr>
              <a:t>.00), povinná ú</a:t>
            </a:r>
            <a:r>
              <a:rPr lang="cs-CZ" sz="1600" b="1"/>
              <a:t>čast</a:t>
            </a:r>
            <a:r>
              <a:rPr lang="cs-CZ" sz="1800">
                <a:solidFill>
                  <a:srgbClr val="000000"/>
                </a:solidFill>
              </a:rPr>
              <a:t/>
            </a:r>
            <a:br>
              <a:rPr lang="cs-CZ" sz="1800">
                <a:solidFill>
                  <a:srgbClr val="000000"/>
                </a:solidFill>
              </a:rPr>
            </a:br>
            <a:endParaRPr sz="18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7"/>
          <p:cNvSpPr/>
          <p:nvPr/>
        </p:nvSpPr>
        <p:spPr>
          <a:xfrm>
            <a:off x="624225" y="2340545"/>
            <a:ext cx="10515000" cy="4672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457200" marR="0" lvl="0" indent="-406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cs-CZ" sz="2800" b="1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povolena 1 absence </a:t>
            </a:r>
            <a:endParaRPr sz="2800" b="1" i="0" u="none" strike="noStrike" cap="none">
              <a:solidFill>
                <a:schemeClr val="dk1"/>
              </a:solidFill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064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cs-CZ" sz="28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 absence - účast na náhradním semináři 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0640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cs-CZ" sz="28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3 a více absenc</a:t>
            </a:r>
            <a:r>
              <a:rPr lang="cs-CZ" sz="2800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í</a:t>
            </a:r>
            <a:r>
              <a:rPr lang="cs-CZ" sz="2800" b="0" i="0" u="none" strike="noStrike" cap="none">
                <a:solidFill>
                  <a:schemeClr val="dk1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 - bez zápočtu</a:t>
            </a:r>
            <a:endParaRPr sz="2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06" name="Google Shape;206;p7"/>
          <p:cNvSpPr/>
          <p:nvPr/>
        </p:nvSpPr>
        <p:spPr>
          <a:xfrm>
            <a:off x="2197505" y="649090"/>
            <a:ext cx="111867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POVINNÁ ÚČAST </a:t>
            </a:r>
            <a:r>
              <a:rPr lang="cs-CZ" sz="40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na metodických seminářích</a:t>
            </a:r>
            <a:endParaRPr sz="40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8"/>
          <p:cNvSpPr/>
          <p:nvPr/>
        </p:nvSpPr>
        <p:spPr>
          <a:xfrm>
            <a:off x="1096150" y="2253400"/>
            <a:ext cx="10165200" cy="460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533160" marR="0" lvl="0" indent="-53280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cs-CZ" sz="2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Odborná praxe informativní (jsou spojeny s MSSP)</a:t>
            </a: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70000"/>
              </a:lnSpc>
              <a:spcBef>
                <a:spcPts val="44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cs-CZ" sz="1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6 týdnů ve 2. ročníku (každý týden 30 hodin)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19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3160" marR="0" lvl="0" indent="-53280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cs-CZ" sz="2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Odborná praxe prázdninová</a:t>
            </a: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70000"/>
              </a:lnSpc>
              <a:spcBef>
                <a:spcPts val="44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cs-CZ" sz="1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 týdny mezi 2. a 3. ročníkem (60 hodn)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19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3160" marR="0" lvl="0" indent="-53280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cs-CZ" sz="2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Odborná praxe průběžná </a:t>
            </a: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8" algn="l" rtl="0">
              <a:lnSpc>
                <a:spcPct val="70000"/>
              </a:lnSpc>
              <a:spcBef>
                <a:spcPts val="44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cs-CZ" sz="1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během 2. ročníku (40 hodin)</a:t>
            </a:r>
            <a:endParaRPr sz="1800" b="0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19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3160" marR="0" lvl="0" indent="-53280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cs-CZ" sz="2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Odborná praxe bloková specializační</a:t>
            </a: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70000"/>
              </a:lnSpc>
              <a:spcBef>
                <a:spcPts val="44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cs-CZ" sz="1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4 týdny (listopad) ve 3. ročníku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70000"/>
              </a:lnSpc>
              <a:spcBef>
                <a:spcPts val="198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533160" marR="0" lvl="0" indent="-53280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lang="cs-CZ" sz="2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Odborná praxe k absolutoriu (diplomní praxe)</a:t>
            </a: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28600" marR="0" lvl="0" indent="-227879" algn="l" rtl="0">
              <a:lnSpc>
                <a:spcPct val="90000"/>
              </a:lnSpc>
              <a:spcBef>
                <a:spcPts val="1001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</a:pPr>
            <a:r>
              <a:rPr lang="cs-CZ" sz="18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2 týdny ve 3. ročníku (po domluvě s vedoucím absolventské práce)</a:t>
            </a: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2" name="Google Shape;212;p8"/>
          <p:cNvSpPr/>
          <p:nvPr/>
        </p:nvSpPr>
        <p:spPr>
          <a:xfrm>
            <a:off x="4003305" y="317761"/>
            <a:ext cx="11078700" cy="13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SYSTÉM PRAXÍ NA JABOKU </a:t>
            </a:r>
            <a:endParaRPr sz="1400" b="0" i="0" u="none" strike="noStrike" cap="none">
              <a:solidFill>
                <a:srgbClr val="000000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lang="cs-CZ" sz="4400" b="0" i="0" u="none" strike="noStrike" cap="none">
                <a:solidFill>
                  <a:srgbClr val="000000"/>
                </a:solidFill>
                <a:latin typeface="Roboto Condensed"/>
                <a:ea typeface="Roboto Condensed"/>
                <a:cs typeface="Roboto Condensed"/>
                <a:sym typeface="Roboto Condensed"/>
              </a:rPr>
              <a:t>pro II. a III. ročník</a:t>
            </a:r>
            <a:endParaRPr sz="4400" b="0" i="0" u="none" strike="noStrike" cap="none">
              <a:solidFill>
                <a:schemeClr val="dk1"/>
              </a:solidFill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13" name="Google Shape;213;p8"/>
          <p:cNvSpPr/>
          <p:nvPr/>
        </p:nvSpPr>
        <p:spPr>
          <a:xfrm>
            <a:off x="633475" y="2030075"/>
            <a:ext cx="8724600" cy="2455200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8"/>
          <p:cNvSpPr txBox="1"/>
          <p:nvPr/>
        </p:nvSpPr>
        <p:spPr>
          <a:xfrm>
            <a:off x="913525" y="4485275"/>
            <a:ext cx="9787800" cy="4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" name="Google Shape;215;p8"/>
          <p:cNvSpPr/>
          <p:nvPr/>
        </p:nvSpPr>
        <p:spPr>
          <a:xfrm>
            <a:off x="633475" y="4586725"/>
            <a:ext cx="8724600" cy="1927800"/>
          </a:xfrm>
          <a:prstGeom prst="roundRect">
            <a:avLst>
              <a:gd name="adj" fmla="val 16667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2024e653e6c_0_1"/>
          <p:cNvSpPr txBox="1">
            <a:spLocks noGrp="1"/>
          </p:cNvSpPr>
          <p:nvPr>
            <p:ph type="title"/>
          </p:nvPr>
        </p:nvSpPr>
        <p:spPr>
          <a:xfrm>
            <a:off x="3932925" y="513275"/>
            <a:ext cx="7925400" cy="60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Praxe v letním semestru 2023/2024</a:t>
            </a:r>
            <a:endParaRPr>
              <a:latin typeface="Roboto Condensed"/>
              <a:ea typeface="Roboto Condensed"/>
              <a:cs typeface="Roboto Condensed"/>
              <a:sym typeface="Roboto Condensed"/>
            </a:endParaRPr>
          </a:p>
        </p:txBody>
      </p:sp>
      <p:sp>
        <p:nvSpPr>
          <p:cNvPr id="221" name="Google Shape;221;g2024e653e6c_0_1"/>
          <p:cNvSpPr txBox="1">
            <a:spLocks noGrp="1"/>
          </p:cNvSpPr>
          <p:nvPr>
            <p:ph type="subTitle" idx="1"/>
          </p:nvPr>
        </p:nvSpPr>
        <p:spPr>
          <a:xfrm>
            <a:off x="701930" y="1838345"/>
            <a:ext cx="10972500" cy="398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cs-CZ" sz="2900">
                <a:latin typeface="Roboto Condensed"/>
                <a:ea typeface="Roboto Condensed"/>
                <a:cs typeface="Roboto Condensed"/>
                <a:sym typeface="Roboto Condensed"/>
              </a:rPr>
              <a:t> Tři odborné praxe informativní (OPI)</a:t>
            </a:r>
            <a:endParaRPr sz="29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4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3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cs-CZ" sz="2900">
                <a:latin typeface="Roboto Condensed"/>
                <a:ea typeface="Roboto Condensed"/>
                <a:cs typeface="Roboto Condensed"/>
                <a:sym typeface="Roboto Condensed"/>
              </a:rPr>
              <a:t>26.2. – 1.3.     PRAXE 4 </a:t>
            </a:r>
            <a:endParaRPr sz="29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900"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endParaRPr sz="19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cs-CZ" sz="2900">
                <a:latin typeface="Roboto Condensed"/>
                <a:ea typeface="Roboto Condensed"/>
                <a:cs typeface="Roboto Condensed"/>
                <a:sym typeface="Roboto Condensed"/>
              </a:rPr>
              <a:t> 8.4. – 12.4.    PRAXE 5</a:t>
            </a:r>
            <a:endParaRPr sz="19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SzPts val="1800"/>
              <a:buNone/>
            </a:pPr>
            <a:endParaRPr sz="29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SzPts val="1800"/>
              <a:buNone/>
            </a:pPr>
            <a:r>
              <a:rPr lang="cs-CZ" sz="2900">
                <a:latin typeface="Roboto Condensed"/>
                <a:ea typeface="Roboto Condensed"/>
                <a:cs typeface="Roboto Condensed"/>
                <a:sym typeface="Roboto Condensed"/>
              </a:rPr>
              <a:t>13.5. – 17.5.   PRAXE 6</a:t>
            </a:r>
            <a:endParaRPr sz="29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457200" lvl="0" indent="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SzPts val="1800"/>
              <a:buNone/>
            </a:pPr>
            <a:endParaRPr sz="29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70000"/>
              </a:lnSpc>
              <a:spcBef>
                <a:spcPts val="598"/>
              </a:spcBef>
              <a:spcAft>
                <a:spcPts val="0"/>
              </a:spcAft>
              <a:buNone/>
            </a:pPr>
            <a:r>
              <a:rPr lang="cs-CZ" sz="2700">
                <a:latin typeface="Roboto Condensed"/>
                <a:ea typeface="Roboto Condensed"/>
                <a:cs typeface="Roboto Condensed"/>
                <a:sym typeface="Roboto Condensed"/>
              </a:rPr>
              <a:t>+ </a:t>
            </a:r>
            <a:r>
              <a:rPr lang="cs-CZ">
                <a:latin typeface="Roboto Condensed"/>
                <a:ea typeface="Roboto Condensed"/>
                <a:cs typeface="Roboto Condensed"/>
                <a:sym typeface="Roboto Condensed"/>
              </a:rPr>
              <a:t> jedna průběžná, jedna prázdninová (ta se přelévá do ZS dalšího šk. roku)</a:t>
            </a:r>
            <a:r>
              <a:rPr lang="cs-CZ" sz="2900">
                <a:latin typeface="Roboto Condensed"/>
                <a:ea typeface="Roboto Condensed"/>
                <a:cs typeface="Roboto Condensed"/>
                <a:sym typeface="Roboto Condensed"/>
              </a:rPr>
              <a:t> </a:t>
            </a:r>
            <a:endParaRPr sz="1900">
              <a:latin typeface="Roboto Condensed"/>
              <a:ea typeface="Roboto Condensed"/>
              <a:cs typeface="Roboto Condensed"/>
              <a:sym typeface="Roboto Condensed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endParaRPr sz="3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FFFF00"/>
      </a:accent1>
      <a:accent2>
        <a:srgbClr val="7F7F7F"/>
      </a:accent2>
      <a:accent3>
        <a:srgbClr val="262626"/>
      </a:accent3>
      <a:accent4>
        <a:srgbClr val="FFFF00"/>
      </a:accent4>
      <a:accent5>
        <a:srgbClr val="773709"/>
      </a:accent5>
      <a:accent6>
        <a:srgbClr val="3F3F3F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FFFF00"/>
      </a:accent1>
      <a:accent2>
        <a:srgbClr val="7F7F7F"/>
      </a:accent2>
      <a:accent3>
        <a:srgbClr val="262626"/>
      </a:accent3>
      <a:accent4>
        <a:srgbClr val="FFFF00"/>
      </a:accent4>
      <a:accent5>
        <a:srgbClr val="773709"/>
      </a:accent5>
      <a:accent6>
        <a:srgbClr val="3F3F3F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39302A"/>
      </a:dk2>
      <a:lt2>
        <a:srgbClr val="E5DEDB"/>
      </a:lt2>
      <a:accent1>
        <a:srgbClr val="FFFF00"/>
      </a:accent1>
      <a:accent2>
        <a:srgbClr val="7F7F7F"/>
      </a:accent2>
      <a:accent3>
        <a:srgbClr val="262626"/>
      </a:accent3>
      <a:accent4>
        <a:srgbClr val="FFFF00"/>
      </a:accent4>
      <a:accent5>
        <a:srgbClr val="773709"/>
      </a:accent5>
      <a:accent6>
        <a:srgbClr val="3F3F3F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1663</Words>
  <Application>Microsoft Office PowerPoint</Application>
  <PresentationFormat>Širokoúhlá obrazovka</PresentationFormat>
  <Paragraphs>238</Paragraphs>
  <Slides>28</Slides>
  <Notes>28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3</vt:i4>
      </vt:variant>
      <vt:variant>
        <vt:lpstr>Nadpisy snímků</vt:lpstr>
      </vt:variant>
      <vt:variant>
        <vt:i4>28</vt:i4>
      </vt:variant>
    </vt:vector>
  </HeadingPairs>
  <TitlesOfParts>
    <vt:vector size="35" baseType="lpstr">
      <vt:lpstr>Noto Sans Symbols</vt:lpstr>
      <vt:lpstr>Arial</vt:lpstr>
      <vt:lpstr>Roboto Condensed</vt:lpstr>
      <vt:lpstr>Times New Roman</vt:lpstr>
      <vt:lpstr>Office Theme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Praxe v letním semestru 2023/2024</vt:lpstr>
      <vt:lpstr>Prezentace aplikace PowerPoint</vt:lpstr>
      <vt:lpstr>Prezentace aplikace PowerPoint</vt:lpstr>
      <vt:lpstr> OBLASTI PRAXÍ VE 2. ROČNÍKU </vt:lpstr>
      <vt:lpstr>PASTORAČNÍ PRAXE</vt:lpstr>
      <vt:lpstr>Prezentace aplikace PowerPoint</vt:lpstr>
      <vt:lpstr>Prezentace aplikace PowerPoint</vt:lpstr>
      <vt:lpstr>VÝBĚR OSTATNÍCH PRAXÍ</vt:lpstr>
      <vt:lpstr>Prezentace aplikace PowerPoint</vt:lpstr>
      <vt:lpstr>Prezentace aplikace PowerPoint</vt:lpstr>
      <vt:lpstr>Prezentace aplikace PowerPoint</vt:lpstr>
      <vt:lpstr>Prezentace aplikace PowerPoint</vt:lpstr>
      <vt:lpstr>PRŮBĚŽNÁ PRAXE</vt:lpstr>
      <vt:lpstr>PRÁZDNINOVÁ PRAXE II.</vt:lpstr>
      <vt:lpstr>PRÁZDNINOVÁ PRAXE II. </vt:lpstr>
      <vt:lpstr>STUDENTSKÁ KONFERENCE</vt:lpstr>
      <vt:lpstr>STUDENTSKÁ KONFERENCE - 28.5.2024   </vt:lpstr>
      <vt:lpstr>STUDENTSKÁ KONFERENCE - role </vt:lpstr>
      <vt:lpstr>STUDENTSKÁ KONFERENCE - organizace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uzivatel</dc:creator>
  <cp:lastModifiedBy>Tereza Najbrtová</cp:lastModifiedBy>
  <cp:revision>1</cp:revision>
  <dcterms:created xsi:type="dcterms:W3CDTF">2020-10-23T12:33:32Z</dcterms:created>
  <dcterms:modified xsi:type="dcterms:W3CDTF">2024-02-06T12:32:18Z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Širokoúhlá obrazovka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</vt:i4>
  </property>
</Properties>
</file>