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1" r:id="rId2"/>
    <p:sldMasterId id="2147483674" r:id="rId3"/>
  </p:sldMasterIdLst>
  <p:notesMasterIdLst>
    <p:notesMasterId r:id="rId31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</p:sldIdLst>
  <p:sldSz cx="12192000" cy="6858000"/>
  <p:notesSz cx="7559675" cy="10691813"/>
  <p:embeddedFontLst>
    <p:embeddedFont>
      <p:font typeface="Roboto" panose="020B0604020202020204" charset="0"/>
      <p:regular r:id="rId32"/>
      <p:bold r:id="rId33"/>
      <p:italic r:id="rId34"/>
      <p:boldItalic r:id="rId35"/>
    </p:embeddedFont>
    <p:embeddedFont>
      <p:font typeface="Roboto Condensed" panose="02000000000000000000" pitchFamily="2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3" roundtripDataSignature="AMtx7mhXd7UhWHuQbO7CmuxHlFMrdkl+2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8.fntdata"/><Relationship Id="rId21" Type="http://schemas.openxmlformats.org/officeDocument/2006/relationships/slide" Target="slides/slide18.xml"/><Relationship Id="rId34" Type="http://schemas.openxmlformats.org/officeDocument/2006/relationships/font" Target="fonts/font3.fntdata"/><Relationship Id="rId47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5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5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4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font" Target="fonts/font4.fntdata"/><Relationship Id="rId43" Type="http://customschemas.google.com/relationships/presentationmetadata" Target="metadata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3" name="Google Shape;17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7" name="Google Shape;17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2" name="Google Shape;18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8" name="Google Shape;18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6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4" name="Google Shape;19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1dbc1175c1e_0_5:notes"/>
          <p:cNvSpPr txBox="1">
            <a:spLocks noGrp="1"/>
          </p:cNvSpPr>
          <p:nvPr>
            <p:ph type="body" idx="1"/>
          </p:nvPr>
        </p:nvSpPr>
        <p:spPr>
          <a:xfrm>
            <a:off x="755968" y="5078605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0" name="Google Shape;200;g1dbc1175c1e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94" y="801885"/>
            <a:ext cx="5040000" cy="400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7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6" name="Google Shape;20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8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2" name="Google Shape;2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8" name="Google Shape;21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0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4" name="Google Shape;22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2b4fa8074e7_3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00" cy="400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2b4fa8074e7_3_15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5" name="Google Shape;23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b4fa8074e7_3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00" cy="400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2b4fa8074e7_3_10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7" name="Google Shape;24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3" name="Google Shape;25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9" name="Google Shape;25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5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5" name="Google Shape;26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2b4fa8074e7_3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00" cy="400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2b4fa8074e7_3_27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6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7" name="Google Shape;27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2b4fa8074e7_3_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3" name="Google Shape;283;g2b4fa8074e7_3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00" cy="400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7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9" name="Google Shape;28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9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5" name="Google Shape;29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0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1" name="Google Shape;30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7" name="Google Shape;30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2b651883917_0_0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3" name="Google Shape;313;g2b65188391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00" cy="400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9" name="Google Shape;31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26" name="Google Shape;326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0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0"/>
          <p:cNvSpPr txBox="1">
            <a:spLocks noGrp="1"/>
          </p:cNvSpPr>
          <p:nvPr>
            <p:ph type="subTitle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1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1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2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2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2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3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4"/>
          <p:cNvSpPr txBox="1">
            <a:spLocks noGrp="1"/>
          </p:cNvSpPr>
          <p:nvPr>
            <p:ph type="subTitle" idx="1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5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5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5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5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6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6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6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6"/>
          <p:cNvSpPr txBox="1">
            <a:spLocks noGrp="1"/>
          </p:cNvSpPr>
          <p:nvPr>
            <p:ph type="body" idx="3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7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7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7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37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8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8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38"/>
          <p:cNvSpPr txBox="1">
            <a:spLocks noGrp="1"/>
          </p:cNvSpPr>
          <p:nvPr>
            <p:ph type="body" idx="2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9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9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9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39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9"/>
          <p:cNvSpPr txBox="1">
            <a:spLocks noGrp="1"/>
          </p:cNvSpPr>
          <p:nvPr>
            <p:ph type="body" idx="4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0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40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40"/>
          <p:cNvSpPr txBox="1">
            <a:spLocks noGrp="1"/>
          </p:cNvSpPr>
          <p:nvPr>
            <p:ph type="body" idx="2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0"/>
          <p:cNvSpPr txBox="1">
            <a:spLocks noGrp="1"/>
          </p:cNvSpPr>
          <p:nvPr>
            <p:ph type="body" idx="3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40"/>
          <p:cNvSpPr txBox="1">
            <a:spLocks noGrp="1"/>
          </p:cNvSpPr>
          <p:nvPr>
            <p:ph type="body" idx="4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40"/>
          <p:cNvSpPr txBox="1">
            <a:spLocks noGrp="1"/>
          </p:cNvSpPr>
          <p:nvPr>
            <p:ph type="body" idx="5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0"/>
          <p:cNvSpPr txBox="1">
            <a:spLocks noGrp="1"/>
          </p:cNvSpPr>
          <p:nvPr>
            <p:ph type="body" idx="6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1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1"/>
          <p:cNvSpPr txBox="1">
            <a:spLocks noGrp="1"/>
          </p:cNvSpPr>
          <p:nvPr>
            <p:ph type="subTitle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42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2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3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3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3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4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5"/>
          <p:cNvSpPr txBox="1">
            <a:spLocks noGrp="1"/>
          </p:cNvSpPr>
          <p:nvPr>
            <p:ph type="subTitle" idx="1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6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46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46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46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47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47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47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47"/>
          <p:cNvSpPr txBox="1">
            <a:spLocks noGrp="1"/>
          </p:cNvSpPr>
          <p:nvPr>
            <p:ph type="body" idx="3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8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48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48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48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9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49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49"/>
          <p:cNvSpPr txBox="1">
            <a:spLocks noGrp="1"/>
          </p:cNvSpPr>
          <p:nvPr>
            <p:ph type="body" idx="2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50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50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50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50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50"/>
          <p:cNvSpPr txBox="1">
            <a:spLocks noGrp="1"/>
          </p:cNvSpPr>
          <p:nvPr>
            <p:ph type="body" idx="4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1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51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51"/>
          <p:cNvSpPr txBox="1">
            <a:spLocks noGrp="1"/>
          </p:cNvSpPr>
          <p:nvPr>
            <p:ph type="body" idx="2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51"/>
          <p:cNvSpPr txBox="1">
            <a:spLocks noGrp="1"/>
          </p:cNvSpPr>
          <p:nvPr>
            <p:ph type="body" idx="3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51"/>
          <p:cNvSpPr txBox="1">
            <a:spLocks noGrp="1"/>
          </p:cNvSpPr>
          <p:nvPr>
            <p:ph type="body" idx="4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51"/>
          <p:cNvSpPr txBox="1">
            <a:spLocks noGrp="1"/>
          </p:cNvSpPr>
          <p:nvPr>
            <p:ph type="body" idx="5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51"/>
          <p:cNvSpPr txBox="1">
            <a:spLocks noGrp="1"/>
          </p:cNvSpPr>
          <p:nvPr>
            <p:ph type="body" idx="6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áhlaví oddílu">
  <p:cSld name="Záhlaví oddílu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dbc1175c1e_0_76"/>
          <p:cNvSpPr txBox="1">
            <a:spLocks noGrp="1"/>
          </p:cNvSpPr>
          <p:nvPr>
            <p:ph type="body" idx="1"/>
          </p:nvPr>
        </p:nvSpPr>
        <p:spPr>
          <a:xfrm>
            <a:off x="838200" y="1819275"/>
            <a:ext cx="10515600" cy="467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g1dbc1175c1e_0_7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2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52"/>
          <p:cNvSpPr txBox="1">
            <a:spLocks noGrp="1"/>
          </p:cNvSpPr>
          <p:nvPr>
            <p:ph type="subTitle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3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53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4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54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54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5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6"/>
          <p:cNvSpPr txBox="1">
            <a:spLocks noGrp="1"/>
          </p:cNvSpPr>
          <p:nvPr>
            <p:ph type="subTitle" idx="1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7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57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57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57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58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58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58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58"/>
          <p:cNvSpPr txBox="1">
            <a:spLocks noGrp="1"/>
          </p:cNvSpPr>
          <p:nvPr>
            <p:ph type="body" idx="3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59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59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59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59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60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60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60"/>
          <p:cNvSpPr txBox="1">
            <a:spLocks noGrp="1"/>
          </p:cNvSpPr>
          <p:nvPr>
            <p:ph type="body" idx="2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1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61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61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61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61"/>
          <p:cNvSpPr txBox="1">
            <a:spLocks noGrp="1"/>
          </p:cNvSpPr>
          <p:nvPr>
            <p:ph type="body" idx="4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62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62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62"/>
          <p:cNvSpPr txBox="1">
            <a:spLocks noGrp="1"/>
          </p:cNvSpPr>
          <p:nvPr>
            <p:ph type="body" idx="2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62"/>
          <p:cNvSpPr txBox="1">
            <a:spLocks noGrp="1"/>
          </p:cNvSpPr>
          <p:nvPr>
            <p:ph type="body" idx="3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62"/>
          <p:cNvSpPr txBox="1">
            <a:spLocks noGrp="1"/>
          </p:cNvSpPr>
          <p:nvPr>
            <p:ph type="body" idx="4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62"/>
          <p:cNvSpPr txBox="1">
            <a:spLocks noGrp="1"/>
          </p:cNvSpPr>
          <p:nvPr>
            <p:ph type="body" idx="5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62"/>
          <p:cNvSpPr txBox="1">
            <a:spLocks noGrp="1"/>
          </p:cNvSpPr>
          <p:nvPr>
            <p:ph type="body" idx="6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24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-970560" y="-1914120"/>
            <a:ext cx="5282640" cy="561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;p24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9772560" y="5329080"/>
            <a:ext cx="2507760" cy="177372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;p24"/>
          <p:cNvSpPr/>
          <p:nvPr/>
        </p:nvSpPr>
        <p:spPr>
          <a:xfrm>
            <a:off x="8629200" y="0"/>
            <a:ext cx="3562200" cy="685728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9;p24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3562920" y="734400"/>
            <a:ext cx="5065560" cy="538848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4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4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26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-970560" y="-1914120"/>
            <a:ext cx="5282640" cy="561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26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9772560" y="5329080"/>
            <a:ext cx="2507760" cy="1773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26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52280" y="-775800"/>
            <a:ext cx="4314240" cy="3052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26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5948640" y="1565640"/>
            <a:ext cx="7700760" cy="819144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26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6" name="Google Shape;66;p26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28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-970560" y="-1914120"/>
            <a:ext cx="5282640" cy="561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8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9772560" y="5329080"/>
            <a:ext cx="2507760" cy="177372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8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9" name="Google Shape;119;p28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brazda@jabok.cz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Relationship Id="rId5" Type="http://schemas.openxmlformats.org/officeDocument/2006/relationships/hyperlink" Target="mailto:ortova@jabok.cz" TargetMode="External"/><Relationship Id="rId4" Type="http://schemas.openxmlformats.org/officeDocument/2006/relationships/hyperlink" Target="mailto:najbrtova@jabok.cz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"/>
          <p:cNvSpPr/>
          <p:nvPr/>
        </p:nvSpPr>
        <p:spPr>
          <a:xfrm>
            <a:off x="559450" y="2088000"/>
            <a:ext cx="11545800" cy="20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cs-CZ" sz="44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Metodický a supervizní seminář II.</a:t>
            </a:r>
            <a:endParaRPr sz="44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cs-CZ" sz="44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Odborná praxe informativní II.</a:t>
            </a:r>
            <a:endParaRPr sz="44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4"/>
          <p:cNvSpPr/>
          <p:nvPr/>
        </p:nvSpPr>
        <p:spPr>
          <a:xfrm>
            <a:off x="838080" y="1819440"/>
            <a:ext cx="10514880" cy="46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457200" marR="0" lvl="0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Condensed"/>
              <a:buChar char="•"/>
            </a:pPr>
            <a:r>
              <a:rPr lang="cs-CZ" sz="2800" b="1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Vojtěch SIVEK</a:t>
            </a:r>
            <a:r>
              <a:rPr lang="cs-CZ" sz="2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– koordinátor praxí 1. ročníku, učitel skupiny B 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cs-CZ" sz="2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     </a:t>
            </a:r>
            <a:r>
              <a:rPr lang="cs-CZ" sz="2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sivek</a:t>
            </a:r>
            <a:r>
              <a:rPr lang="cs-CZ" sz="2800" b="0" i="0" u="none" strike="noStrike" cap="none">
                <a:solidFill>
                  <a:schemeClr val="dk1"/>
                </a:solidFill>
                <a:uFill>
                  <a:noFill/>
                </a:uFill>
                <a:latin typeface="Roboto Condensed"/>
                <a:ea typeface="Roboto Condensed"/>
                <a:cs typeface="Roboto Condensed"/>
                <a:sym typeface="Roboto Condense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@jabok.cz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0640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Condensed"/>
              <a:buChar char="•"/>
            </a:pPr>
            <a:r>
              <a:rPr lang="cs-CZ" sz="2800" b="1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Tereza NAJBRTOVÁ</a:t>
            </a:r>
            <a:r>
              <a:rPr lang="cs-CZ" sz="2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– učitelka  skupiny </a:t>
            </a:r>
            <a:r>
              <a:rPr lang="cs-CZ" sz="2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</a:t>
            </a:r>
            <a:r>
              <a:rPr lang="cs-CZ" sz="2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cs-CZ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  <a:r>
              <a:rPr lang="cs-CZ" sz="2800" b="0" i="0" u="none" strike="noStrike" cap="none">
                <a:solidFill>
                  <a:schemeClr val="dk1"/>
                </a:solidFill>
                <a:uFill>
                  <a:noFill/>
                </a:uFill>
                <a:latin typeface="Roboto Condensed"/>
                <a:ea typeface="Roboto Condensed"/>
                <a:cs typeface="Roboto Condensed"/>
                <a:sym typeface="Roboto Condensed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najbrtova@jabok.cz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0640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Condensed"/>
              <a:buChar char="•"/>
            </a:pPr>
            <a:r>
              <a:rPr lang="cs-CZ" sz="2800" b="1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Marie ORTOVÁ</a:t>
            </a:r>
            <a:r>
              <a:rPr lang="cs-CZ" sz="2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– učitelka  skupiny C</a:t>
            </a:r>
            <a:endParaRPr sz="28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cs-CZ" sz="2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     </a:t>
            </a:r>
            <a:r>
              <a:rPr lang="cs-CZ" sz="2800" b="0" i="0" u="none" strike="noStrike" cap="none">
                <a:solidFill>
                  <a:schemeClr val="dk1"/>
                </a:solidFill>
                <a:uFill>
                  <a:noFill/>
                </a:uFill>
                <a:latin typeface="Roboto Condensed"/>
                <a:ea typeface="Roboto Condensed"/>
                <a:cs typeface="Roboto Condensed"/>
                <a:sym typeface="Roboto Condensed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ortova@jabok.cz</a:t>
            </a:r>
            <a:endParaRPr sz="28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marR="0" lvl="0" indent="-40640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Condensed"/>
              <a:buChar char="•"/>
            </a:pPr>
            <a:r>
              <a:rPr lang="cs-CZ" sz="2800" b="1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David URBAN</a:t>
            </a:r>
            <a:r>
              <a:rPr lang="cs-CZ" sz="2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- učitel skupiny D</a:t>
            </a:r>
            <a:endParaRPr sz="28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cs-CZ" sz="2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     urban@jabok.cz</a:t>
            </a:r>
            <a:endParaRPr sz="28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4"/>
          <p:cNvSpPr/>
          <p:nvPr/>
        </p:nvSpPr>
        <p:spPr>
          <a:xfrm>
            <a:off x="4290700" y="335250"/>
            <a:ext cx="776460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cs-CZ" sz="44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VYUČUJÍCÍ</a:t>
            </a:r>
            <a:endParaRPr sz="44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838080" y="1819440"/>
            <a:ext cx="10514880" cy="46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Metodický a supervizní seminář k praxi II.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Odborná praxe informativní II.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KOREKVIZITA 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Pro oba zápočty je nutné splnit podmínky obou předmětů. </a:t>
            </a:r>
            <a:endParaRPr sz="28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Odborná praxe prázdninová I.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5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cs-CZ" sz="44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                     </a:t>
            </a:r>
            <a:r>
              <a:rPr lang="cs-CZ" sz="44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SOUVISEJÍCÍ PŘEDMĚTY</a:t>
            </a:r>
            <a:endParaRPr sz="44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6"/>
          <p:cNvSpPr/>
          <p:nvPr/>
        </p:nvSpPr>
        <p:spPr>
          <a:xfrm>
            <a:off x="838080" y="1819440"/>
            <a:ext cx="10514880" cy="46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PŘED - připravují na praxi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PO - reflektují praxi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FORMA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Na začátku semestru pro celý ročník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Následně v malých skupinách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Na konci ročníku studentská konference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6"/>
          <p:cNvSpPr/>
          <p:nvPr/>
        </p:nvSpPr>
        <p:spPr>
          <a:xfrm>
            <a:off x="838075" y="365050"/>
            <a:ext cx="10981800" cy="13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cs-CZ"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     </a:t>
            </a:r>
            <a:r>
              <a:rPr lang="cs-CZ" sz="44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PROČ METODICKÉ SEMINÁŘE</a:t>
            </a:r>
            <a:endParaRPr sz="44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1dbc1175c1e_0_5"/>
          <p:cNvSpPr txBox="1">
            <a:spLocks noGrp="1"/>
          </p:cNvSpPr>
          <p:nvPr>
            <p:ph type="body" idx="1"/>
          </p:nvPr>
        </p:nvSpPr>
        <p:spPr>
          <a:xfrm>
            <a:off x="75475" y="1024428"/>
            <a:ext cx="11435700" cy="53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sz="36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cs-CZ" sz="2400">
                <a:latin typeface="Roboto Condensed"/>
                <a:ea typeface="Roboto Condensed"/>
                <a:cs typeface="Roboto Condensed"/>
                <a:sym typeface="Roboto Condensed"/>
              </a:rPr>
              <a:t>Obrácení zpět, obrácení k sobě (lat. reflexio)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cs-CZ" sz="2400">
                <a:latin typeface="Roboto Condensed"/>
                <a:ea typeface="Roboto Condensed"/>
                <a:cs typeface="Roboto Condensed"/>
                <a:sym typeface="Roboto Condensed"/>
              </a:rPr>
              <a:t>Zastavení se a obrácení pozornosti na určitý úsek zkušenosti. Podstatné je být otevřený, motivovaný k novému pohledu, ke změně – zkušenost pak může být nazírána nově a mohou se měnit přístupy – učíme se, posouváme se …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cs-CZ" sz="2400">
                <a:latin typeface="Roboto Condensed"/>
                <a:ea typeface="Roboto Condensed"/>
                <a:cs typeface="Roboto Condensed"/>
                <a:sym typeface="Roboto Condensed"/>
              </a:rPr>
              <a:t>Co pomáhá: osobnostní dispozice, bezpečí, zkušenost z užitku, prostor pro reflexi, skupina, podpora ze strany organizace 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cs-CZ" sz="2400">
                <a:latin typeface="Roboto Condensed"/>
                <a:ea typeface="Roboto Condensed"/>
                <a:cs typeface="Roboto Condensed"/>
                <a:sym typeface="Roboto Condensed"/>
              </a:rPr>
              <a:t>Sebereflexe – uvědomované vnímání sebe sama. Cílem je nejen popsat pocity, ale i důvody, proč je mám. 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900"/>
              <a:buNone/>
            </a:pPr>
            <a:endParaRPr sz="59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900"/>
              <a:buNone/>
            </a:pPr>
            <a:endParaRPr sz="59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900"/>
              <a:buNone/>
            </a:pPr>
            <a:endParaRPr sz="59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cs-CZ"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03" name="Google Shape;203;g1dbc1175c1e_0_5"/>
          <p:cNvSpPr txBox="1">
            <a:spLocks noGrp="1"/>
          </p:cNvSpPr>
          <p:nvPr>
            <p:ph type="title"/>
          </p:nvPr>
        </p:nvSpPr>
        <p:spPr>
          <a:xfrm>
            <a:off x="4050915" y="534572"/>
            <a:ext cx="72999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cs-CZ" sz="4400">
                <a:latin typeface="Roboto Condensed"/>
                <a:ea typeface="Roboto Condensed"/>
                <a:cs typeface="Roboto Condensed"/>
                <a:sym typeface="Roboto Condensed"/>
              </a:rPr>
              <a:t>REFLEXE, SEBEREFLEXE</a:t>
            </a:r>
            <a:br>
              <a:rPr lang="cs-CZ"/>
            </a:br>
            <a:br>
              <a:rPr lang="cs-CZ"/>
            </a:b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7"/>
          <p:cNvSpPr/>
          <p:nvPr/>
        </p:nvSpPr>
        <p:spPr>
          <a:xfrm>
            <a:off x="1513280" y="2533190"/>
            <a:ext cx="10515000" cy="46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228600" marR="0" lvl="0" indent="-22787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povolena 1 absence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2 absence - účast na náhradním semináři 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3 a více absence - bez zápočtu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7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cs-CZ" sz="44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                    POVINNÁ ÚČAST NA SEMINÁŘI</a:t>
            </a:r>
            <a:endParaRPr sz="44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8"/>
          <p:cNvSpPr/>
          <p:nvPr/>
        </p:nvSpPr>
        <p:spPr>
          <a:xfrm>
            <a:off x="907055" y="2233290"/>
            <a:ext cx="10515000" cy="46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45720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cs-CZ" sz="2400" b="0" i="0" u="none" strike="noStrike" cap="none" dirty="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26.2. – 01.3. 	PRAXE II.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70000"/>
              </a:lnSpc>
              <a:spcBef>
                <a:spcPts val="598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cs-CZ" sz="2400" dirty="0">
                <a:latin typeface="Roboto Condensed"/>
                <a:ea typeface="Roboto Condensed"/>
                <a:cs typeface="Roboto Condensed"/>
                <a:sym typeface="Roboto Condensed"/>
              </a:rPr>
              <a:t>0</a:t>
            </a:r>
            <a:r>
              <a:rPr lang="cs-CZ" sz="2400" b="0" i="0" u="none" strike="noStrike" cap="none" dirty="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8.4. – 12.4. </a:t>
            </a:r>
            <a:r>
              <a:rPr lang="cs-CZ" sz="2400" dirty="0">
                <a:latin typeface="Roboto Condensed"/>
                <a:ea typeface="Roboto Condensed"/>
                <a:cs typeface="Roboto Condensed"/>
                <a:sym typeface="Roboto Condensed"/>
              </a:rPr>
              <a:t>   	</a:t>
            </a:r>
            <a:r>
              <a:rPr lang="cs-CZ" sz="2400" b="0" i="0" u="none" strike="noStrike" cap="none" dirty="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PRAXE III.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70000"/>
              </a:lnSpc>
              <a:spcBef>
                <a:spcPts val="598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cs-CZ" sz="2400" b="0" i="0" u="none" strike="noStrike" cap="none" dirty="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13.5. – 17.5. 	PRAXE IV.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33160" marR="0" lvl="0" indent="-380400" algn="l" rtl="0">
              <a:lnSpc>
                <a:spcPct val="70000"/>
              </a:lnSpc>
              <a:spcBef>
                <a:spcPts val="598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533160" marR="0" lvl="0" indent="-532800" algn="l" rtl="0">
              <a:lnSpc>
                <a:spcPct val="70000"/>
              </a:lnSpc>
              <a:spcBef>
                <a:spcPts val="598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cs-CZ" sz="2400" b="0" i="0" u="none" strike="noStrike" cap="none" dirty="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Týden před a týden po je vždy seminář k praxi.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33160" marR="0" lvl="0" indent="-380400" algn="l" rtl="0">
              <a:lnSpc>
                <a:spcPct val="70000"/>
              </a:lnSpc>
              <a:spcBef>
                <a:spcPts val="598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533160" marR="0" lvl="0" indent="-380400" algn="l" rtl="0">
              <a:lnSpc>
                <a:spcPct val="70000"/>
              </a:lnSpc>
              <a:spcBef>
                <a:spcPts val="598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533160" marR="0" lvl="0" indent="-532800" algn="l" rtl="0">
              <a:lnSpc>
                <a:spcPct val="70000"/>
              </a:lnSpc>
              <a:spcBef>
                <a:spcPts val="598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cs-CZ" sz="2400" b="0" i="0" u="none" strike="noStrike" cap="none" dirty="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2</a:t>
            </a:r>
            <a:r>
              <a:rPr lang="cs-CZ" sz="2400" dirty="0">
                <a:latin typeface="Roboto Condensed"/>
                <a:ea typeface="Roboto Condensed"/>
                <a:cs typeface="Roboto Condensed"/>
                <a:sym typeface="Roboto Condensed"/>
              </a:rPr>
              <a:t>7</a:t>
            </a:r>
            <a:r>
              <a:rPr lang="cs-CZ" sz="2400" b="0" i="0" u="none" strike="noStrike" cap="none" dirty="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.5.2024 (</a:t>
            </a:r>
            <a:r>
              <a:rPr lang="cs-CZ" sz="2400" dirty="0">
                <a:latin typeface="Roboto Condensed"/>
                <a:ea typeface="Roboto Condensed"/>
                <a:cs typeface="Roboto Condensed"/>
                <a:sym typeface="Roboto Condensed"/>
              </a:rPr>
              <a:t>8</a:t>
            </a:r>
            <a:r>
              <a:rPr lang="cs-CZ" sz="2400" b="0" i="0" u="none" strike="noStrike" cap="none" dirty="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:</a:t>
            </a:r>
            <a:r>
              <a:rPr lang="cs-CZ" sz="2400" dirty="0">
                <a:latin typeface="Roboto Condensed"/>
                <a:ea typeface="Roboto Condensed"/>
                <a:cs typeface="Roboto Condensed"/>
                <a:sym typeface="Roboto Condensed"/>
              </a:rPr>
              <a:t>3</a:t>
            </a:r>
            <a:r>
              <a:rPr lang="cs-CZ" sz="2400" b="0" i="0" u="none" strike="noStrike" cap="none" dirty="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0 - 12:00)  STUDENTSKÁ KONFERENCE v aule (povinná účast)</a:t>
            </a:r>
            <a:endParaRPr sz="2400" b="0" i="0" u="none" strike="noStrike" cap="none" dirty="0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15" name="Google Shape;215;p8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cs-CZ"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   </a:t>
            </a:r>
            <a:r>
              <a:rPr lang="cs-CZ" sz="44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TERMÍNY PRAXÍ 2024</a:t>
            </a:r>
            <a:endParaRPr sz="44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9"/>
          <p:cNvSpPr/>
          <p:nvPr/>
        </p:nvSpPr>
        <p:spPr>
          <a:xfrm>
            <a:off x="838075" y="1819450"/>
            <a:ext cx="11238300" cy="46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cs-CZ" sz="2800" b="1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PRAXE V PEDAGOGICKÉ OBLASTI: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79" algn="l" rtl="0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MŠ, ZŠ a SŠ s integrací (1.- 2. praxe)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79" algn="l" rtl="0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NZDM, SaSM + ČAS (1.- 2. praxe)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79" algn="l" rtl="0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Dětské domovy (3.- 4. praxe)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Diagnostické ústavy, výchovné ústavy, dětské domovy se školou (3.- 4. praxe)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8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228600" marR="0" lvl="0" indent="-22788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Student si splní praxi na každém typu zařízení 1x. 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9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cs-CZ" sz="44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                    TEMATICKÉ ZAMĚŘENÍ PRAXÍ</a:t>
            </a:r>
            <a:endParaRPr sz="44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0"/>
          <p:cNvSpPr/>
          <p:nvPr/>
        </p:nvSpPr>
        <p:spPr>
          <a:xfrm>
            <a:off x="239700" y="1983450"/>
            <a:ext cx="11952300" cy="46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342720" marR="0" lvl="0" indent="-30426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lang="cs-CZ" sz="2200" b="0" i="0" u="none" strike="noStrike" cap="none" dirty="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Praxe se vybírá z tzv. „ROZPISU“, který je zveřejněn v </a:t>
            </a:r>
            <a:r>
              <a:rPr lang="cs-CZ" sz="2200" b="0" i="0" u="none" strike="noStrike" cap="none" dirty="0" err="1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ISu</a:t>
            </a:r>
            <a:r>
              <a:rPr lang="cs-CZ" sz="2200" b="0" i="0" u="none" strike="noStrike" cap="none" dirty="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.</a:t>
            </a:r>
            <a:endParaRPr sz="2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720" marR="0" lvl="0" indent="-304260" algn="just" rtl="0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lang="cs-CZ" sz="2200" b="0" i="0" u="none" strike="noStrike" cap="none" dirty="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Rozpis se otevírá v určitém časovém období (informuje koordinátor).</a:t>
            </a:r>
            <a:endParaRPr sz="2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60000" marR="0" lvl="0" indent="-319700" algn="just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lang="cs-CZ" sz="2200" b="0" i="0" u="none" strike="noStrike" cap="none" dirty="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Před otevřením rozpisu je dobré si prostudovat karty zařízení a</a:t>
            </a:r>
            <a:r>
              <a:rPr lang="cs-CZ" sz="2200" dirty="0"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cs-CZ" sz="2200" b="0" i="0" u="none" strike="noStrike" cap="none" dirty="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připravit si několik variant.</a:t>
            </a:r>
            <a:endParaRPr sz="2200" dirty="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360000" marR="0" lvl="0" indent="-319700" algn="just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lang="cs-CZ" sz="2200" dirty="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Pouze jednu informativní praxi v průběhu </a:t>
            </a:r>
            <a:r>
              <a:rPr lang="cs-CZ" sz="2200" dirty="0" err="1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šk</a:t>
            </a:r>
            <a:r>
              <a:rPr lang="cs-CZ" sz="2200" dirty="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. roku si lze vybrat mimo rozpis a to s těmito podmínkami: výběr pracoviště bude </a:t>
            </a:r>
            <a:r>
              <a:rPr lang="cs-CZ" sz="2200" u="sng" dirty="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odůvodněn v písemné žádosti </a:t>
            </a:r>
            <a:r>
              <a:rPr lang="cs-CZ" sz="2200" dirty="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adresovaná koordinátorovi a učiteli seminární skupiny. Žádost musí být </a:t>
            </a:r>
            <a:r>
              <a:rPr lang="cs-CZ" sz="2200" u="sng" dirty="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odeslaná nejpozději 2 dny před otevřením aktuálního rozpisu</a:t>
            </a:r>
            <a:r>
              <a:rPr lang="cs-CZ" sz="2200" dirty="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. Důvodem může být například to, že jste si vybrali nějakou </a:t>
            </a:r>
            <a:r>
              <a:rPr lang="cs-CZ" sz="2200" u="sng" dirty="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profesně dobře hodnocenou službu </a:t>
            </a:r>
            <a:r>
              <a:rPr lang="cs-CZ" sz="2200" dirty="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či zařízení, které využívá moderní/inovativní metody práce nebo jde o (v nabídce) </a:t>
            </a:r>
            <a:r>
              <a:rPr lang="cs-CZ" sz="2200" u="sng" dirty="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málo zastoupené příspěvkové organizace </a:t>
            </a:r>
            <a:r>
              <a:rPr lang="cs-CZ" sz="2200" dirty="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jako je OSPOD nebo ÚP.</a:t>
            </a:r>
            <a:endParaRPr sz="2200" dirty="0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marR="0" lvl="0" indent="0" algn="just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endParaRPr sz="2200" dirty="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27" name="Google Shape;227;p10"/>
          <p:cNvSpPr/>
          <p:nvPr/>
        </p:nvSpPr>
        <p:spPr>
          <a:xfrm>
            <a:off x="239700" y="179325"/>
            <a:ext cx="1173090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cs-CZ" sz="44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                 </a:t>
            </a:r>
            <a:r>
              <a:rPr lang="cs-CZ" sz="50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 </a:t>
            </a:r>
            <a:r>
              <a:rPr lang="cs-CZ" sz="44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VÝBĚR ODBORNÉ PRAXE INFORMATIVNÍ</a:t>
            </a:r>
            <a:endParaRPr sz="44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b4fa8074e7_3_15"/>
          <p:cNvSpPr txBox="1"/>
          <p:nvPr/>
        </p:nvSpPr>
        <p:spPr>
          <a:xfrm>
            <a:off x="480250" y="704450"/>
            <a:ext cx="11385000" cy="39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lang="cs-CZ" sz="34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                               </a:t>
            </a:r>
            <a:r>
              <a:rPr lang="cs-CZ" sz="44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    VÝBĚR OSTATNÍCH PRAXÍ</a:t>
            </a:r>
            <a:endParaRPr sz="4400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endParaRPr sz="3400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endParaRPr sz="3400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360000" lvl="0" indent="-357800" algn="just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Condensed"/>
              <a:buChar char="•"/>
            </a:pPr>
            <a:r>
              <a:rPr lang="cs-CZ" sz="2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Ostatní praxe si student vybírá a domlouvá individuálně na základě konzultace a po schválení učitelem skupiny. </a:t>
            </a:r>
            <a:endParaRPr sz="2800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lvl="0" indent="0" algn="just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360000" lvl="0" indent="-357800" algn="just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Condensed"/>
              <a:buChar char="•"/>
            </a:pPr>
            <a:r>
              <a:rPr lang="cs-CZ" sz="2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Na stejné pracoviště může student jít pouze 2x za dobu studia. 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1"/>
          <p:cNvSpPr/>
          <p:nvPr/>
        </p:nvSpPr>
        <p:spPr>
          <a:xfrm>
            <a:off x="395151" y="1714575"/>
            <a:ext cx="11225400" cy="46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228600" marR="0" lvl="0" indent="-18977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lang="cs-CZ" sz="22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Výběr z ROZPISU (info na kartě zařízení a webu organizace)</a:t>
            </a:r>
            <a:endParaRPr sz="22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228600" marR="0" lvl="0" indent="-18977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 Condensed"/>
              <a:buChar char="•"/>
            </a:pPr>
            <a:r>
              <a:rPr lang="cs-CZ" sz="2200">
                <a:latin typeface="Roboto Condensed"/>
                <a:ea typeface="Roboto Condensed"/>
                <a:cs typeface="Roboto Condensed"/>
                <a:sym typeface="Roboto Condensed"/>
              </a:rPr>
              <a:t>Důkladně prostudovat podmínky a požadavky uvedené v kartě pracoviště</a:t>
            </a:r>
            <a:endParaRPr sz="22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228600" marR="0" lvl="0" indent="-18977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 Condensed"/>
              <a:buChar char="•"/>
            </a:pPr>
            <a:r>
              <a:rPr lang="cs-CZ" sz="2200">
                <a:latin typeface="Roboto Condensed"/>
                <a:ea typeface="Roboto Condensed"/>
                <a:cs typeface="Roboto Condensed"/>
                <a:sym typeface="Roboto Condensed"/>
              </a:rPr>
              <a:t>Kontaktovat pracoviště po obdržení propojovacího emailu.</a:t>
            </a:r>
            <a:endParaRPr sz="22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228600" marR="0" lvl="0" indent="-1897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lang="cs-CZ" sz="22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Vypracování INDIVIDUÁLNÍHO PLÁNU PRAXE </a:t>
            </a:r>
            <a:endParaRPr sz="2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1897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lang="cs-CZ" sz="22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METODICKÝ SEMINÁŘ PŘED PRAXÍ (individuální plán praxe)</a:t>
            </a:r>
            <a:endParaRPr sz="2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1897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lang="cs-CZ" sz="22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PRAXE nejpozději 1. den – domluvit průběh praxe na základě IPP, odevzdat hodnotící formulář</a:t>
            </a:r>
            <a:endParaRPr sz="2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8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cs-CZ" sz="22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                                  5. den – </a:t>
            </a:r>
            <a:r>
              <a:rPr lang="cs-CZ" sz="2200">
                <a:latin typeface="Roboto Condensed"/>
                <a:ea typeface="Roboto Condensed"/>
                <a:cs typeface="Roboto Condensed"/>
                <a:sym typeface="Roboto Condensed"/>
              </a:rPr>
              <a:t>v</a:t>
            </a:r>
            <a:r>
              <a:rPr lang="cs-CZ" sz="22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yzvednout “Hodnocení praxe” – razítko + podpis</a:t>
            </a:r>
            <a:endParaRPr sz="2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1897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lang="cs-CZ" sz="22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METODICKÝ SEMINÁŘ PO PRAXI - reflexe, sebereflexe</a:t>
            </a:r>
            <a:endParaRPr sz="2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1897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lang="cs-CZ" sz="22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ODEVZDAT TŘI DOKUMENTY - ZPRÁVU Z PRAXE, IPP s podpisy (3x), hodnocení dle domluvy s učitelem </a:t>
            </a:r>
            <a:endParaRPr sz="22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228600" marR="0" lvl="0" indent="-1897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Roboto Condensed"/>
              <a:buChar char="•"/>
            </a:pPr>
            <a:r>
              <a:rPr lang="cs-CZ" sz="22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VLOŽIT DO PORTFOLIA </a:t>
            </a:r>
            <a:r>
              <a:rPr lang="cs-CZ" sz="2200">
                <a:latin typeface="Roboto Condensed"/>
                <a:ea typeface="Roboto Condensed"/>
                <a:cs typeface="Roboto Condensed"/>
                <a:sym typeface="Roboto Condensed"/>
              </a:rPr>
              <a:t>A ODEVZDÁVÁRNY </a:t>
            </a:r>
            <a:r>
              <a:rPr lang="cs-CZ" sz="22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po schválení učitelem</a:t>
            </a:r>
            <a:endParaRPr sz="22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228600" marR="0" lvl="0" indent="-22788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cs-CZ" sz="22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          </a:t>
            </a:r>
            <a:endParaRPr sz="2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11"/>
          <p:cNvSpPr/>
          <p:nvPr/>
        </p:nvSpPr>
        <p:spPr>
          <a:xfrm>
            <a:off x="838505" y="196915"/>
            <a:ext cx="1051500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cs-CZ"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     </a:t>
            </a:r>
            <a:r>
              <a:rPr lang="cs-CZ" sz="44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PRAXE KROK ZA KROKEM</a:t>
            </a:r>
            <a:endParaRPr sz="44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2b4fa8074e7_3_10"/>
          <p:cNvSpPr txBox="1"/>
          <p:nvPr/>
        </p:nvSpPr>
        <p:spPr>
          <a:xfrm>
            <a:off x="1013305" y="309553"/>
            <a:ext cx="109725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40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Časový harmonogram praxí a metodických seminářů v letním semestru 2023/2</a:t>
            </a:r>
            <a:r>
              <a:rPr lang="cs-CZ" sz="4400">
                <a:latin typeface="Roboto Condensed"/>
                <a:ea typeface="Roboto Condensed"/>
                <a:cs typeface="Roboto Condensed"/>
                <a:sym typeface="Roboto Condensed"/>
              </a:rPr>
              <a:t>4</a:t>
            </a:r>
            <a:endParaRPr sz="4400">
              <a:solidFill>
                <a:srgbClr val="000000"/>
              </a:solidFill>
            </a:endParaRPr>
          </a:p>
        </p:txBody>
      </p:sp>
      <p:sp>
        <p:nvSpPr>
          <p:cNvPr id="244" name="Google Shape;244;g2b4fa8074e7_3_10"/>
          <p:cNvSpPr txBox="1"/>
          <p:nvPr/>
        </p:nvSpPr>
        <p:spPr>
          <a:xfrm>
            <a:off x="326560" y="1428416"/>
            <a:ext cx="11139900" cy="49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457200" lvl="0" indent="-393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Char char="•"/>
            </a:pPr>
            <a:r>
              <a:rPr lang="cs-CZ" sz="1200"/>
              <a:t>5</a:t>
            </a:r>
            <a:r>
              <a:rPr lang="cs-CZ" sz="1200">
                <a:solidFill>
                  <a:srgbClr val="000000"/>
                </a:solidFill>
              </a:rPr>
              <a:t>.</a:t>
            </a:r>
            <a:r>
              <a:rPr lang="cs-CZ" sz="1200"/>
              <a:t>2</a:t>
            </a:r>
            <a:r>
              <a:rPr lang="cs-CZ" sz="1200">
                <a:solidFill>
                  <a:srgbClr val="000000"/>
                </a:solidFill>
              </a:rPr>
              <a:t>. úvodní seminář</a:t>
            </a:r>
            <a:endParaRPr sz="1200">
              <a:solidFill>
                <a:srgbClr val="000000"/>
              </a:solidFill>
            </a:endParaRPr>
          </a:p>
          <a:p>
            <a:pPr marL="457200" lvl="0" indent="-368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Char char="•"/>
            </a:pPr>
            <a:r>
              <a:rPr lang="cs-CZ" sz="1200"/>
              <a:t>7.- 9. 2. </a:t>
            </a:r>
            <a:r>
              <a:rPr lang="cs-CZ" sz="1200">
                <a:solidFill>
                  <a:schemeClr val="dk1"/>
                </a:solidFill>
              </a:rPr>
              <a:t>Otevřen rozpis pro výběr praxe 2</a:t>
            </a:r>
            <a:endParaRPr sz="1200"/>
          </a:p>
          <a:p>
            <a:pPr marL="457200" lvl="0" indent="-393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Char char="•"/>
            </a:pPr>
            <a:r>
              <a:rPr lang="cs-CZ" sz="1200"/>
              <a:t>19</a:t>
            </a:r>
            <a:r>
              <a:rPr lang="cs-CZ" sz="1200">
                <a:solidFill>
                  <a:srgbClr val="000000"/>
                </a:solidFill>
              </a:rPr>
              <a:t>. 2. Seminář před praxí v seminárních skupinách – IPP</a:t>
            </a:r>
            <a:endParaRPr sz="1200">
              <a:solidFill>
                <a:srgbClr val="000000"/>
              </a:solidFill>
            </a:endParaRPr>
          </a:p>
          <a:p>
            <a:pPr marL="457200" lvl="0" indent="-393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Char char="•"/>
            </a:pPr>
            <a:r>
              <a:rPr lang="cs-CZ" sz="1200" b="1" i="1" u="sng"/>
              <a:t>26</a:t>
            </a:r>
            <a:r>
              <a:rPr lang="cs-CZ" sz="1200" b="1" i="1" u="sng">
                <a:solidFill>
                  <a:srgbClr val="000000"/>
                </a:solidFill>
              </a:rPr>
              <a:t>.2. - 1.</a:t>
            </a:r>
            <a:r>
              <a:rPr lang="cs-CZ" sz="1200" b="1" i="1" u="sng"/>
              <a:t>3</a:t>
            </a:r>
            <a:r>
              <a:rPr lang="cs-CZ" sz="1200" b="1" i="1" u="sng">
                <a:solidFill>
                  <a:srgbClr val="000000"/>
                </a:solidFill>
              </a:rPr>
              <a:t>. Praxe </a:t>
            </a:r>
            <a:r>
              <a:rPr lang="cs-CZ" sz="1200" b="1" i="1" u="sng"/>
              <a:t>2</a:t>
            </a:r>
            <a:endParaRPr sz="1200">
              <a:solidFill>
                <a:srgbClr val="000000"/>
              </a:solidFill>
            </a:endParaRPr>
          </a:p>
          <a:p>
            <a:pPr marL="457200" lvl="0" indent="-393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Char char="•"/>
            </a:pPr>
            <a:r>
              <a:rPr lang="cs-CZ" sz="1200"/>
              <a:t>4</a:t>
            </a:r>
            <a:r>
              <a:rPr lang="cs-CZ" sz="1200">
                <a:solidFill>
                  <a:srgbClr val="000000"/>
                </a:solidFill>
              </a:rPr>
              <a:t>. </a:t>
            </a:r>
            <a:r>
              <a:rPr lang="cs-CZ" sz="1200"/>
              <a:t>3</a:t>
            </a:r>
            <a:r>
              <a:rPr lang="cs-CZ" sz="1200">
                <a:solidFill>
                  <a:srgbClr val="000000"/>
                </a:solidFill>
              </a:rPr>
              <a:t>. Seminář po praxi v seminárních skupinách</a:t>
            </a:r>
            <a:endParaRPr sz="1200">
              <a:solidFill>
                <a:srgbClr val="000000"/>
              </a:solidFill>
            </a:endParaRPr>
          </a:p>
          <a:p>
            <a:pPr marL="457200" lvl="0" indent="-393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Char char="•"/>
            </a:pPr>
            <a:r>
              <a:rPr lang="cs-CZ" sz="1200"/>
              <a:t>11</a:t>
            </a:r>
            <a:r>
              <a:rPr lang="cs-CZ" sz="1200">
                <a:solidFill>
                  <a:srgbClr val="000000"/>
                </a:solidFill>
              </a:rPr>
              <a:t>. – </a:t>
            </a:r>
            <a:r>
              <a:rPr lang="cs-CZ" sz="1200"/>
              <a:t>13</a:t>
            </a:r>
            <a:r>
              <a:rPr lang="cs-CZ" sz="1200">
                <a:solidFill>
                  <a:srgbClr val="000000"/>
                </a:solidFill>
              </a:rPr>
              <a:t>.</a:t>
            </a:r>
            <a:r>
              <a:rPr lang="cs-CZ" sz="1200"/>
              <a:t>3</a:t>
            </a:r>
            <a:r>
              <a:rPr lang="cs-CZ" sz="1200">
                <a:solidFill>
                  <a:srgbClr val="000000"/>
                </a:solidFill>
              </a:rPr>
              <a:t>. Otevřen rozpis pro výběr praxe </a:t>
            </a:r>
            <a:r>
              <a:rPr lang="cs-CZ" sz="1200"/>
              <a:t>3</a:t>
            </a:r>
            <a:r>
              <a:rPr lang="cs-CZ" sz="1200">
                <a:solidFill>
                  <a:srgbClr val="000000"/>
                </a:solidFill>
              </a:rPr>
              <a:t>.</a:t>
            </a:r>
            <a:endParaRPr sz="1200">
              <a:solidFill>
                <a:srgbClr val="000000"/>
              </a:solidFill>
            </a:endParaRPr>
          </a:p>
          <a:p>
            <a:pPr marL="457200" lvl="0" indent="-393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Char char="•"/>
            </a:pPr>
            <a:r>
              <a:rPr lang="cs-CZ" sz="1200"/>
              <a:t>25</a:t>
            </a:r>
            <a:r>
              <a:rPr lang="cs-CZ" sz="1200">
                <a:solidFill>
                  <a:srgbClr val="000000"/>
                </a:solidFill>
              </a:rPr>
              <a:t>. 3. Seminář před praxí v seminárních skupinách – IPP </a:t>
            </a:r>
            <a:endParaRPr sz="1200">
              <a:solidFill>
                <a:srgbClr val="000000"/>
              </a:solidFill>
            </a:endParaRPr>
          </a:p>
          <a:p>
            <a:pPr marL="457200" lvl="0" indent="-393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Char char="•"/>
            </a:pPr>
            <a:r>
              <a:rPr lang="cs-CZ" sz="1200" b="1" i="1" u="sng"/>
              <a:t>8</a:t>
            </a:r>
            <a:r>
              <a:rPr lang="cs-CZ" sz="1200" b="1" i="1" u="sng">
                <a:solidFill>
                  <a:srgbClr val="000000"/>
                </a:solidFill>
              </a:rPr>
              <a:t>. - 1</a:t>
            </a:r>
            <a:r>
              <a:rPr lang="cs-CZ" sz="1200" b="1" i="1" u="sng"/>
              <a:t>2</a:t>
            </a:r>
            <a:r>
              <a:rPr lang="cs-CZ" sz="1200" b="1" i="1" u="sng">
                <a:solidFill>
                  <a:srgbClr val="000000"/>
                </a:solidFill>
              </a:rPr>
              <a:t>. </a:t>
            </a:r>
            <a:r>
              <a:rPr lang="cs-CZ" sz="1200" b="1" i="1" u="sng"/>
              <a:t>4</a:t>
            </a:r>
            <a:r>
              <a:rPr lang="cs-CZ" sz="1200" b="1" i="1" u="sng">
                <a:solidFill>
                  <a:srgbClr val="000000"/>
                </a:solidFill>
              </a:rPr>
              <a:t>.  Praxe </a:t>
            </a:r>
            <a:r>
              <a:rPr lang="cs-CZ" sz="1200" b="1" i="1" u="sng"/>
              <a:t>3</a:t>
            </a:r>
            <a:endParaRPr sz="1200">
              <a:solidFill>
                <a:srgbClr val="000000"/>
              </a:solidFill>
            </a:endParaRPr>
          </a:p>
          <a:p>
            <a:pPr marL="457200" lvl="0" indent="-393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Char char="•"/>
            </a:pPr>
            <a:r>
              <a:rPr lang="cs-CZ" sz="1200"/>
              <a:t>15</a:t>
            </a:r>
            <a:r>
              <a:rPr lang="cs-CZ" sz="1200">
                <a:solidFill>
                  <a:srgbClr val="000000"/>
                </a:solidFill>
              </a:rPr>
              <a:t>. </a:t>
            </a:r>
            <a:r>
              <a:rPr lang="cs-CZ" sz="1200"/>
              <a:t>4</a:t>
            </a:r>
            <a:r>
              <a:rPr lang="cs-CZ" sz="1200">
                <a:solidFill>
                  <a:srgbClr val="000000"/>
                </a:solidFill>
              </a:rPr>
              <a:t>. Seminář po praxi v seminárních skupinách</a:t>
            </a:r>
            <a:endParaRPr sz="1200">
              <a:solidFill>
                <a:srgbClr val="000000"/>
              </a:solidFill>
            </a:endParaRPr>
          </a:p>
          <a:p>
            <a:pPr marL="457200" lvl="0" indent="-393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Char char="•"/>
            </a:pPr>
            <a:r>
              <a:rPr lang="cs-CZ" sz="1200"/>
              <a:t>24</a:t>
            </a:r>
            <a:r>
              <a:rPr lang="cs-CZ" sz="1200">
                <a:solidFill>
                  <a:srgbClr val="000000"/>
                </a:solidFill>
              </a:rPr>
              <a:t>. – </a:t>
            </a:r>
            <a:r>
              <a:rPr lang="cs-CZ" sz="1200"/>
              <a:t>26</a:t>
            </a:r>
            <a:r>
              <a:rPr lang="cs-CZ" sz="1200">
                <a:solidFill>
                  <a:srgbClr val="000000"/>
                </a:solidFill>
              </a:rPr>
              <a:t>.4. Otevřen rozpis pro výběr praxe </a:t>
            </a:r>
            <a:r>
              <a:rPr lang="cs-CZ" sz="1200"/>
              <a:t>4</a:t>
            </a:r>
            <a:r>
              <a:rPr lang="cs-CZ" sz="1200">
                <a:solidFill>
                  <a:srgbClr val="000000"/>
                </a:solidFill>
              </a:rPr>
              <a:t>.</a:t>
            </a:r>
            <a:endParaRPr sz="1200">
              <a:solidFill>
                <a:srgbClr val="000000"/>
              </a:solidFill>
            </a:endParaRPr>
          </a:p>
          <a:p>
            <a:pPr marL="457200" lvl="0" indent="-393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Char char="•"/>
            </a:pPr>
            <a:r>
              <a:rPr lang="cs-CZ" sz="1200"/>
              <a:t>6</a:t>
            </a:r>
            <a:r>
              <a:rPr lang="cs-CZ" sz="1200">
                <a:solidFill>
                  <a:srgbClr val="000000"/>
                </a:solidFill>
              </a:rPr>
              <a:t>.</a:t>
            </a:r>
            <a:r>
              <a:rPr lang="cs-CZ" sz="1200"/>
              <a:t>5</a:t>
            </a:r>
            <a:r>
              <a:rPr lang="cs-CZ" sz="1200">
                <a:solidFill>
                  <a:srgbClr val="000000"/>
                </a:solidFill>
              </a:rPr>
              <a:t>. Seminář před praxí v seminárních skupinách – IPP</a:t>
            </a:r>
            <a:endParaRPr sz="1200">
              <a:solidFill>
                <a:srgbClr val="000000"/>
              </a:solidFill>
            </a:endParaRPr>
          </a:p>
          <a:p>
            <a:pPr marL="457200" lvl="0" indent="-393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Char char="•"/>
            </a:pPr>
            <a:r>
              <a:rPr lang="cs-CZ" sz="1200" b="1" i="1" u="sng"/>
              <a:t>13</a:t>
            </a:r>
            <a:r>
              <a:rPr lang="cs-CZ" sz="1200" b="1" i="1" u="sng">
                <a:solidFill>
                  <a:srgbClr val="000000"/>
                </a:solidFill>
              </a:rPr>
              <a:t>. - </a:t>
            </a:r>
            <a:r>
              <a:rPr lang="cs-CZ" sz="1200" b="1" i="1" u="sng"/>
              <a:t>17</a:t>
            </a:r>
            <a:r>
              <a:rPr lang="cs-CZ" sz="1200" b="1" i="1" u="sng">
                <a:solidFill>
                  <a:srgbClr val="000000"/>
                </a:solidFill>
              </a:rPr>
              <a:t>. 5.  Praxe </a:t>
            </a:r>
            <a:r>
              <a:rPr lang="cs-CZ" sz="1200" b="1" i="1" u="sng"/>
              <a:t>4</a:t>
            </a:r>
            <a:endParaRPr sz="1200">
              <a:solidFill>
                <a:srgbClr val="000000"/>
              </a:solidFill>
            </a:endParaRPr>
          </a:p>
          <a:p>
            <a:pPr marL="457200" lvl="0" indent="-393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Char char="•"/>
            </a:pPr>
            <a:r>
              <a:rPr lang="cs-CZ" sz="1200"/>
              <a:t>20</a:t>
            </a:r>
            <a:r>
              <a:rPr lang="cs-CZ" sz="1200">
                <a:solidFill>
                  <a:srgbClr val="000000"/>
                </a:solidFill>
              </a:rPr>
              <a:t>.5. Seminář po praxi v seminárních skupinách</a:t>
            </a:r>
            <a:endParaRPr sz="1200">
              <a:solidFill>
                <a:srgbClr val="000000"/>
              </a:solidFill>
            </a:endParaRPr>
          </a:p>
          <a:p>
            <a:pPr marL="457200" lvl="0" indent="-393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Char char="•"/>
            </a:pPr>
            <a:r>
              <a:rPr lang="cs-CZ" sz="1200" b="1">
                <a:solidFill>
                  <a:srgbClr val="000000"/>
                </a:solidFill>
              </a:rPr>
              <a:t>2</a:t>
            </a:r>
            <a:r>
              <a:rPr lang="cs-CZ" sz="1200" b="1"/>
              <a:t>7</a:t>
            </a:r>
            <a:r>
              <a:rPr lang="cs-CZ" sz="1200" b="1">
                <a:solidFill>
                  <a:srgbClr val="000000"/>
                </a:solidFill>
              </a:rPr>
              <a:t>. 5. STUDENTSKÁ KONFERENCE v aule  (</a:t>
            </a:r>
            <a:r>
              <a:rPr lang="cs-CZ" sz="1200" b="1"/>
              <a:t>8.30</a:t>
            </a:r>
            <a:r>
              <a:rPr lang="cs-CZ" sz="1200" b="1">
                <a:solidFill>
                  <a:srgbClr val="000000"/>
                </a:solidFill>
              </a:rPr>
              <a:t> – 1</a:t>
            </a:r>
            <a:r>
              <a:rPr lang="cs-CZ" sz="1200" b="1"/>
              <a:t>2</a:t>
            </a:r>
            <a:r>
              <a:rPr lang="cs-CZ" sz="1200" b="1">
                <a:solidFill>
                  <a:srgbClr val="000000"/>
                </a:solidFill>
              </a:rPr>
              <a:t>.00)</a:t>
            </a:r>
            <a:br>
              <a:rPr lang="cs-CZ">
                <a:solidFill>
                  <a:srgbClr val="000000"/>
                </a:solidFill>
              </a:rPr>
            </a:b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2"/>
          <p:cNvSpPr/>
          <p:nvPr/>
        </p:nvSpPr>
        <p:spPr>
          <a:xfrm>
            <a:off x="1677005" y="2295690"/>
            <a:ext cx="10515000" cy="46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•"/>
            </a:pPr>
            <a:r>
              <a:rPr lang="cs-CZ" sz="36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Individuální plán praxe (IPP)</a:t>
            </a:r>
            <a:endParaRPr sz="3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•"/>
            </a:pPr>
            <a:r>
              <a:rPr lang="cs-CZ" sz="36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Zpráva z praxe</a:t>
            </a:r>
            <a:endParaRPr sz="3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•"/>
            </a:pPr>
            <a:r>
              <a:rPr lang="cs-CZ" sz="36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Hodnocení z praxe</a:t>
            </a:r>
            <a:endParaRPr sz="3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12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cs-CZ" sz="44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                      DOKUMENTY ke </a:t>
            </a:r>
            <a:r>
              <a:rPr lang="cs-CZ" sz="4400" b="0" i="0" u="sng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každé</a:t>
            </a:r>
            <a:r>
              <a:rPr lang="cs-CZ" sz="44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prax</a:t>
            </a:r>
            <a:r>
              <a:rPr lang="cs-CZ" sz="4400">
                <a:latin typeface="Roboto Condensed"/>
                <a:ea typeface="Roboto Condensed"/>
                <a:cs typeface="Roboto Condensed"/>
                <a:sym typeface="Roboto Condensed"/>
              </a:rPr>
              <a:t>i</a:t>
            </a:r>
            <a:endParaRPr sz="44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3"/>
          <p:cNvSpPr/>
          <p:nvPr/>
        </p:nvSpPr>
        <p:spPr>
          <a:xfrm>
            <a:off x="363650" y="2077425"/>
            <a:ext cx="10989300" cy="46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78" algn="just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Žádost o smlouvu na praxi</a:t>
            </a:r>
            <a:r>
              <a:rPr lang="cs-CZ" sz="2800">
                <a:solidFill>
                  <a:schemeClr val="dk1"/>
                </a:solidFill>
              </a:rPr>
              <a:t> </a:t>
            </a: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v případě, že není v rozpisu a/nebo s organizací nemá škola smlouvu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79" algn="just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Žádost o příspěvek na praxi (jízdné, nocležné, poplatek za praxe)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endParaRPr sz="28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lang="cs-CZ" sz="2800">
                <a:latin typeface="Roboto Condensed"/>
                <a:ea typeface="Roboto Condensed"/>
                <a:cs typeface="Roboto Condensed"/>
                <a:sym typeface="Roboto Condensed"/>
              </a:rPr>
              <a:t>  </a:t>
            </a: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K dispozici v ISu v dokumentech Katedry odborných praxí: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80" algn="just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 https://is.jabok.cz/auth/do/jabok/1108878/OPS/FormOPS/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13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cs-CZ" sz="44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                      ŽÁDOSTI</a:t>
            </a:r>
            <a:endParaRPr sz="44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4"/>
          <p:cNvSpPr/>
          <p:nvPr/>
        </p:nvSpPr>
        <p:spPr>
          <a:xfrm>
            <a:off x="758705" y="2712415"/>
            <a:ext cx="10515000" cy="46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228600" marR="0" lvl="0" indent="-22787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Jsem 3 dny a více na praxi -  je možné zbylé hodiny odpracovat v náhradním termínu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Jsem 2 dny a méně na praxi -  je třeba opakovat celou praxi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Ihned kontaktovat koordinátora na pracovišti i ve škole - PŘEDA</a:t>
            </a:r>
            <a:r>
              <a:rPr lang="cs-CZ" sz="2800">
                <a:latin typeface="Roboto Condensed"/>
                <a:ea typeface="Roboto Condensed"/>
                <a:cs typeface="Roboto Condensed"/>
                <a:sym typeface="Roboto Condensed"/>
              </a:rPr>
              <a:t>T INFORMACI DO NEJDŘÍVE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14"/>
          <p:cNvSpPr/>
          <p:nvPr/>
        </p:nvSpPr>
        <p:spPr>
          <a:xfrm>
            <a:off x="1294480" y="126915"/>
            <a:ext cx="1051500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cs-CZ"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   </a:t>
            </a:r>
            <a:r>
              <a:rPr lang="cs-CZ" sz="44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 KDYŽ </a:t>
            </a:r>
            <a:r>
              <a:rPr lang="cs-CZ" sz="4400">
                <a:latin typeface="Roboto Condensed"/>
                <a:ea typeface="Roboto Condensed"/>
                <a:cs typeface="Roboto Condensed"/>
                <a:sym typeface="Roboto Condensed"/>
              </a:rPr>
              <a:t>STUDENT </a:t>
            </a:r>
            <a:r>
              <a:rPr lang="cs-CZ" sz="44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ONEMOCNÍ</a:t>
            </a:r>
            <a:endParaRPr sz="44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5"/>
          <p:cNvSpPr/>
          <p:nvPr/>
        </p:nvSpPr>
        <p:spPr>
          <a:xfrm>
            <a:off x="-158750" y="2185200"/>
            <a:ext cx="12587700" cy="46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45720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 Condensed"/>
              <a:buChar char="•"/>
            </a:pPr>
            <a:r>
              <a:rPr lang="cs-CZ" sz="22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DOCHÁZKA na metodické semináře - povolena jedna absence, aktivní účast</a:t>
            </a:r>
            <a:endParaRPr sz="2200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 Condensed"/>
              <a:buChar char="•"/>
            </a:pPr>
            <a:r>
              <a:rPr lang="cs-CZ" sz="22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ABSOLVOVANÉ všechny PRAXE daného semestru </a:t>
            </a:r>
            <a:endParaRPr sz="2200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 Condensed"/>
              <a:buChar char="•"/>
            </a:pPr>
            <a:r>
              <a:rPr lang="cs-CZ" sz="22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VYPRACOVANÉ, SCHVÁLENÉ A ODEVZDANÉ DOKUMENTY, které jsou zpracovány dle zadání (viz formuláře) a splňují základní kritéria vyplývající ze studovaného oboru a úrovně vzdělání:</a:t>
            </a:r>
            <a:endParaRPr sz="2200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914400" lvl="1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 Condensed"/>
              <a:buChar char="○"/>
            </a:pPr>
            <a:r>
              <a:rPr lang="cs-CZ" sz="22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IPP před praxí (schválený a podepsaný učitelem semináře, po praxi 3x podpis)</a:t>
            </a:r>
            <a:endParaRPr sz="1200">
              <a:solidFill>
                <a:schemeClr val="dk1"/>
              </a:solidFill>
            </a:endParaRPr>
          </a:p>
          <a:p>
            <a:pPr marL="914400" lvl="1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 Condensed"/>
              <a:buChar char="○"/>
            </a:pPr>
            <a:r>
              <a:rPr lang="cs-CZ" sz="22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zprávu a hodnocení 14 dní po praxi (nebo na základě dohody s učitelem)</a:t>
            </a:r>
            <a:endParaRPr sz="2200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914400" lvl="1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 Condensed"/>
              <a:buChar char="○"/>
            </a:pPr>
            <a:r>
              <a:rPr lang="cs-CZ" sz="22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obsah dokumentů musí být dopracován dle komentářů učitele a pak vložen do portfolia a odevzdávárny</a:t>
            </a:r>
            <a:endParaRPr sz="2200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 Condensed"/>
              <a:buChar char="•"/>
            </a:pPr>
            <a:r>
              <a:rPr lang="cs-CZ" sz="22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Vedené PORTFOLIO s dokumenty k praxím (předkládá se učiteli dle domluvy)</a:t>
            </a:r>
            <a:endParaRPr sz="22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914400" marR="0" lvl="0" indent="0" algn="l" rtl="0">
              <a:lnSpc>
                <a:spcPct val="100000"/>
              </a:lnSpc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15"/>
          <p:cNvSpPr/>
          <p:nvPr/>
        </p:nvSpPr>
        <p:spPr>
          <a:xfrm>
            <a:off x="2341574" y="365050"/>
            <a:ext cx="901200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cs-CZ"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  </a:t>
            </a:r>
            <a:r>
              <a:rPr lang="cs-CZ" sz="44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  PODMÍNKY ZÁPOČTU</a:t>
            </a:r>
            <a:endParaRPr sz="44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2b4fa8074e7_3_27"/>
          <p:cNvSpPr/>
          <p:nvPr/>
        </p:nvSpPr>
        <p:spPr>
          <a:xfrm>
            <a:off x="0" y="1742650"/>
            <a:ext cx="11790900" cy="46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cs-CZ" sz="2100" b="0" i="0" u="none" strike="noStrike" cap="none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Pokud v rámci jednoho semestru absolvuje student pouze dvě odborné informativní praxe (OPI) a jednu z nějakého (opodstatněného!!!) důvodu nestihnete, můžete si na začátku semestru, ve kterém budete předmět opakovat, zažádat o uznání dvou splněných praxí a to na základě uvedeného postupu:</a:t>
            </a:r>
            <a:endParaRPr sz="2100" b="0" i="0" u="none" strike="noStrike" cap="none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cs-CZ" sz="2100" b="0" i="0" u="none" strike="noStrike" cap="none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1. Zašlete emailem žádost o uznání dvou praxí (s jasně definovaným důvodem) vedoucí katedry - </a:t>
            </a:r>
            <a:r>
              <a:rPr lang="cs-CZ" sz="2100" b="0" i="0" u="none" strike="noStrike" cap="none">
                <a:solidFill>
                  <a:srgbClr val="1155CC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najbrtova@jabok.cz</a:t>
            </a:r>
            <a:r>
              <a:rPr lang="cs-CZ" sz="2100" b="0" i="0" u="none" strike="noStrike" cap="none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a do odevzdávárny nahrajete všechny dokumenty ke splněným praxím.</a:t>
            </a:r>
            <a:endParaRPr sz="2100" b="0" i="0" u="none" strike="noStrike" cap="none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cs-CZ" sz="2100" b="0" i="0" u="none" strike="noStrike" cap="none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2. Vedoucí katedry po poradě s učitelem dané seminární skupiny vyhodnotí žádost a zašle studentovi informaci, jestli je žádost schválena.</a:t>
            </a:r>
            <a:endParaRPr sz="2100" b="0" i="0" u="none" strike="noStrike" cap="none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cs-CZ" sz="2100" b="0" i="0" u="none" strike="noStrike" cap="none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2. U dvou již absolvovaných praxí musí mít splněné všechny požadavky (absolvovanou praxi v plném rozsahu, schválený IPP před praxí, hodnocení, schválenou zprávu).</a:t>
            </a:r>
            <a:endParaRPr sz="2100" b="0" i="0" u="none" strike="noStrike" cap="none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cs-CZ" sz="2100" b="0" i="0" u="none" strike="noStrike" cap="none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3. V průběhu semestru, kdy student opakuje předmět, dochází na metodické semináře (nemusí na úvodní</a:t>
            </a:r>
            <a:r>
              <a:rPr lang="cs-CZ" sz="2100">
                <a:solidFill>
                  <a:srgbClr val="222222"/>
                </a:solidFill>
                <a:highlight>
                  <a:srgbClr val="FFFFFF"/>
                </a:highlight>
              </a:rPr>
              <a:t>, nezapočítává se</a:t>
            </a:r>
            <a:r>
              <a:rPr lang="cs-CZ" sz="2100" b="0" i="0" u="none" strike="noStrike" cap="none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) a splní třetí povinnou informativní praxi (opět se všemi požadavky).</a:t>
            </a:r>
            <a:endParaRPr sz="2100" b="0" i="0" u="none" strike="noStrike" cap="none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cs-CZ" sz="2100" b="0" i="0" u="none" strike="noStrike" cap="none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4. Na základě výše uvedeného postupu a za předpokladu splnění všech podmínek, dostanete zápočet.</a:t>
            </a:r>
            <a:endParaRPr sz="4600" b="1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endParaRPr sz="3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74" name="Google Shape;274;g2b4fa8074e7_3_27"/>
          <p:cNvSpPr/>
          <p:nvPr/>
        </p:nvSpPr>
        <p:spPr>
          <a:xfrm>
            <a:off x="3366875" y="352225"/>
            <a:ext cx="8681400" cy="12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457200" marR="0" lvl="0" indent="0" algn="ctr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cs-CZ" sz="3100">
                <a:solidFill>
                  <a:srgbClr val="222222"/>
                </a:solidFill>
                <a:highlight>
                  <a:srgbClr val="FFFFFF"/>
                </a:highlight>
              </a:rPr>
              <a:t>PODMÍNKY PRO OPAKOVÁNÍ PŘEDMĚTŮ MSS A OPI</a:t>
            </a:r>
            <a:endParaRPr sz="38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6"/>
          <p:cNvSpPr/>
          <p:nvPr/>
        </p:nvSpPr>
        <p:spPr>
          <a:xfrm>
            <a:off x="205050" y="1819450"/>
            <a:ext cx="11826900" cy="46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lang="cs-CZ" sz="3100" b="1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60 hodin v průběhu jednoho měsíce </a:t>
            </a:r>
            <a:r>
              <a:rPr lang="cs-CZ" sz="31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 prázdninách mezi 1. a 2. ročníkem, </a:t>
            </a:r>
            <a:r>
              <a:rPr lang="cs-CZ" sz="2800">
                <a:latin typeface="Roboto Condensed"/>
                <a:ea typeface="Roboto Condensed"/>
                <a:cs typeface="Roboto Condensed"/>
                <a:sym typeface="Roboto Condensed"/>
              </a:rPr>
              <a:t>m</a:t>
            </a: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ožno plnit i v zahraničí </a:t>
            </a:r>
            <a:r>
              <a:rPr lang="cs-CZ" sz="2800">
                <a:latin typeface="Roboto Condensed"/>
                <a:ea typeface="Roboto Condensed"/>
                <a:cs typeface="Roboto Condensed"/>
                <a:sym typeface="Roboto Condensed"/>
              </a:rPr>
              <a:t>!!!</a:t>
            </a:r>
            <a:endParaRPr sz="28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endParaRPr sz="28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Během letního semestru: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0000" marR="0" lvl="1" indent="-225425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Výběr praxe + </a:t>
            </a:r>
            <a:r>
              <a:rPr lang="cs-CZ" sz="2800">
                <a:latin typeface="Roboto Condensed"/>
                <a:ea typeface="Roboto Condensed"/>
                <a:cs typeface="Roboto Condensed"/>
                <a:sym typeface="Roboto Condensed"/>
              </a:rPr>
              <a:t>schválení </a:t>
            </a: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vedoucím skupiny + </a:t>
            </a:r>
            <a:r>
              <a:rPr lang="cs-CZ" sz="2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smlouva na praxi v případě potřeby (na základě žádosti koordinátorovi praxí)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0000" marR="0" lvl="1" indent="-225425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>
                <a:latin typeface="Roboto Condensed"/>
                <a:ea typeface="Roboto Condensed"/>
                <a:cs typeface="Roboto Condensed"/>
                <a:sym typeface="Roboto Condensed"/>
              </a:rPr>
              <a:t>Vypracování a </a:t>
            </a: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schválení IPP (IPP musí být schváleno nejpozději před začátkem prázdnin nebo dle domluvy). Bez </a:t>
            </a:r>
            <a:r>
              <a:rPr lang="cs-CZ" sz="2800">
                <a:latin typeface="Roboto Condensed"/>
                <a:ea typeface="Roboto Condensed"/>
                <a:cs typeface="Roboto Condensed"/>
                <a:sym typeface="Roboto Condensed"/>
              </a:rPr>
              <a:t>schváleného</a:t>
            </a: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plánu nebude praxe uznána</a:t>
            </a:r>
            <a:r>
              <a:rPr lang="cs-CZ" sz="2800">
                <a:latin typeface="Roboto Condensed"/>
                <a:ea typeface="Roboto Condensed"/>
                <a:cs typeface="Roboto Condensed"/>
                <a:sym typeface="Roboto Condensed"/>
              </a:rPr>
              <a:t>!!!</a:t>
            </a: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0000" marR="0" lvl="1" indent="-225425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>
                <a:latin typeface="Roboto Condensed"/>
                <a:ea typeface="Roboto Condensed"/>
                <a:cs typeface="Roboto Condensed"/>
                <a:sym typeface="Roboto Condensed"/>
              </a:rPr>
              <a:t>Všechny d</a:t>
            </a: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okumenty k praxi musí být odevzdané v průběhu zimního semestru následujícího šk. roku (zápočet v ZS).</a:t>
            </a:r>
            <a:endParaRPr sz="28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80" name="Google Shape;280;p16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cs-CZ"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    </a:t>
            </a:r>
            <a:r>
              <a:rPr lang="cs-CZ" sz="44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PRÁZDNINOVÁ PRAXE I.</a:t>
            </a:r>
            <a:endParaRPr sz="44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2b4fa8074e7_3_3"/>
          <p:cNvSpPr/>
          <p:nvPr/>
        </p:nvSpPr>
        <p:spPr>
          <a:xfrm>
            <a:off x="1572305" y="365040"/>
            <a:ext cx="1051500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cs-CZ"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    </a:t>
            </a:r>
            <a:r>
              <a:rPr lang="cs-CZ" sz="44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PRÁZDNINOVÁ PRAXE I.</a:t>
            </a:r>
            <a:endParaRPr sz="44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86" name="Google Shape;286;g2b4fa8074e7_3_3"/>
          <p:cNvSpPr txBox="1"/>
          <p:nvPr/>
        </p:nvSpPr>
        <p:spPr>
          <a:xfrm>
            <a:off x="119100" y="1927975"/>
            <a:ext cx="12072900" cy="46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45720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500">
                <a:solidFill>
                  <a:srgbClr val="222222"/>
                </a:solidFill>
                <a:highlight>
                  <a:srgbClr val="FFFFFF"/>
                </a:highlight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endParaRPr sz="3500">
              <a:solidFill>
                <a:srgbClr val="222222"/>
              </a:solidFill>
              <a:highlight>
                <a:srgbClr val="FFFFFF"/>
              </a:highlight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rgbClr val="222222"/>
              </a:solidFill>
              <a:highlight>
                <a:srgbClr val="FFFFFF"/>
              </a:highlight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lvl="0" indent="-4318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3200"/>
              <a:buFont typeface="Roboto Condensed"/>
              <a:buChar char="•"/>
            </a:pPr>
            <a:r>
              <a:rPr lang="cs-CZ" sz="3200">
                <a:solidFill>
                  <a:srgbClr val="222222"/>
                </a:solidFill>
                <a:highlight>
                  <a:srgbClr val="FFFFFF"/>
                </a:highlight>
                <a:latin typeface="Roboto Condensed"/>
                <a:ea typeface="Roboto Condensed"/>
                <a:cs typeface="Roboto Condensed"/>
                <a:sym typeface="Roboto Condensed"/>
              </a:rPr>
              <a:t>Účast na táborech - počítá se max. 12 hodin/den (ne zdravotník, kuchař, apod.)</a:t>
            </a:r>
            <a:endParaRPr sz="3200">
              <a:solidFill>
                <a:srgbClr val="222222"/>
              </a:solidFill>
              <a:highlight>
                <a:srgbClr val="FFFFFF"/>
              </a:highlight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rgbClr val="222222"/>
              </a:solidFill>
              <a:highlight>
                <a:srgbClr val="FFFFFF"/>
              </a:highlight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rgbClr val="222222"/>
              </a:solidFill>
              <a:highlight>
                <a:srgbClr val="FFFFFF"/>
              </a:highlight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lvl="0" indent="-4318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3200"/>
              <a:buFont typeface="Roboto Condensed"/>
              <a:buChar char="•"/>
            </a:pPr>
            <a:r>
              <a:rPr lang="cs-CZ" sz="3200">
                <a:solidFill>
                  <a:srgbClr val="222222"/>
                </a:solidFill>
                <a:highlight>
                  <a:srgbClr val="FFFFFF"/>
                </a:highlight>
                <a:latin typeface="Roboto Condensed"/>
                <a:ea typeface="Roboto Condensed"/>
                <a:cs typeface="Roboto Condensed"/>
                <a:sym typeface="Roboto Condensed"/>
              </a:rPr>
              <a:t>V jiných případech max. 8 hodin/denně (v souladu se zákoníkem práce)</a:t>
            </a:r>
            <a:endParaRPr sz="3200">
              <a:solidFill>
                <a:srgbClr val="222222"/>
              </a:solidFill>
              <a:highlight>
                <a:srgbClr val="FFFFFF"/>
              </a:highlight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533400" lvl="0" indent="-5334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533400" lvl="0" indent="-5334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533400" lvl="0" indent="-5334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</a:endParaRPr>
          </a:p>
          <a:p>
            <a:pPr marL="533400" lvl="0" indent="-5334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7"/>
          <p:cNvSpPr/>
          <p:nvPr/>
        </p:nvSpPr>
        <p:spPr>
          <a:xfrm>
            <a:off x="394150" y="1364675"/>
            <a:ext cx="11449800" cy="50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228600" marR="0" lvl="0" indent="-22788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cs-CZ" sz="25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CÍLE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9999" marR="0" lvl="1" indent="-206375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Char char="•"/>
            </a:pPr>
            <a:r>
              <a:rPr lang="cs-CZ" sz="25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Propojit teorii se zkušenostmi z praxí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9999" marR="0" lvl="1" indent="-206375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Char char="•"/>
            </a:pPr>
            <a:r>
              <a:rPr lang="cs-CZ" sz="25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Shrnout a prezentovat poznatky a zkušenosti</a:t>
            </a:r>
            <a:endParaRPr sz="25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269999" marR="0" lvl="1" indent="-206375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Roboto Condensed"/>
              <a:buChar char="•"/>
            </a:pPr>
            <a:r>
              <a:rPr lang="cs-CZ" sz="25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porozumět klíčovým pojmům a </a:t>
            </a:r>
            <a:endParaRPr sz="25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269999" marR="0" lvl="1" indent="-206375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Roboto Condensed"/>
              <a:buChar char="•"/>
            </a:pPr>
            <a:r>
              <a:rPr lang="cs-CZ" sz="25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naučit se vytvořit plán, průběžně hodnotit jeho funkčnost a vytvořit odpovídající výstup  </a:t>
            </a:r>
            <a:endParaRPr sz="25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cs-CZ" sz="25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Studenti mohou zažít:  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37160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cs-CZ" sz="25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organizaci větší akce 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37160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cs-CZ" sz="25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skupinovou spolupráci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37160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cs-CZ" sz="25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prezentaci odborných informací a vlastních názorů</a:t>
            </a:r>
            <a:endParaRPr sz="25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137160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cs-CZ" sz="25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delegování úkolů</a:t>
            </a:r>
            <a:endParaRPr sz="25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228600" marR="0" lvl="0" indent="-500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17"/>
          <p:cNvSpPr/>
          <p:nvPr/>
        </p:nvSpPr>
        <p:spPr>
          <a:xfrm>
            <a:off x="709980" y="39865"/>
            <a:ext cx="1051500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cs-CZ"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   </a:t>
            </a:r>
            <a:r>
              <a:rPr lang="cs-CZ" sz="44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STUDENTSKÁ KONFERENCE</a:t>
            </a:r>
            <a:endParaRPr sz="44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9"/>
          <p:cNvSpPr/>
          <p:nvPr/>
        </p:nvSpPr>
        <p:spPr>
          <a:xfrm>
            <a:off x="325175" y="1819450"/>
            <a:ext cx="11568000" cy="46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228600" marR="0" lvl="0" indent="-22787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HLAVNÍ TÉMA: </a:t>
            </a:r>
            <a:r>
              <a:rPr lang="cs-CZ" sz="2800" b="1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Osoba pedagoga a jeho přístupu ke vzdělání a výchově</a:t>
            </a:r>
            <a:endParaRPr sz="2800" b="1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cs-CZ" sz="19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TÉMATA SKUPIN:</a:t>
            </a:r>
            <a:endParaRPr sz="19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marR="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Roboto Condensed"/>
              <a:buAutoNum type="arabicParenR"/>
            </a:pPr>
            <a:r>
              <a:rPr lang="cs-CZ" sz="19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profesionalita x lidskost (co znamená “profesionál”, kdo nebo co určuje hranice vztahu, kdy být pevný a kdy povolit….)</a:t>
            </a:r>
            <a:endParaRPr sz="19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marR="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Roboto Condensed"/>
              <a:buAutoNum type="arabicParenR"/>
            </a:pPr>
            <a:r>
              <a:rPr lang="cs-CZ" sz="19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péče x podpora k samostatnosti (kdy dělat za dítě, kdy dělat s dítětem a kdy nechat dítě samostatně fungovat)</a:t>
            </a:r>
            <a:endParaRPr sz="19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marR="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Roboto Condensed"/>
              <a:buAutoNum type="arabicParenR"/>
            </a:pPr>
            <a:r>
              <a:rPr lang="cs-CZ" sz="19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individualita x skupina (kdy podpořit jednoho na úkor skupiny a kdy nikoliv, kdy se věnovat jednotlivci a kdy celé skupině)</a:t>
            </a:r>
            <a:endParaRPr sz="19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marR="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Roboto Condensed"/>
              <a:buAutoNum type="arabicParenR"/>
            </a:pPr>
            <a:r>
              <a:rPr lang="cs-CZ" sz="19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podpůrné a represivní výchovné prostředky a jejich vliv (co je odměna, trest, k čemu vede, na jakých principech funguje, co je produktivní a co naopak)   </a:t>
            </a:r>
            <a:endParaRPr sz="28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cs-CZ" sz="19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endParaRPr sz="13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endParaRPr sz="3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19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cs-CZ"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   </a:t>
            </a:r>
            <a:r>
              <a:rPr lang="cs-CZ" sz="44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STUDENTSKÁ KONFERENCE</a:t>
            </a:r>
            <a:endParaRPr sz="44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0"/>
          <p:cNvSpPr/>
          <p:nvPr/>
        </p:nvSpPr>
        <p:spPr>
          <a:xfrm>
            <a:off x="165375" y="1831125"/>
            <a:ext cx="11767200" cy="46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228600" marR="0" lvl="0" indent="-22787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228600" marR="0" lvl="0" indent="-22788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Pro každou seminární skupinu bude vylosován jeden úkol: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cs-CZ" sz="25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1. Celková organizace konference (koordinátoři)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cs-CZ" sz="25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		 - hlídání termínů, komunikace s ostatními skupinami </a:t>
            </a:r>
            <a:endParaRPr sz="25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cs-CZ" sz="25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     2. Propagace před/po konferencí (PR)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8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cs-CZ" sz="25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		- web, sociální sítě, plakáty, zvací emaily, </a:t>
            </a:r>
            <a:r>
              <a:rPr lang="cs-CZ" sz="25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tisková zpráva, foto a video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cs-CZ" sz="25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3. Organizace občerstvení - komunikace s Rozkou B., rozdělení úkolů (gastro)</a:t>
            </a:r>
            <a:endParaRPr sz="25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cs-CZ" sz="25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4. Moderování konferenčního dne, </a:t>
            </a:r>
            <a:r>
              <a:rPr lang="cs-CZ" sz="25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příprava prostor a techniky (moderátoři)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04" name="Google Shape;304;p20"/>
          <p:cNvSpPr/>
          <p:nvPr/>
        </p:nvSpPr>
        <p:spPr>
          <a:xfrm>
            <a:off x="1572305" y="305515"/>
            <a:ext cx="1051500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cs-CZ"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</a:t>
            </a:r>
            <a:r>
              <a:rPr lang="cs-CZ" sz="43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     STUDENTSKÁ KONFERENCE</a:t>
            </a:r>
            <a:endParaRPr sz="43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1"/>
          <p:cNvSpPr/>
          <p:nvPr/>
        </p:nvSpPr>
        <p:spPr>
          <a:xfrm>
            <a:off x="157650" y="1563275"/>
            <a:ext cx="11961900" cy="46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cs-CZ" sz="22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Do 19. února - skupina si </a:t>
            </a:r>
            <a:r>
              <a:rPr lang="cs-CZ" sz="22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určí 2 zástupce, kteří budou komunikovat za skupinu a zašle (sdělí) jejich jména organizační skupině a učitelům své seminární skupiny.  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cs-CZ" sz="22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Od 5. února do  8. března: </a:t>
            </a:r>
            <a:endParaRPr sz="22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marR="0" lvl="0" indent="-368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Roboto Condensed"/>
              <a:buAutoNum type="arabicPeriod"/>
            </a:pPr>
            <a:r>
              <a:rPr lang="cs-CZ" sz="22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skupina si </a:t>
            </a:r>
            <a:r>
              <a:rPr lang="cs-CZ" sz="22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DEFINUJE POJMY, které s tématem souvisí</a:t>
            </a:r>
            <a:endParaRPr sz="22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marR="0" lvl="0" indent="-368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Roboto Condensed"/>
              <a:buAutoNum type="arabicPeriod"/>
            </a:pPr>
            <a:r>
              <a:rPr lang="cs-CZ" sz="22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Připraví si OTÁZKY, které souvisí s tématem a pojmy (co potřebujeme vědět, aby se nám téma dobře zpracovávalo, jaké otázky/úvahy se jim otvírají) </a:t>
            </a:r>
            <a:endParaRPr sz="22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marR="0" lvl="0" indent="-368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Roboto Condensed"/>
              <a:buAutoNum type="arabicPeriod"/>
            </a:pPr>
            <a:r>
              <a:rPr lang="cs-CZ" sz="22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více si rozvrhne/konkretizuje TÉMA svého příspěvku a zašle učiteli</a:t>
            </a:r>
            <a:endParaRPr sz="22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cs-CZ" sz="22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Do 25. března - skupina zkonzultuje CÍL a OSNOVU příspěvku s pedagogy a zašle je organizační skupině a učiteli své skupiny. 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cs-CZ" sz="22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Do 30. dubna: skupina PR začne s propagací (emailové pozvánky, plakáty, www stránky, facebook, …). Informace o příspěvcích získá od organizační skupiny.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cs-CZ" sz="22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Do 15. května: Skupiny sdělí „zvláštní“ požadavky na prostor a technické zabezpečení moderátorům.</a:t>
            </a:r>
            <a:endParaRPr sz="22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10" name="Google Shape;310;p21"/>
          <p:cNvSpPr/>
          <p:nvPr/>
        </p:nvSpPr>
        <p:spPr>
          <a:xfrm>
            <a:off x="838505" y="90665"/>
            <a:ext cx="1051500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cs-CZ"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    </a:t>
            </a:r>
            <a:r>
              <a:rPr lang="cs-CZ" sz="44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STUDENTSKÁ KONFERENCE</a:t>
            </a:r>
            <a:endParaRPr sz="44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2b651883917_0_0"/>
          <p:cNvSpPr txBox="1">
            <a:spLocks noGrp="1"/>
          </p:cNvSpPr>
          <p:nvPr>
            <p:ph type="title"/>
          </p:nvPr>
        </p:nvSpPr>
        <p:spPr>
          <a:xfrm>
            <a:off x="2387875" y="313275"/>
            <a:ext cx="94326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cs-CZ" sz="4400">
                <a:latin typeface="Roboto Condensed"/>
                <a:ea typeface="Roboto Condensed"/>
                <a:cs typeface="Roboto Condensed"/>
                <a:sym typeface="Roboto Condensed"/>
              </a:rPr>
              <a:t>STUDENTSKÁ KONFERENCE - organizace</a:t>
            </a:r>
            <a:endParaRPr sz="4400"/>
          </a:p>
        </p:txBody>
      </p:sp>
      <p:sp>
        <p:nvSpPr>
          <p:cNvPr id="316" name="Google Shape;316;g2b651883917_0_0"/>
          <p:cNvSpPr txBox="1">
            <a:spLocks noGrp="1"/>
          </p:cNvSpPr>
          <p:nvPr>
            <p:ph type="subTitle" idx="1"/>
          </p:nvPr>
        </p:nvSpPr>
        <p:spPr>
          <a:xfrm>
            <a:off x="131100" y="718675"/>
            <a:ext cx="11929800" cy="65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sz="27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cs-CZ" sz="2200" b="1">
                <a:latin typeface="Roboto Condensed"/>
                <a:ea typeface="Roboto Condensed"/>
                <a:cs typeface="Roboto Condensed"/>
                <a:sym typeface="Roboto Condensed"/>
              </a:rPr>
              <a:t>Do 19. února </a:t>
            </a:r>
            <a:r>
              <a:rPr lang="cs-CZ" sz="2200">
                <a:latin typeface="Roboto Condensed"/>
                <a:ea typeface="Roboto Condensed"/>
                <a:cs typeface="Roboto Condensed"/>
                <a:sym typeface="Roboto Condensed"/>
              </a:rPr>
              <a:t>- každá skupina si určí 2 zástupce, kteří budou komunikovat za skupinu a zašle (sdělí) jejich jména organizační skupině a učitelům své seminární skupiny.  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sz="22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cs-CZ" sz="2200" b="1">
                <a:latin typeface="Roboto Condensed"/>
                <a:ea typeface="Roboto Condensed"/>
                <a:cs typeface="Roboto Condensed"/>
                <a:sym typeface="Roboto Condensed"/>
              </a:rPr>
              <a:t>Od 5.února do 8.března</a:t>
            </a:r>
            <a:r>
              <a:rPr lang="cs-CZ" sz="2200">
                <a:latin typeface="Roboto Condensed"/>
                <a:ea typeface="Roboto Condensed"/>
                <a:cs typeface="Roboto Condensed"/>
                <a:sym typeface="Roboto Condensed"/>
              </a:rPr>
              <a:t>: </a:t>
            </a:r>
            <a:endParaRPr sz="22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Font typeface="Roboto Condensed"/>
              <a:buAutoNum type="arabicPeriod"/>
            </a:pPr>
            <a:r>
              <a:rPr lang="cs-CZ" sz="2200">
                <a:latin typeface="Roboto Condensed"/>
                <a:ea typeface="Roboto Condensed"/>
                <a:cs typeface="Roboto Condensed"/>
                <a:sym typeface="Roboto Condensed"/>
              </a:rPr>
              <a:t>Skupina si DEFINUJE POJMY, které s tématem souvisí.</a:t>
            </a:r>
            <a:endParaRPr sz="22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Font typeface="Roboto Condensed"/>
              <a:buAutoNum type="arabicPeriod"/>
            </a:pPr>
            <a:r>
              <a:rPr lang="cs-CZ" sz="2200">
                <a:latin typeface="Roboto Condensed"/>
                <a:ea typeface="Roboto Condensed"/>
                <a:cs typeface="Roboto Condensed"/>
                <a:sym typeface="Roboto Condensed"/>
              </a:rPr>
              <a:t>Připraví si OTÁZKY, které souvisí s tématem a pojmy (co potřebujeme vědět, aby se nám téma dobře zpracovávalo, jaké otázky/úvahy se otvírají). </a:t>
            </a:r>
            <a:endParaRPr sz="22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Font typeface="Roboto Condensed"/>
              <a:buAutoNum type="arabicPeriod"/>
            </a:pPr>
            <a:r>
              <a:rPr lang="cs-CZ" sz="2200">
                <a:latin typeface="Roboto Condensed"/>
                <a:ea typeface="Roboto Condensed"/>
                <a:cs typeface="Roboto Condensed"/>
                <a:sym typeface="Roboto Condensed"/>
              </a:rPr>
              <a:t>Více si rozvrhne/konkretizuje TÉMA svého příspěvku a zašle učiteli.</a:t>
            </a:r>
            <a:endParaRPr sz="22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200" b="1">
                <a:latin typeface="Roboto Condensed"/>
                <a:ea typeface="Roboto Condensed"/>
                <a:cs typeface="Roboto Condensed"/>
                <a:sym typeface="Roboto Condensed"/>
              </a:rPr>
              <a:t>                                                          …………… pojmy, otázky a téma lze konzultovat s učitelem sem. skupiny.</a:t>
            </a:r>
            <a:endParaRPr sz="22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/>
          </a:p>
          <a:p>
            <a:pPr marL="0" lvl="0" indent="0" algn="l" rtl="0">
              <a:spcBef>
                <a:spcPts val="1001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cs-CZ" sz="2200" b="1">
                <a:latin typeface="Roboto Condensed"/>
                <a:ea typeface="Roboto Condensed"/>
                <a:cs typeface="Roboto Condensed"/>
                <a:sym typeface="Roboto Condensed"/>
              </a:rPr>
              <a:t>Do 25. března</a:t>
            </a:r>
            <a:r>
              <a:rPr lang="cs-CZ" sz="2200">
                <a:latin typeface="Roboto Condensed"/>
                <a:ea typeface="Roboto Condensed"/>
                <a:cs typeface="Roboto Condensed"/>
                <a:sym typeface="Roboto Condensed"/>
              </a:rPr>
              <a:t> - skupina zkonzultuje CÍL (případně OSNOVU) a NÁZEV příspěvku s učiteli a výslednou podobu  zašle organizační skupině. </a:t>
            </a:r>
            <a:endParaRPr sz="1200"/>
          </a:p>
          <a:p>
            <a:pPr marL="0" lvl="0" indent="0" algn="l" rtl="0">
              <a:spcBef>
                <a:spcPts val="1001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cs-CZ" sz="2200" b="1">
                <a:latin typeface="Roboto Condensed"/>
                <a:ea typeface="Roboto Condensed"/>
                <a:cs typeface="Roboto Condensed"/>
                <a:sym typeface="Roboto Condensed"/>
              </a:rPr>
              <a:t>Do 30. dubna</a:t>
            </a:r>
            <a:r>
              <a:rPr lang="cs-CZ" sz="2200">
                <a:latin typeface="Roboto Condensed"/>
                <a:ea typeface="Roboto Condensed"/>
                <a:cs typeface="Roboto Condensed"/>
                <a:sym typeface="Roboto Condensed"/>
              </a:rPr>
              <a:t> - skupina PR začne s propagací (emailové pozvánky, plakáty, www stránky, facebook, …). Informace o příspěvcích získá od organizační skupiny.</a:t>
            </a:r>
            <a:endParaRPr sz="1200"/>
          </a:p>
          <a:p>
            <a:pPr marL="0" lvl="0" indent="0" algn="l" rtl="0">
              <a:spcBef>
                <a:spcPts val="1001"/>
              </a:spcBef>
              <a:spcAft>
                <a:spcPts val="0"/>
              </a:spcAft>
              <a:buSzPts val="2200"/>
              <a:buNone/>
            </a:pPr>
            <a:r>
              <a:rPr lang="cs-CZ" sz="2200" b="1">
                <a:latin typeface="Roboto Condensed"/>
                <a:ea typeface="Roboto Condensed"/>
                <a:cs typeface="Roboto Condensed"/>
                <a:sym typeface="Roboto Condensed"/>
              </a:rPr>
              <a:t>Do 15. května</a:t>
            </a:r>
            <a:r>
              <a:rPr lang="cs-CZ" sz="2200">
                <a:latin typeface="Roboto Condensed"/>
                <a:ea typeface="Roboto Condensed"/>
                <a:cs typeface="Roboto Condensed"/>
                <a:sym typeface="Roboto Condensed"/>
              </a:rPr>
              <a:t>: Skupiny sdělí „zvláštní“ požadavky na prostor a technické zabezpečení </a:t>
            </a:r>
            <a:endParaRPr sz="22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spcBef>
                <a:spcPts val="1001"/>
              </a:spcBef>
              <a:spcAft>
                <a:spcPts val="0"/>
              </a:spcAft>
              <a:buSzPts val="2200"/>
              <a:buNone/>
            </a:pPr>
            <a:r>
              <a:rPr lang="cs-CZ" sz="2200">
                <a:latin typeface="Roboto Condensed"/>
                <a:ea typeface="Roboto Condensed"/>
                <a:cs typeface="Roboto Condensed"/>
                <a:sym typeface="Roboto Condensed"/>
              </a:rPr>
              <a:t>moderátorům.</a:t>
            </a:r>
            <a:br>
              <a:rPr lang="cs-CZ" sz="2400"/>
            </a:br>
            <a:endParaRPr sz="24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Google Shape;321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9416" y="692696"/>
            <a:ext cx="4105275" cy="3078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48128" y="476672"/>
            <a:ext cx="3987800" cy="299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51784" y="3212976"/>
            <a:ext cx="4032250" cy="30241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3"/>
          <p:cNvSpPr/>
          <p:nvPr/>
        </p:nvSpPr>
        <p:spPr>
          <a:xfrm>
            <a:off x="1572305" y="2104190"/>
            <a:ext cx="1051500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cs-CZ" sz="44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                      DĚKUJI ZA POZORNOST</a:t>
            </a:r>
            <a:endParaRPr sz="44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39302A"/>
      </a:dk2>
      <a:lt2>
        <a:srgbClr val="E5DEDB"/>
      </a:lt2>
      <a:accent1>
        <a:srgbClr val="FFFF00"/>
      </a:accent1>
      <a:accent2>
        <a:srgbClr val="7F7F7F"/>
      </a:accent2>
      <a:accent3>
        <a:srgbClr val="262626"/>
      </a:accent3>
      <a:accent4>
        <a:srgbClr val="FFFF00"/>
      </a:accent4>
      <a:accent5>
        <a:srgbClr val="773709"/>
      </a:accent5>
      <a:accent6>
        <a:srgbClr val="3F3F3F"/>
      </a:accent6>
      <a:hlink>
        <a:srgbClr val="2998E3"/>
      </a:hlink>
      <a:folHlink>
        <a:srgbClr val="7F723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39302A"/>
      </a:dk2>
      <a:lt2>
        <a:srgbClr val="E5DEDB"/>
      </a:lt2>
      <a:accent1>
        <a:srgbClr val="FFFF00"/>
      </a:accent1>
      <a:accent2>
        <a:srgbClr val="7F7F7F"/>
      </a:accent2>
      <a:accent3>
        <a:srgbClr val="262626"/>
      </a:accent3>
      <a:accent4>
        <a:srgbClr val="FFFF00"/>
      </a:accent4>
      <a:accent5>
        <a:srgbClr val="773709"/>
      </a:accent5>
      <a:accent6>
        <a:srgbClr val="3F3F3F"/>
      </a:accent6>
      <a:hlink>
        <a:srgbClr val="2998E3"/>
      </a:hlink>
      <a:folHlink>
        <a:srgbClr val="7F723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39302A"/>
      </a:dk2>
      <a:lt2>
        <a:srgbClr val="E5DEDB"/>
      </a:lt2>
      <a:accent1>
        <a:srgbClr val="FFFF00"/>
      </a:accent1>
      <a:accent2>
        <a:srgbClr val="7F7F7F"/>
      </a:accent2>
      <a:accent3>
        <a:srgbClr val="262626"/>
      </a:accent3>
      <a:accent4>
        <a:srgbClr val="FFFF00"/>
      </a:accent4>
      <a:accent5>
        <a:srgbClr val="773709"/>
      </a:accent5>
      <a:accent6>
        <a:srgbClr val="3F3F3F"/>
      </a:accent6>
      <a:hlink>
        <a:srgbClr val="2998E3"/>
      </a:hlink>
      <a:folHlink>
        <a:srgbClr val="7F723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1990</Words>
  <Application>Microsoft Office PowerPoint</Application>
  <PresentationFormat>Širokoúhlá obrazovka</PresentationFormat>
  <Paragraphs>213</Paragraphs>
  <Slides>27</Slides>
  <Notes>27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3</vt:i4>
      </vt:variant>
      <vt:variant>
        <vt:lpstr>Nadpisy snímků</vt:lpstr>
      </vt:variant>
      <vt:variant>
        <vt:i4>27</vt:i4>
      </vt:variant>
    </vt:vector>
  </HeadingPairs>
  <TitlesOfParts>
    <vt:vector size="33" baseType="lpstr">
      <vt:lpstr>Arial</vt:lpstr>
      <vt:lpstr>Roboto Condensed</vt:lpstr>
      <vt:lpstr>Roboto</vt:lpstr>
      <vt:lpstr>Office Theme</vt:lpstr>
      <vt:lpstr>Office Theme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REFLEXE, SEBEREFLEXE 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STUDENTSKÁ KONFERENCE - organizace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uzivatel</dc:creator>
  <cp:lastModifiedBy>Vojtěch Sivek</cp:lastModifiedBy>
  <cp:revision>1</cp:revision>
  <dcterms:created xsi:type="dcterms:W3CDTF">2020-10-23T12:33:32Z</dcterms:created>
  <dcterms:modified xsi:type="dcterms:W3CDTF">2024-02-05T11:12:20Z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Širokoúhlá obrazovka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3</vt:i4>
  </property>
</Properties>
</file>