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559675" cy="10691813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Condensed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Xd7UhWHuQbO7CmuxHlFMrdkl+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4fa8074e7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4fa8074e7_3_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4fa8074e7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b4fa8074e7_3_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4fa8074e7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b4fa8074e7_3_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4fa8074e7_3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2b4fa8074e7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651883917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g2b6518839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bc1175c1e_0_5:notes"/>
          <p:cNvSpPr txBox="1">
            <a:spLocks noGrp="1"/>
          </p:cNvSpPr>
          <p:nvPr>
            <p:ph type="body" idx="1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1dbc1175c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94" y="80188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Záhlaví oddílu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bc1175c1e_0_76"/>
          <p:cNvSpPr txBox="1">
            <a:spLocks noGrp="1"/>
          </p:cNvSpPr>
          <p:nvPr>
            <p:ph type="body" idx="1"/>
          </p:nvPr>
        </p:nvSpPr>
        <p:spPr>
          <a:xfrm>
            <a:off x="838200" y="1819275"/>
            <a:ext cx="105156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dbc1175c1e_0_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6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4"/>
          <p:cNvSpPr/>
          <p:nvPr/>
        </p:nvSpPr>
        <p:spPr>
          <a:xfrm>
            <a:off x="8629200" y="0"/>
            <a:ext cx="3562200" cy="68572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2920" y="734400"/>
            <a:ext cx="5065560" cy="53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2280" y="-775800"/>
            <a:ext cx="4314240" cy="305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48640" y="1565640"/>
            <a:ext cx="7700760" cy="819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razda@jabok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ortova@jabok.cz" TargetMode="External"/><Relationship Id="rId4" Type="http://schemas.openxmlformats.org/officeDocument/2006/relationships/hyperlink" Target="mailto:najbrtova@jabok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239700" y="1983450"/>
            <a:ext cx="119523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720" marR="0" lvl="0" indent="-3042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se vybírá z tzv. „ROZPISU“, který je zveřejněn v </a:t>
            </a:r>
            <a:r>
              <a:rPr lang="cs-CZ" sz="2200" b="0" i="0" u="none" strike="noStrike" cap="none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ISu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20" marR="0" lvl="0" indent="-304260" algn="just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Rozpis se otevírá v určitém časovém období (informuje koordinátor).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3197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Před otevřením rozpisu je dobré si prostudovat karty zařízení a</a:t>
            </a:r>
            <a:r>
              <a:rPr lang="cs-CZ" sz="2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2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připravit si několik variant.</a:t>
            </a:r>
            <a:endParaRPr sz="2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60000" marR="0" lvl="0" indent="-3197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Pouze jednu informativní praxi v průběhu </a:t>
            </a:r>
            <a:r>
              <a:rPr lang="cs-CZ" sz="2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šk</a:t>
            </a:r>
            <a:r>
              <a:rPr lang="cs-CZ" sz="2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roku si lze vybrat mimo rozpis a to s těmito podmínkami: výběr pracoviště bude </a:t>
            </a:r>
            <a:r>
              <a:rPr lang="cs-CZ" sz="2200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odůvodněn v písemné žádosti </a:t>
            </a:r>
            <a:r>
              <a:rPr lang="cs-CZ" sz="2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adresovaná koordinátorovi a učiteli seminární skupiny. Žádost musí být </a:t>
            </a:r>
            <a:r>
              <a:rPr lang="cs-CZ" sz="2200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odeslaná nejpozději 2 dny před otevřením aktuálního rozpisu</a:t>
            </a:r>
            <a:r>
              <a:rPr lang="cs-CZ" sz="2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Důvodem může být například to, že jste si vybrali nějakou </a:t>
            </a:r>
            <a:r>
              <a:rPr lang="cs-CZ" sz="2200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profesně dobře hodnocenou službu </a:t>
            </a:r>
            <a:r>
              <a:rPr lang="cs-CZ" sz="2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či zařízení, které využívá moderní/inovativní metody práce nebo jde o (v nabídce) </a:t>
            </a:r>
            <a:r>
              <a:rPr lang="cs-CZ" sz="2200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málo zastoupené příspěvkové organizace </a:t>
            </a:r>
            <a:r>
              <a:rPr lang="cs-CZ" sz="2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jako je OSPOD nebo ÚP.</a:t>
            </a:r>
            <a:endParaRPr sz="2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2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239700" y="179325"/>
            <a:ext cx="117309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</a:t>
            </a:r>
            <a:r>
              <a:rPr lang="cs-CZ" sz="50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cs-CZ" sz="4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ODBORNÉ PRAXE INFORMATIVNÍ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4fa8074e7_3_15"/>
          <p:cNvSpPr txBox="1"/>
          <p:nvPr/>
        </p:nvSpPr>
        <p:spPr>
          <a:xfrm>
            <a:off x="480250" y="704450"/>
            <a:ext cx="11385000" cy="3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3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</a:t>
            </a:r>
            <a:r>
              <a:rPr lang="cs-CZ" sz="4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VÝBĚR OSTATNÍCH PRAXÍ</a:t>
            </a:r>
            <a:endParaRPr sz="4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60000" lvl="0" indent="-3578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Ostatní praxe si student vybírá a domlouvá individuálně na základě konzultace a po schválení učitelem skupiny. </a:t>
            </a: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60000" lvl="0" indent="-35780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stejné pracoviště může student jít pouze 2x za dobu studia.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395151" y="1714575"/>
            <a:ext cx="112254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1897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z ROZPISU (info na kartě zařízení a webu organizace)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•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Důkladně prostudovat podmínky a požadavky uvedené v kartě pracoviště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Char char="•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Kontaktovat pracoviště po obdržení propojovacího emailu.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Vypracování INDIVIDUÁLNÍHO PLÁNU PRAXE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SEMINÁŘ PŘED PRAXÍ (individuální plán praxe)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nejpozději 1. den – domluvit průběh praxe na základě IPP, odevzdat hodnotící formulář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  5. den – 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v</a:t>
            </a: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yzvednout “Hodnocení praxe” – razítko + podpis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SEMINÁŘ PO PRAXI - reflexe, sebereflexe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ODEVZDAT TŘI DOKUMENTY - ZPRÁVU Z PRAXE, IPP s podpisy (3x), hodnocení dle domluvy s učitelem 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1897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Char char="•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VLOŽIT DO PORTFOLIA 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A ODEVZDÁVÁRNY </a:t>
            </a: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 schválení učitelem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838505" y="19691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KROK ZA KROKEM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4fa8074e7_3_10"/>
          <p:cNvSpPr txBox="1"/>
          <p:nvPr/>
        </p:nvSpPr>
        <p:spPr>
          <a:xfrm>
            <a:off x="1013305" y="309553"/>
            <a:ext cx="109725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Časový harmonogram praxí a metodických seminářů v letním semestru 2023/2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244" name="Google Shape;244;g2b4fa8074e7_3_10"/>
          <p:cNvSpPr txBox="1"/>
          <p:nvPr/>
        </p:nvSpPr>
        <p:spPr>
          <a:xfrm>
            <a:off x="326560" y="1428416"/>
            <a:ext cx="11139900" cy="4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5</a:t>
            </a:r>
            <a:r>
              <a:rPr lang="cs-CZ" sz="1200">
                <a:solidFill>
                  <a:srgbClr val="000000"/>
                </a:solidFill>
              </a:rPr>
              <a:t>.</a:t>
            </a:r>
            <a:r>
              <a:rPr lang="cs-CZ" sz="1200"/>
              <a:t>2</a:t>
            </a:r>
            <a:r>
              <a:rPr lang="cs-CZ" sz="1200">
                <a:solidFill>
                  <a:srgbClr val="000000"/>
                </a:solidFill>
              </a:rPr>
              <a:t>. úvodní seminář</a:t>
            </a:r>
            <a:endParaRPr sz="1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cs-CZ" sz="1200"/>
              <a:t>7.- 9. 2. </a:t>
            </a:r>
            <a:r>
              <a:rPr lang="cs-CZ" sz="1200">
                <a:solidFill>
                  <a:schemeClr val="dk1"/>
                </a:solidFill>
              </a:rPr>
              <a:t>Otevřen rozpis pro výběr praxe 2</a:t>
            </a:r>
            <a:endParaRPr sz="12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19</a:t>
            </a:r>
            <a:r>
              <a:rPr lang="cs-CZ" sz="1200">
                <a:solidFill>
                  <a:srgbClr val="000000"/>
                </a:solidFill>
              </a:rPr>
              <a:t>. 2. Seminář před praxí v seminárních skupinách – IPP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 i="1" u="sng"/>
              <a:t>26</a:t>
            </a:r>
            <a:r>
              <a:rPr lang="cs-CZ" sz="1200" b="1" i="1" u="sng">
                <a:solidFill>
                  <a:srgbClr val="000000"/>
                </a:solidFill>
              </a:rPr>
              <a:t>.2. - 1.</a:t>
            </a:r>
            <a:r>
              <a:rPr lang="cs-CZ" sz="1200" b="1" i="1" u="sng"/>
              <a:t>3</a:t>
            </a:r>
            <a:r>
              <a:rPr lang="cs-CZ" sz="1200" b="1" i="1" u="sng">
                <a:solidFill>
                  <a:srgbClr val="000000"/>
                </a:solidFill>
              </a:rPr>
              <a:t>. Praxe </a:t>
            </a:r>
            <a:r>
              <a:rPr lang="cs-CZ" sz="1200" b="1" i="1" u="sng"/>
              <a:t>2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4</a:t>
            </a:r>
            <a:r>
              <a:rPr lang="cs-CZ" sz="1200">
                <a:solidFill>
                  <a:srgbClr val="000000"/>
                </a:solidFill>
              </a:rPr>
              <a:t>. </a:t>
            </a:r>
            <a:r>
              <a:rPr lang="cs-CZ" sz="1200"/>
              <a:t>3</a:t>
            </a:r>
            <a:r>
              <a:rPr lang="cs-CZ" sz="1200">
                <a:solidFill>
                  <a:srgbClr val="000000"/>
                </a:solidFill>
              </a:rPr>
              <a:t>. Seminář po praxi v seminárních skupinách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11</a:t>
            </a:r>
            <a:r>
              <a:rPr lang="cs-CZ" sz="1200">
                <a:solidFill>
                  <a:srgbClr val="000000"/>
                </a:solidFill>
              </a:rPr>
              <a:t>. – </a:t>
            </a:r>
            <a:r>
              <a:rPr lang="cs-CZ" sz="1200"/>
              <a:t>13</a:t>
            </a:r>
            <a:r>
              <a:rPr lang="cs-CZ" sz="1200">
                <a:solidFill>
                  <a:srgbClr val="000000"/>
                </a:solidFill>
              </a:rPr>
              <a:t>.</a:t>
            </a:r>
            <a:r>
              <a:rPr lang="cs-CZ" sz="1200"/>
              <a:t>3</a:t>
            </a:r>
            <a:r>
              <a:rPr lang="cs-CZ" sz="1200">
                <a:solidFill>
                  <a:srgbClr val="000000"/>
                </a:solidFill>
              </a:rPr>
              <a:t>. Otevřen rozpis pro výběr praxe </a:t>
            </a:r>
            <a:r>
              <a:rPr lang="cs-CZ" sz="1200"/>
              <a:t>3</a:t>
            </a:r>
            <a:r>
              <a:rPr lang="cs-CZ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25</a:t>
            </a:r>
            <a:r>
              <a:rPr lang="cs-CZ" sz="1200">
                <a:solidFill>
                  <a:srgbClr val="000000"/>
                </a:solidFill>
              </a:rPr>
              <a:t>. 3. Seminář před praxí v seminárních skupinách – IPP 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 i="1" u="sng"/>
              <a:t>8</a:t>
            </a:r>
            <a:r>
              <a:rPr lang="cs-CZ" sz="1200" b="1" i="1" u="sng">
                <a:solidFill>
                  <a:srgbClr val="000000"/>
                </a:solidFill>
              </a:rPr>
              <a:t>. - 1</a:t>
            </a:r>
            <a:r>
              <a:rPr lang="cs-CZ" sz="1200" b="1" i="1" u="sng"/>
              <a:t>2</a:t>
            </a:r>
            <a:r>
              <a:rPr lang="cs-CZ" sz="1200" b="1" i="1" u="sng">
                <a:solidFill>
                  <a:srgbClr val="000000"/>
                </a:solidFill>
              </a:rPr>
              <a:t>. </a:t>
            </a:r>
            <a:r>
              <a:rPr lang="cs-CZ" sz="1200" b="1" i="1" u="sng"/>
              <a:t>4</a:t>
            </a:r>
            <a:r>
              <a:rPr lang="cs-CZ" sz="1200" b="1" i="1" u="sng">
                <a:solidFill>
                  <a:srgbClr val="000000"/>
                </a:solidFill>
              </a:rPr>
              <a:t>.  Praxe </a:t>
            </a:r>
            <a:r>
              <a:rPr lang="cs-CZ" sz="1200" b="1" i="1" u="sng"/>
              <a:t>3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15</a:t>
            </a:r>
            <a:r>
              <a:rPr lang="cs-CZ" sz="1200">
                <a:solidFill>
                  <a:srgbClr val="000000"/>
                </a:solidFill>
              </a:rPr>
              <a:t>. </a:t>
            </a:r>
            <a:r>
              <a:rPr lang="cs-CZ" sz="1200"/>
              <a:t>4</a:t>
            </a:r>
            <a:r>
              <a:rPr lang="cs-CZ" sz="1200">
                <a:solidFill>
                  <a:srgbClr val="000000"/>
                </a:solidFill>
              </a:rPr>
              <a:t>. Seminář po praxi v seminárních skupinách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24</a:t>
            </a:r>
            <a:r>
              <a:rPr lang="cs-CZ" sz="1200">
                <a:solidFill>
                  <a:srgbClr val="000000"/>
                </a:solidFill>
              </a:rPr>
              <a:t>. – </a:t>
            </a:r>
            <a:r>
              <a:rPr lang="cs-CZ" sz="1200"/>
              <a:t>26</a:t>
            </a:r>
            <a:r>
              <a:rPr lang="cs-CZ" sz="1200">
                <a:solidFill>
                  <a:srgbClr val="000000"/>
                </a:solidFill>
              </a:rPr>
              <a:t>.4. Otevřen rozpis pro výběr praxe </a:t>
            </a:r>
            <a:r>
              <a:rPr lang="cs-CZ" sz="1200"/>
              <a:t>4</a:t>
            </a:r>
            <a:r>
              <a:rPr lang="cs-CZ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6</a:t>
            </a:r>
            <a:r>
              <a:rPr lang="cs-CZ" sz="1200">
                <a:solidFill>
                  <a:srgbClr val="000000"/>
                </a:solidFill>
              </a:rPr>
              <a:t>.</a:t>
            </a:r>
            <a:r>
              <a:rPr lang="cs-CZ" sz="1200"/>
              <a:t>5</a:t>
            </a:r>
            <a:r>
              <a:rPr lang="cs-CZ" sz="1200">
                <a:solidFill>
                  <a:srgbClr val="000000"/>
                </a:solidFill>
              </a:rPr>
              <a:t>. Seminář před praxí v seminárních skupinách – IPP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 i="1" u="sng"/>
              <a:t>13</a:t>
            </a:r>
            <a:r>
              <a:rPr lang="cs-CZ" sz="1200" b="1" i="1" u="sng">
                <a:solidFill>
                  <a:srgbClr val="000000"/>
                </a:solidFill>
              </a:rPr>
              <a:t>. - </a:t>
            </a:r>
            <a:r>
              <a:rPr lang="cs-CZ" sz="1200" b="1" i="1" u="sng"/>
              <a:t>17</a:t>
            </a:r>
            <a:r>
              <a:rPr lang="cs-CZ" sz="1200" b="1" i="1" u="sng">
                <a:solidFill>
                  <a:srgbClr val="000000"/>
                </a:solidFill>
              </a:rPr>
              <a:t>. 5.  Praxe </a:t>
            </a:r>
            <a:r>
              <a:rPr lang="cs-CZ" sz="1200" b="1" i="1" u="sng"/>
              <a:t>4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/>
              <a:t>20</a:t>
            </a:r>
            <a:r>
              <a:rPr lang="cs-CZ" sz="1200">
                <a:solidFill>
                  <a:srgbClr val="000000"/>
                </a:solidFill>
              </a:rPr>
              <a:t>.5. Seminář po praxi v seminárních skupinách</a:t>
            </a:r>
            <a:endParaRPr sz="12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cs-CZ" sz="1200" b="1">
                <a:solidFill>
                  <a:srgbClr val="000000"/>
                </a:solidFill>
              </a:rPr>
              <a:t>2</a:t>
            </a:r>
            <a:r>
              <a:rPr lang="cs-CZ" sz="1200" b="1"/>
              <a:t>7</a:t>
            </a:r>
            <a:r>
              <a:rPr lang="cs-CZ" sz="1200" b="1">
                <a:solidFill>
                  <a:srgbClr val="000000"/>
                </a:solidFill>
              </a:rPr>
              <a:t>. 5. STUDENTSKÁ KONFERENCE v aule  (</a:t>
            </a:r>
            <a:r>
              <a:rPr lang="cs-CZ" sz="1200" b="1"/>
              <a:t>8.30</a:t>
            </a:r>
            <a:r>
              <a:rPr lang="cs-CZ" sz="1200" b="1">
                <a:solidFill>
                  <a:srgbClr val="000000"/>
                </a:solidFill>
              </a:rPr>
              <a:t> – 1</a:t>
            </a:r>
            <a:r>
              <a:rPr lang="cs-CZ" sz="1200" b="1"/>
              <a:t>2</a:t>
            </a:r>
            <a:r>
              <a:rPr lang="cs-CZ" sz="1200" b="1">
                <a:solidFill>
                  <a:srgbClr val="000000"/>
                </a:solidFill>
              </a:rPr>
              <a:t>.00)</a:t>
            </a:r>
            <a:br>
              <a:rPr lang="cs-CZ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1677005" y="2295690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Individuální plán praxe (IPP)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Zpráva z praxe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Hodnocení z praxe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DOKUMENTY ke </a:t>
            </a:r>
            <a:r>
              <a:rPr lang="cs-CZ" sz="4400" b="0" i="0" u="sng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každé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prax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363650" y="2077425"/>
            <a:ext cx="109893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8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Žádost o smlouvu na praxi</a:t>
            </a:r>
            <a:r>
              <a:rPr lang="cs-CZ" sz="2800">
                <a:solidFill>
                  <a:schemeClr val="dk1"/>
                </a:solidFill>
              </a:rPr>
              <a:t>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 případě, že není v rozpisu a/nebo s organizací nemá škola smlouvu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Žádost o příspěvek na praxi (jízdné, nocležné, poplatek za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 dispozici v ISu v dokumentech Katedry odborných praxí: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https://is.jabok.cz/auth/do/jabok/1108878/OPS/FormOPS/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ŽÁDOSTI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758705" y="2712415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Jsem 3 dny a více na praxi -  je možné zbylé hodiny odpracovat v náhradním termínu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Jsem 2 dny a méně na praxi -  je třeba opakovat celou praxi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Ihned kontaktovat koordinátora na pracovišti i ve škole - PŘEDA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T INFORMACI DO NEJDŘÍVE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1294480" y="12691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KDYŽ 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STUDENT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ONEMOCNÍ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/>
          <p:nvPr/>
        </p:nvSpPr>
        <p:spPr>
          <a:xfrm>
            <a:off x="-158750" y="2185200"/>
            <a:ext cx="125877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DOCHÁZKA na metodické semináře - povolena jedna absence, aktivní účast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ABSOLVOVANÉ všechny PRAXE daného semestru 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VYPRACOVANÉ, SCHVÁLENÉ A ODEVZDANÉ DOKUMENTY, které jsou zpracovány dle zadání (viz formuláře) a splňují základní kritéria vyplývající ze studovaného oboru a úrovně vzdělání: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○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IPP před praxí (schválený a podepsaný učitelem semináře, po praxi 3x podpis)</a:t>
            </a:r>
            <a:endParaRPr sz="1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○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zprávu a hodnocení 14 dní po praxi (nebo na základě dohody s učitelem)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○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obsah dokumentů musí být dopracován dle komentářů učitele a pak vložen do portfolia a odevzdávárny</a:t>
            </a: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Condensed"/>
              <a:buChar char="•"/>
            </a:pPr>
            <a:r>
              <a:rPr lang="cs-CZ" sz="2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Vedené PORTFOLIO s dokumenty k praxím (předkládá se učiteli dle domluvy)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2341574" y="365050"/>
            <a:ext cx="9012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PODMÍNKY ZÁPOČTU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4fa8074e7_3_27"/>
          <p:cNvSpPr/>
          <p:nvPr/>
        </p:nvSpPr>
        <p:spPr>
          <a:xfrm>
            <a:off x="0" y="1742650"/>
            <a:ext cx="117909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Pokud v rámci jednoho semestru absolvuje student pouze dvě odborné informativní praxe (OPI) a jednu z nějakého (opodstatněného!!!) důvodu nestihnete, můžete si na začátku semestru, ve kterém budete předmět opakovat, zažádat o uznání dvou splněných praxí a to na základě uvedeného postupu: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Zašlete emailem žádost o uznání dvou praxí (s jasně definovaným důvodem) vedoucí katedry - </a:t>
            </a:r>
            <a:r>
              <a:rPr lang="cs-CZ" sz="2100" b="0" i="0" u="none" strike="noStrike" cap="none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najbrtova@jabok.cz</a:t>
            </a: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do odevzdávárny nahrajete všechny dokumenty ke splněným praxím.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Vedoucí katedry po poradě s učitelem dané seminární skupiny vyhodnotí žádost a zašle studentovi informaci, jestli je žádost schválena.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U dvou již absolvovaných praxí musí mít splněné všechny požadavky (absolvovanou praxi v plném rozsahu, schválený IPP před praxí, hodnocení, schválenou zprávu).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V průběhu semestru, kdy student opakuje předmět, dochází na metodické semináře (nemusí na úvodní</a:t>
            </a:r>
            <a:r>
              <a:rPr lang="cs-CZ" sz="2100">
                <a:solidFill>
                  <a:srgbClr val="222222"/>
                </a:solidFill>
                <a:highlight>
                  <a:srgbClr val="FFFFFF"/>
                </a:highlight>
              </a:rPr>
              <a:t>, nezapočítává se</a:t>
            </a: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a splní třetí povinnou informativní praxi (opět se všemi požadavky).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-CZ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Na základě výše uvedeného postupu a za předpokladu splnění všech podmínek, dostanete zápočet.</a:t>
            </a:r>
            <a:endParaRPr sz="4600" b="1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4" name="Google Shape;274;g2b4fa8074e7_3_27"/>
          <p:cNvSpPr/>
          <p:nvPr/>
        </p:nvSpPr>
        <p:spPr>
          <a:xfrm>
            <a:off x="3366875" y="352225"/>
            <a:ext cx="8681400" cy="1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3100">
                <a:solidFill>
                  <a:srgbClr val="222222"/>
                </a:solidFill>
                <a:highlight>
                  <a:srgbClr val="FFFFFF"/>
                </a:highlight>
              </a:rPr>
              <a:t>PODMÍNKY PRO OPAKOVÁNÍ PŘEDMĚTŮ MSS A OPI</a:t>
            </a:r>
            <a:endParaRPr sz="3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205050" y="1819450"/>
            <a:ext cx="118269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31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60 hodin v průběhu jednoho měsíce </a:t>
            </a:r>
            <a:r>
              <a:rPr lang="cs-CZ" sz="31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prázdninách mezi 1. a 2. ročníkem,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ožno plnit i v zahraničí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!!!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Během letního semestru: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1" indent="-22542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praxe +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schválení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vedoucím skupiny + 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smlouva na praxi v případě potřeby (na základě žádosti koordinátorovi praxí)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1" indent="-22542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Vypracování a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schválení IPP (IPP musí být schváleno nejpozději před začátkem prázdnin nebo dle domluvy). Bez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schváleného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plánu nebude praxe uznána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!!!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000" marR="0" lvl="1" indent="-22542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Všechny d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okumenty k praxi musí být odevzdané v průběhu zimního semestru následujícího šk. roku (zápočet v ZS).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PRÁZDNINOVÁ PRAXE I.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/>
          <p:nvPr/>
        </p:nvSpPr>
        <p:spPr>
          <a:xfrm>
            <a:off x="559450" y="2088000"/>
            <a:ext cx="11545800" cy="20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a supervizní seminář II.</a:t>
            </a:r>
            <a:endParaRPr sz="4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informativní II.</a:t>
            </a:r>
            <a:endParaRPr sz="4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4fa8074e7_3_3"/>
          <p:cNvSpPr/>
          <p:nvPr/>
        </p:nvSpPr>
        <p:spPr>
          <a:xfrm>
            <a:off x="1572305" y="365040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PRÁZDNINOVÁ PRAXE I.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6" name="Google Shape;286;g2b4fa8074e7_3_3"/>
          <p:cNvSpPr txBox="1"/>
          <p:nvPr/>
        </p:nvSpPr>
        <p:spPr>
          <a:xfrm>
            <a:off x="119100" y="1927975"/>
            <a:ext cx="12072900" cy="4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solidFill>
                  <a:srgbClr val="222222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35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431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Roboto Condensed"/>
              <a:buChar char="•"/>
            </a:pPr>
            <a:r>
              <a:rPr lang="cs-CZ" sz="3200">
                <a:solidFill>
                  <a:srgbClr val="222222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Účast na táborech - počítá se max. 12 hodin/den (ne zdravotník, kuchař, apod.)</a:t>
            </a: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431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Roboto Condensed"/>
              <a:buChar char="•"/>
            </a:pPr>
            <a:r>
              <a:rPr lang="cs-CZ" sz="3200">
                <a:solidFill>
                  <a:srgbClr val="222222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V jiných případech max. 8 hodin/denně (v souladu se zákoníkem práce)</a:t>
            </a:r>
            <a:endParaRPr sz="3200">
              <a:solidFill>
                <a:srgbClr val="222222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400" lvl="0" indent="-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33400" lvl="0" indent="-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53340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/>
          <p:nvPr/>
        </p:nvSpPr>
        <p:spPr>
          <a:xfrm>
            <a:off x="394150" y="1364675"/>
            <a:ext cx="114498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CÍLE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Propojit teorii se zkušenostmi z praxí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Shrnout a prezentovat poznatky a zkušenosti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 Condensed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porozumět klíčovým pojmům a 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marR="0" lvl="1" indent="-206375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 Condensed"/>
              <a:buChar char="•"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naučit se vytvořit plán, průběžně hodnotit jeho funkčnost a vytvořit odpovídající výstup  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Studenti mohou zažít: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organizaci větší akce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skupinovou spolupráci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prezentaci odborných informací a vlastních názorů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delegování úkolů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500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709980" y="3986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STUDENTSKÁ KONFERENCE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/>
          <p:nvPr/>
        </p:nvSpPr>
        <p:spPr>
          <a:xfrm>
            <a:off x="325175" y="1819450"/>
            <a:ext cx="11568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HLAVNÍ TÉMA: </a:t>
            </a:r>
            <a:r>
              <a:rPr lang="cs-CZ" sz="28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Osoba pedagoga a jeho přístupu ke vzdělání a výchově</a:t>
            </a:r>
            <a:endParaRPr sz="2800" b="1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s-CZ" sz="19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TÉMATA SKUPIN:</a:t>
            </a:r>
            <a:endParaRPr sz="19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profesionalita x lidskost (co znamená “profesionál”, kdo nebo co určuje hranice vztahu, kdy být pevný a kdy povolit….)</a:t>
            </a:r>
            <a:endParaRPr sz="19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péče x podpora k samostatnosti (kdy dělat za dítě, kdy dělat s dítětem a kdy nechat dítě samostatně fungovat)</a:t>
            </a:r>
            <a:endParaRPr sz="19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individualita x skupina (kdy podpořit jednoho na úkor skupiny a kdy nikoliv, kdy se věnovat jednotlivci a kdy celé skupině)</a:t>
            </a:r>
            <a:endParaRPr sz="19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AutoNum type="arabicParenR"/>
            </a:pPr>
            <a:r>
              <a:rPr lang="cs-CZ" sz="1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podpůrné a represivní výchovné prostředky a jejich vliv (co je odměna, trest, k čemu vede, na jakých principech funguje, co je produktivní a co naopak)   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cs-CZ" sz="19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3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165375" y="1831125"/>
            <a:ext cx="117672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 každou seminární skupinu bude vylosován jeden úkol: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Celková organizace konference (koordinátoři)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 - hlídání termínů, komunikace s ostatními skupinami 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2. Propagace před/po konferencí (PR)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- web, sociální sítě, plakáty, zvací emaily, </a:t>
            </a:r>
            <a:r>
              <a:rPr lang="cs-CZ" sz="2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tisková zpráva, foto a video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Organizace občerstvení - komunikace s Rozkou B., rozdělení úkolů (gastro)</a:t>
            </a:r>
            <a:endParaRPr sz="25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Moderování konferenčního dne, </a:t>
            </a:r>
            <a:r>
              <a:rPr lang="cs-CZ" sz="2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příprava prostor a techniky (moderátoři)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1572305" y="30551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cs-CZ" sz="43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STUDENTSKÁ KONFERENCE</a:t>
            </a:r>
            <a:endParaRPr sz="43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57650" y="1563275"/>
            <a:ext cx="119619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19. února - skupina si </a:t>
            </a:r>
            <a:r>
              <a:rPr lang="cs-CZ" sz="2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určí 2 zástupce, kteří budou komunikovat za skupinu a zašle (sdělí) jejich jména organizační skupině a učitelům své seminární skupiny. 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 5. února do  8. března: 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AutoNum type="arabicPeriod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skupina si </a:t>
            </a:r>
            <a:r>
              <a:rPr lang="cs-CZ" sz="2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DEFINUJE POJMY, které s tématem souvisí</a:t>
            </a:r>
            <a:endParaRPr sz="22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AutoNum type="arabicPeriod"/>
            </a:pPr>
            <a:r>
              <a:rPr lang="cs-CZ" sz="2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Připraví si OTÁZKY, které souvisí s tématem a pojmy (co potřebujeme vědět, aby se nám téma dobře zpracovávalo, jaké otázky/úvahy se jim otvírají) </a:t>
            </a:r>
            <a:endParaRPr sz="22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Condensed"/>
              <a:buAutoNum type="arabicPeriod"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více si rozvrhne/konkretizuje TÉMA svého příspěvku a zašle učiteli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25. března - skupina zkonzultuje CÍL a OSNOVU příspěvku s pedagogy a zašle je organizační skupině a učiteli své skupiny.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30. dubna: skupina PR začne s propagací (emailové pozvánky, plakáty, www stránky, facebook, …). Informace o příspěvcích získá od organizační skupiny.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15. května: Skupiny sdělí „zvláštní“ požadavky na prostor a technické zabezpečení moderátorům.</a:t>
            </a:r>
            <a:endParaRPr sz="22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838505" y="90665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651883917_0_0"/>
          <p:cNvSpPr txBox="1">
            <a:spLocks noGrp="1"/>
          </p:cNvSpPr>
          <p:nvPr>
            <p:ph type="title"/>
          </p:nvPr>
        </p:nvSpPr>
        <p:spPr>
          <a:xfrm>
            <a:off x="2387875" y="313275"/>
            <a:ext cx="9432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STUDENTSKÁ KONFERENCE - organizace</a:t>
            </a:r>
            <a:endParaRPr sz="4400"/>
          </a:p>
        </p:txBody>
      </p:sp>
      <p:sp>
        <p:nvSpPr>
          <p:cNvPr id="316" name="Google Shape;316;g2b651883917_0_0"/>
          <p:cNvSpPr txBox="1">
            <a:spLocks noGrp="1"/>
          </p:cNvSpPr>
          <p:nvPr>
            <p:ph type="subTitle" idx="1"/>
          </p:nvPr>
        </p:nvSpPr>
        <p:spPr>
          <a:xfrm>
            <a:off x="131100" y="718675"/>
            <a:ext cx="11929800" cy="6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7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19. února 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- každá skupina si určí 2 zástupce, kteří budou komunikovat za skupinu a zašle (sdělí) jejich jména organizační skupině a učitelům své seminární skupiny.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Od 5.února do 8.března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AutoNum type="arabicPeriod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Skupina si DEFINUJE POJMY, které s tématem souvisí.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AutoNum type="arabicPeriod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Připraví si OTÁZKY, které souvisí s tématem a pojmy (co potřebujeme vědět, aby se nám téma dobře zpracovávalo, jaké otázky/úvahy se otvírají). 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 Condensed"/>
              <a:buAutoNum type="arabicPeriod"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Více si rozvrhne/konkretizuje TÉMA svého příspěvku a zašle učiteli.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                                                          …………… pojmy, otázky a téma lze konzultovat s učitelem sem. skupiny.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25. března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 - skupina zkonzultuje CÍL (případně OSNOVU) a NÁZEV příspěvku s učiteli a výslednou podobu  zašle organizační skupině. </a:t>
            </a:r>
            <a:endParaRPr sz="1200"/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30. dubna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 - skupina PR začne s propagací (emailové pozvánky, plakáty, www stránky, facebook, …). Informace o příspěvcích získá od organizační skupiny.</a:t>
            </a:r>
            <a:endParaRPr sz="1200"/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SzPts val="2200"/>
              <a:buNone/>
            </a:pPr>
            <a:r>
              <a:rPr lang="cs-CZ" sz="2200" b="1">
                <a:latin typeface="Roboto Condensed"/>
                <a:ea typeface="Roboto Condensed"/>
                <a:cs typeface="Roboto Condensed"/>
                <a:sym typeface="Roboto Condensed"/>
              </a:rPr>
              <a:t>Do 15. května</a:t>
            </a: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: Skupiny sdělí „zvláštní“ požadavky na prostor a technické zabezpečení 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SzPts val="2200"/>
              <a:buNone/>
            </a:pPr>
            <a:r>
              <a:rPr lang="cs-CZ" sz="2200">
                <a:latin typeface="Roboto Condensed"/>
                <a:ea typeface="Roboto Condensed"/>
                <a:cs typeface="Roboto Condensed"/>
                <a:sym typeface="Roboto Condensed"/>
              </a:rPr>
              <a:t>moderátorům.</a:t>
            </a:r>
            <a:br>
              <a:rPr lang="cs-CZ" sz="2400"/>
            </a:b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16" y="692696"/>
            <a:ext cx="4105275" cy="307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128" y="476672"/>
            <a:ext cx="398780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1784" y="3212976"/>
            <a:ext cx="4032250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/>
          <p:nvPr/>
        </p:nvSpPr>
        <p:spPr>
          <a:xfrm>
            <a:off x="1572305" y="2104190"/>
            <a:ext cx="10515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  DĚKUJI ZA POZORNOST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Vojtěch SIVEK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koordinátor praxí 1. ročníku, učitel skupiny B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</a:t>
            </a: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sivek</a:t>
            </a:r>
            <a:r>
              <a:rPr lang="cs-CZ" sz="2800" b="0" i="0" u="none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@jabok.cz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Tereza NAJBRTOVÁ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učitelka  skupiny </a:t>
            </a: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cs-CZ" sz="2800" b="0" i="0" u="none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najbrtova@jabok.cz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Marie ORTOVÁ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učitelka  skupiny C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</a:t>
            </a:r>
            <a:r>
              <a:rPr lang="cs-CZ" sz="2800" b="0" i="0" u="none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ortova@jabok.cz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David URBAN</a:t>
            </a: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- učitel skupiny D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urban@jabok.cz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4290700" y="335250"/>
            <a:ext cx="7764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VYUČUJÍCÍ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a supervizní seminář k praxi II.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informativní II.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KOREKVIZITA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 oba zápočty je nutné splnit podmínky obou předmětů. 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prázdninová 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SOUVISEJÍCÍ PŘEDMĚTY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PŘED - připravují na praxi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 - reflektují praxi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FORMA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začátku semestru pro celý ročník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Následně v malých skupinách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konci ročníku studentská konference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838075" y="365050"/>
            <a:ext cx="10981800" cy="1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PROČ METODICKÉ SEMINÁŘE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dbc1175c1e_0_5"/>
          <p:cNvSpPr txBox="1">
            <a:spLocks noGrp="1"/>
          </p:cNvSpPr>
          <p:nvPr>
            <p:ph type="body" idx="1"/>
          </p:nvPr>
        </p:nvSpPr>
        <p:spPr>
          <a:xfrm>
            <a:off x="75475" y="1024428"/>
            <a:ext cx="11435700" cy="5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Obrácení zpět, obrácení k sobě (lat. reflexio)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Zastavení se a obrácení pozornosti na určitý úsek zkušenosti. Podstatné je být otevřený, motivovaný k novému pohledu, ke změně – zkušenost pak může být nazírána nově a mohou se měnit přístupy – učíme se, posouváme se …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Co pomáhá: osobnostní dispozice, bezpečí, zkušenost z užitku, prostor pro reflexi, skupina, podpora ze strany organizace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Sebereflexe – uvědomované vnímání sebe sama. Cílem je nejen popsat pocity, ale i důvody, proč je mám.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3" name="Google Shape;203;g1dbc1175c1e_0_5"/>
          <p:cNvSpPr txBox="1">
            <a:spLocks noGrp="1"/>
          </p:cNvSpPr>
          <p:nvPr>
            <p:ph type="title"/>
          </p:nvPr>
        </p:nvSpPr>
        <p:spPr>
          <a:xfrm>
            <a:off x="4050915" y="534572"/>
            <a:ext cx="729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REFLEXE, SEBEREFLEXE</a:t>
            </a:r>
            <a:br>
              <a:rPr lang="cs-CZ"/>
            </a:b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>
            <a:off x="1513280" y="2533190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povolena 1 absence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absence - účast na náhradním semináři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a více absence - bez zápočtu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POVINNÁ ÚČAST NA SEMINÁŘI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907055" y="2233290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26.2. – 01.3. 	PRAXE II.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0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8.4. – 12.4. 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   	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III.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13.5. – 17.5. 	PRAXE IV.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5328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Týden před a týden po je vždy seminář k praxi.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5328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.5.2024 (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8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r>
              <a:rPr lang="cs-CZ" sz="2400" dirty="0"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0 - 12:00)  STUDENTSKÁ KONFERENCE v aule (povinná účast)</a:t>
            </a:r>
            <a:endParaRPr sz="240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TERMÍNY PRAXÍ 2024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38075" y="1819450"/>
            <a:ext cx="112383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V PEDAGOGICKÉ OBLASTI: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MŠ, ZŠ a SŠ s integrací (1.- 2.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NZDM, SaSM + ČAS (1.- 2.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Dětské domovy (3.- 4. praxe)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Diagnostické ústavy, výchovné ústavy, dětské domovy se školou (3.- 4. praxe)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si splní praxi na každém typu zařízení 1x.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     TEMATICKÉ ZAMĚŘENÍ PRAXÍ</a:t>
            </a:r>
            <a:endParaRPr sz="44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1990</Words>
  <Application>Microsoft Office PowerPoint</Application>
  <PresentationFormat>Širokoúhlá obrazovka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Roboto Condensed</vt:lpstr>
      <vt:lpstr>Roboto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REFLEXE, SEBEREFLEXE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STUDENTSKÁ KONFERENCE - organizace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Vojtěch Sivek</cp:lastModifiedBy>
  <cp:revision>1</cp:revision>
  <dcterms:created xsi:type="dcterms:W3CDTF">2020-10-23T12:33:32Z</dcterms:created>
  <dcterms:modified xsi:type="dcterms:W3CDTF">2024-02-05T11:12:20Z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