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1520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0BE06-6758-428D-9039-D3DCBB4B5F71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5E4B8-805E-4FF0-8D68-629F8167C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1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EF9B82-1DB3-4800-BB95-71DC6C98F02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1A2CB4-7872-49D0-BBF3-12E2514767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9B82-1DB3-4800-BB95-71DC6C98F02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2CB4-7872-49D0-BBF3-12E2514767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9B82-1DB3-4800-BB95-71DC6C98F02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2CB4-7872-49D0-BBF3-12E2514767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9B82-1DB3-4800-BB95-71DC6C98F02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2CB4-7872-49D0-BBF3-12E25147679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9B82-1DB3-4800-BB95-71DC6C98F02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2CB4-7872-49D0-BBF3-12E25147679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9B82-1DB3-4800-BB95-71DC6C98F02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2CB4-7872-49D0-BBF3-12E25147679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9B82-1DB3-4800-BB95-71DC6C98F02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2CB4-7872-49D0-BBF3-12E25147679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9B82-1DB3-4800-BB95-71DC6C98F02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2CB4-7872-49D0-BBF3-12E251476798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9B82-1DB3-4800-BB95-71DC6C98F02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2CB4-7872-49D0-BBF3-12E2514767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FEF9B82-1DB3-4800-BB95-71DC6C98F02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2CB4-7872-49D0-BBF3-12E25147679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EF9B82-1DB3-4800-BB95-71DC6C98F02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1A2CB4-7872-49D0-BBF3-12E25147679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EF9B82-1DB3-4800-BB95-71DC6C98F02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01A2CB4-7872-49D0-BBF3-12E25147679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829761"/>
          </a:xfrm>
        </p:spPr>
        <p:txBody>
          <a:bodyPr>
            <a:normAutofit/>
          </a:bodyPr>
          <a:lstStyle/>
          <a:p>
            <a:r>
              <a:rPr lang="cs-CZ" dirty="0"/>
              <a:t>Výsledky projektu TAČR</a:t>
            </a:r>
            <a:endParaRPr lang="de-AT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Michal </a:t>
            </a:r>
            <a:r>
              <a:rPr lang="de-AT"/>
              <a:t>Kaplánek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600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B47A8E1-D193-CF3D-5399-A7DAE31E1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Čas na mobilu, počítači či tabletu:</a:t>
            </a:r>
          </a:p>
          <a:p>
            <a:pPr marL="109728" indent="0">
              <a:buNone/>
            </a:pPr>
            <a:r>
              <a:rPr lang="cs-CZ" dirty="0"/>
              <a:t>Pouhé jedno procento dětí uvedlo, že nemá žádné z těchto zařízení k dispozici a pouze 5 % zmínilo, že netráví na mobilu, počítači nebo tabletu v běžný všední školní den žádný volný čas. Téměř polovina dětí (46 %) stráví podle svého odhadu zábavou na těchto zařízeních (mimo přípravu do školy) jednu nebo dvě hodiny svého volného času denně a další polovina (48 %) tři a více hodin.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1753B15-150D-A0F4-E480-0147E9578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Výsledky výzkumu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Volný čas dětí a jeho prožívání (9)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530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0028D31-788F-083B-A6E7-D2411E672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lnSpc>
                <a:spcPct val="140000"/>
              </a:lnSpc>
              <a:buNone/>
            </a:pPr>
            <a:r>
              <a:rPr lang="cs-CZ" dirty="0"/>
              <a:t>Jako důležité hledisko se ukázalo také to, zda mají děti </a:t>
            </a:r>
            <a:r>
              <a:rPr lang="cs-CZ" b="1" dirty="0"/>
              <a:t>přístup k internetu bez kontroly rodičů</a:t>
            </a:r>
            <a:r>
              <a:rPr lang="cs-CZ" dirty="0"/>
              <a:t>. Děti, které uvedly, že takový přístup mají, tráví s médii podstatně více času. Tři a více hodin stráví s ICT médii více než polovina z nich (52 %), zatímco mezi dětmi, které uvedly, že takový přístup k internetu nemají, je to necelá čtvrtina (22 %). </a:t>
            </a:r>
          </a:p>
          <a:p>
            <a:pPr marL="109728" indent="0">
              <a:lnSpc>
                <a:spcPct val="140000"/>
              </a:lnSpc>
              <a:buNone/>
            </a:pPr>
            <a:r>
              <a:rPr lang="cs-CZ" b="1" dirty="0"/>
              <a:t>O víkendu </a:t>
            </a:r>
            <a:r>
              <a:rPr lang="cs-CZ" dirty="0"/>
              <a:t>pak tráví děti svůj volný čas s ICT médii ještě intenzivněji. Podíl dětí, které stráví u počítače, mobilu či tabletu jednu nebo dvě hodiny, klesá na méně než jednu čtvrtinu, naopak v průměru čtyři z deseti dětí stráví s ICT přístroji pět a více hodin.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0C0917B-6BDF-6192-12A0-3500A564B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Výsledky výzkumu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Volný čas dětí a jeho prožívání (10)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605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09D05AF-1460-47A1-39B7-B3FF09F9D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50260"/>
            <a:ext cx="8229600" cy="5260040"/>
          </a:xfrm>
        </p:spPr>
        <p:txBody>
          <a:bodyPr>
            <a:noAutofit/>
          </a:bodyPr>
          <a:lstStyle/>
          <a:p>
            <a:pPr marL="109728" indent="0">
              <a:lnSpc>
                <a:spcPct val="140000"/>
              </a:lnSpc>
              <a:buNone/>
            </a:pPr>
            <a:r>
              <a:rPr lang="cs-CZ" sz="2000" dirty="0"/>
              <a:t>Pokud přepočítáme, jakou dobu přibližně v průměru stráví žáci druhého stupně základních škol nebo jejich vrstevníci na mobilu nebo tabletu, vychází tento odhad pro všední den na 2 hodiny a 38 minut. O víkendu pak stoupne na 4 hodiny a 2 minuty, přičemž nejstarší žáci tráví ve všední den s těmito médii o 55 minut více a o víkendu dokonce o 1 hodinu a 6 minut více než ti nejmladší. </a:t>
            </a:r>
          </a:p>
          <a:p>
            <a:pPr marL="109728" indent="0">
              <a:lnSpc>
                <a:spcPct val="140000"/>
              </a:lnSpc>
              <a:buNone/>
            </a:pPr>
            <a:r>
              <a:rPr lang="cs-CZ" sz="2000" dirty="0"/>
              <a:t>Děti, které pocházejí z rodin s neúplným nebo základním vzděláním, tráví s počítačem, tabletem nebo mobilem ve všední den v průměru 3 hodiny a 5 minut, zatímco děti z rodin s vysokoškolským vzděláním pouze 2 hodiny a 17 minut, tedy                                                bezmála o hodinu méně.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AA09F4A-A944-0FCD-FA11-34BCC43B6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7260"/>
            <a:ext cx="8229600" cy="1143000"/>
          </a:xfrm>
        </p:spPr>
        <p:txBody>
          <a:bodyPr/>
          <a:lstStyle/>
          <a:p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Výsledky výzkumu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Volný čas dětí a jeho prožívání (11)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407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DAE2FB9-70B5-7DC4-251A-7BB39DE7E6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38456"/>
            <a:ext cx="8147248" cy="4367182"/>
          </a:xfr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EF5A639A-8273-A4A7-1F01-D4F470755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Výsledky výzkumu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Volný čas dětí a jeho prožívání (12)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50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3E7C0C5-9041-AF09-5FB5-E77EBB7EB4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265" y="1421848"/>
            <a:ext cx="8748677" cy="4455424"/>
          </a:xfr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4B91636A-005D-B60C-C201-BFD84C501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Výsledky výzkumu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Volný čas dětí a jeho prožívání (13)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344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41CDD2F-63B4-DA24-327A-645503476E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17810"/>
            <a:ext cx="8257266" cy="4499061"/>
          </a:xfr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50890FA1-9C7C-19C1-18B9-8390A3CBA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Výsledky výzkumu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Volný čas dětí a jeho prožívání (14)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834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D525325-A284-1A9E-0910-45A9E0D2D8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103" y="1628800"/>
            <a:ext cx="8615546" cy="4176464"/>
          </a:xfr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6E23E006-7436-4582-78E9-0A900D5E7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Výsledky výzkumu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Volný čas dětí a jeho prožívání (15)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225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5C71CA9-2087-1A07-7842-32C22B5A0C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60368"/>
            <a:ext cx="8229600" cy="4167501"/>
          </a:xfr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E8940FA2-F056-D2E6-ABCB-DE4A6A731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Výsledky výzkumu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Volný čas dětí a jeho prožívání (16)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494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3AA8C82-38AD-070E-0C2E-575EA8838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cs-CZ" dirty="0"/>
              <a:t>Odpovědi na otázku: „Kolik máš celkem volného času v běžný všední den, když chodíš do školy? Počítej čas mimo spánek, vyučování a mimo přípravu do školy a další povinnosti.“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cs-CZ" b="1" dirty="0"/>
              <a:t>Méně než 2h: 11%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cs-CZ" b="1" dirty="0"/>
              <a:t>2 – 4h:           42%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cs-CZ" b="1" dirty="0"/>
              <a:t>4 – 6h:           33%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cs-CZ" b="1" dirty="0"/>
              <a:t>Nad 6h:          14%</a:t>
            </a:r>
          </a:p>
          <a:p>
            <a:pPr marL="109728" indent="0">
              <a:lnSpc>
                <a:spcPct val="130000"/>
              </a:lnSpc>
              <a:spcBef>
                <a:spcPts val="600"/>
              </a:spcBef>
              <a:buNone/>
            </a:pPr>
            <a:endParaRPr lang="cs-CZ" dirty="0"/>
          </a:p>
          <a:p>
            <a:pPr marL="109728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cs-CZ" dirty="0"/>
              <a:t>Méně volného času mají studenti víceletých gymnázií, více volného času děti ze sociálně znevýhodněných rodin.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922F256-EA67-825D-0F4B-62815148F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Výsledky výzkumu SOÚ AV ČR</a:t>
            </a:r>
            <a:br>
              <a:rPr lang="cs-CZ" sz="3200" dirty="0"/>
            </a:br>
            <a:r>
              <a:rPr lang="cs-CZ" sz="3200" dirty="0"/>
              <a:t>Volný čas dětí 6.-9. tříd (2021) </a:t>
            </a:r>
          </a:p>
        </p:txBody>
      </p:sp>
    </p:spTree>
    <p:extLst>
      <p:ext uri="{BB962C8B-B14F-4D97-AF65-F5344CB8AC3E}">
        <p14:creationId xmlns:p14="http://schemas.microsoft.com/office/powerpoint/2010/main" val="2252602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D7AA835-9947-95B6-5BC8-4223B1C2B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b="1" dirty="0"/>
              <a:t>Příprava do školy:</a:t>
            </a:r>
          </a:p>
          <a:p>
            <a:r>
              <a:rPr lang="cs-CZ" dirty="0"/>
              <a:t>Více než třetina dětí (36%) se učí méně než ½ hodiny denně, anebo se neučí vůbec.</a:t>
            </a:r>
          </a:p>
          <a:p>
            <a:r>
              <a:rPr lang="cs-CZ" dirty="0"/>
              <a:t>Třetina dětí (33%) se učí ½ h až 1h denně</a:t>
            </a:r>
          </a:p>
          <a:p>
            <a:r>
              <a:rPr lang="cs-CZ" dirty="0"/>
              <a:t>Asi čtvrtina dětí (27%) se učí 1 – 2h denně</a:t>
            </a:r>
          </a:p>
          <a:p>
            <a:r>
              <a:rPr lang="cs-CZ" dirty="0"/>
              <a:t>Zbytek (4%) se učí víc než 2h denně </a:t>
            </a:r>
          </a:p>
          <a:p>
            <a:pPr marL="109728" indent="0">
              <a:buNone/>
            </a:pPr>
            <a:r>
              <a:rPr lang="cs-CZ" b="1" dirty="0"/>
              <a:t>Sport</a:t>
            </a:r>
            <a:r>
              <a:rPr lang="cs-CZ" dirty="0"/>
              <a:t> patří mezi nejoblíbenější aktivity:</a:t>
            </a:r>
          </a:p>
          <a:p>
            <a:pPr marL="109728" indent="0">
              <a:buNone/>
            </a:pPr>
            <a:r>
              <a:rPr lang="cs-CZ" dirty="0"/>
              <a:t>Více než 10% dětí uvádí, že provozuje jeden z těchto sportů: inline brusle, cvičení/posilování, běhání, jízda na kole, lyžování, plavání, stolní tenis, florbal, fotbal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60C90B1-E630-7D41-579B-3CB8B9E3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Výsledky výzkumu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Volný čas dětí a jeho prožívání (2)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069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EFB15E9-6A46-A94E-95F5-129D82B8C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/>
              <a:t>Umělecké, kreativní a </a:t>
            </a:r>
            <a:r>
              <a:rPr lang="cs-CZ" dirty="0" err="1"/>
              <a:t>seberozvojové</a:t>
            </a:r>
            <a:r>
              <a:rPr lang="cs-CZ" dirty="0"/>
              <a:t> aktivity</a:t>
            </a:r>
          </a:p>
          <a:p>
            <a:pPr marL="109728" indent="0">
              <a:buNone/>
            </a:pPr>
            <a:r>
              <a:rPr lang="cs-CZ" dirty="0"/>
              <a:t>Věnuje se jim asi 70% dětí, ale v </a:t>
            </a:r>
            <a:r>
              <a:rPr lang="cs-CZ"/>
              <a:t>různé míře:</a:t>
            </a:r>
            <a:endParaRPr lang="cs-CZ" dirty="0"/>
          </a:p>
          <a:p>
            <a:r>
              <a:rPr lang="cs-CZ" dirty="0"/>
              <a:t>Více než 30% realizuje výtvarné aktivity</a:t>
            </a:r>
          </a:p>
          <a:p>
            <a:r>
              <a:rPr lang="cs-CZ" dirty="0"/>
              <a:t>Více než 20% hraje deskové hry, hraje na hudební nástroj, fotografuje nebo natáčí videa</a:t>
            </a:r>
          </a:p>
          <a:p>
            <a:r>
              <a:rPr lang="cs-CZ" dirty="0"/>
              <a:t>Více než 10% se učí cizí jazyky, zpívá anebo provozuje </a:t>
            </a:r>
            <a:r>
              <a:rPr lang="cs-CZ" dirty="0" err="1"/>
              <a:t>youtubering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A67C1E9-BA3C-3C62-E369-184DE2F39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Výsledky výzkumu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Volný čas dětí a jeho prožívání (3)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07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9BEDD8B-318A-CD3F-BC4C-67516919E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Účast na organizovaných aktivitách (spolky, organizace, NZDM, ale ne DDM a školy)</a:t>
            </a:r>
          </a:p>
          <a:p>
            <a:r>
              <a:rPr lang="cs-CZ" dirty="0"/>
              <a:t>Alespoň v jedné z organizací bylo před covidem evidováno 29%, v době covidu 23%, což odpovídá asi ¼ populace</a:t>
            </a:r>
          </a:p>
          <a:p>
            <a:r>
              <a:rPr lang="cs-CZ" dirty="0"/>
              <a:t>Míra participace klesá s rostoucí velikostí bydliště. Zejména v obcích do pěti tisíc obyvatel děti chodí do většího počtu spolků a organizací; paradoxně: čím více možností, tím méně aktivních dětí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867D1D5-6854-566C-F27C-B52602A36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Výsledky výzkumu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Volný čas dětí a jeho prožívání (4)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56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1FA2224-9497-E5E8-6D97-175CE0D115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9715" y="1772816"/>
            <a:ext cx="8229600" cy="4507933"/>
          </a:xfrm>
          <a:noFill/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id="{0C456914-1FDE-81A6-A708-84A972B8D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Výsledky výzkumu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Volný čas dětí a jeho prožívání (5)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929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488DB1F-DE80-0921-2EF2-D7633C506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cs-CZ" b="1" dirty="0"/>
              <a:t>Kdo motivoval k účasti (členství) ve skupinách?</a:t>
            </a:r>
          </a:p>
          <a:p>
            <a:r>
              <a:rPr lang="cs-CZ" dirty="0"/>
              <a:t>Většinu dětí do spolku přivedli rodiče (41 %), méně často kamarádi (24 %) či si je děti vybraly samy (21 %). Nejvýraznější byl vliv rodičů u křesťanské mládeže či skupiny na farnosti, kam děti přivedlo 63 % rodičů (z celkového vzorku 22 chlapců a 18 dívek), u Junáka a Skauta to byla přibližně polovina. Samy si děti nejčastěji vybraly turistický oddíl (37 %) či rybářský kroužek (31 %). Vliv kamarádů se nejvýrazněji uplatňoval u nízkoprahových klubů (57 %) a hasičů (30 %).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0D3355B-4859-5F42-C7FF-F3F2BDEA2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Výsledky výzkumu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Volný čas dětí a jeho prožívání (6)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714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168E88F-546A-5F79-9784-B1AECBF2D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2000" b="1" dirty="0"/>
              <a:t>Účast v kroužcích (škola, DDM):</a:t>
            </a:r>
          </a:p>
          <a:p>
            <a:r>
              <a:rPr lang="cs-CZ" sz="2000" dirty="0"/>
              <a:t>Necelá jedna třetina dětí (cca 31%)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4D464B5-F307-A471-EC87-6DF741B89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Výsledky výzkumu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Volný čas dětí a jeho prožívání (7)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E92CF22-FA0C-9A21-C0A1-191329C244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04864"/>
            <a:ext cx="6954433" cy="471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27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55024C1-D405-5F61-0794-70BD92E60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i="1" dirty="0"/>
              <a:t>„Jaké organizované zájmové činnosti se věnuješ nebo budeš věnovat teď, v novém školním roce 2021/2022? Máme na mysli sportovní oddíly, ZUŠ, kroužky ve škole, DDM nebo jiných centrech volného času, chození do Skauta apod.“</a:t>
            </a:r>
          </a:p>
          <a:p>
            <a:pPr marL="109728" indent="0">
              <a:buNone/>
            </a:pPr>
            <a:r>
              <a:rPr lang="cs-CZ" dirty="0"/>
              <a:t>Na tuto otázku v roce 2021 odpovědělo 48% dětí, že se nehodlají účastnit žádného kroužku (s věkem se tato tendence mírně zvyšuje, se sociálním statusem rodiny se mírně snižuje).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A561CBB-8454-9E8A-3368-828EF2906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Výsledky výzkumu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Volný čas dětí a jeho prožívání (8)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324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1001</TotalTime>
  <Words>1035</Words>
  <Application>Microsoft Office PowerPoint</Application>
  <PresentationFormat>Předvádění na obrazovce (4:3)</PresentationFormat>
  <Paragraphs>52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Calibri</vt:lpstr>
      <vt:lpstr>Lucida Sans Unicode</vt:lpstr>
      <vt:lpstr>Verdana</vt:lpstr>
      <vt:lpstr>Wingdings 2</vt:lpstr>
      <vt:lpstr>Wingdings 3</vt:lpstr>
      <vt:lpstr>Shluk</vt:lpstr>
      <vt:lpstr>Výsledky projektu TAČR</vt:lpstr>
      <vt:lpstr>Výsledky výzkumu SOÚ AV ČR Volný čas dětí 6.-9. tříd (2021) </vt:lpstr>
      <vt:lpstr>Výsledky výzkumu Volný čas dětí a jeho prožívání (2)</vt:lpstr>
      <vt:lpstr>Výsledky výzkumu Volný čas dětí a jeho prožívání (3)</vt:lpstr>
      <vt:lpstr>Výsledky výzkumu Volný čas dětí a jeho prožívání (4)</vt:lpstr>
      <vt:lpstr>Výsledky výzkumu Volný čas dětí a jeho prožívání (5)</vt:lpstr>
      <vt:lpstr>Výsledky výzkumu Volný čas dětí a jeho prožívání (6)</vt:lpstr>
      <vt:lpstr>Výsledky výzkumu Volný čas dětí a jeho prožívání (7)</vt:lpstr>
      <vt:lpstr>Výsledky výzkumu Volný čas dětí a jeho prožívání (8)</vt:lpstr>
      <vt:lpstr>Výsledky výzkumu Volný čas dětí a jeho prožívání (9)</vt:lpstr>
      <vt:lpstr>Výsledky výzkumu Volný čas dětí a jeho prožívání (10)</vt:lpstr>
      <vt:lpstr>Výsledky výzkumu Volný čas dětí a jeho prožívání (11)</vt:lpstr>
      <vt:lpstr>Výsledky výzkumu Volný čas dětí a jeho prožívání (12)</vt:lpstr>
      <vt:lpstr>Výsledky výzkumu Volný čas dětí a jeho prožívání (13)</vt:lpstr>
      <vt:lpstr>Výsledky výzkumu Volný čas dětí a jeho prožívání (14)</vt:lpstr>
      <vt:lpstr>Výsledky výzkumu Volný čas dětí a jeho prožívání (15)</vt:lpstr>
      <vt:lpstr>Výsledky výzkumu Volný čas dětí a jeho prožívání (16)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welche „Kulturen“ ist das Evangelium zu inkulturieren?</dc:title>
  <dc:creator>kaplanek</dc:creator>
  <cp:lastModifiedBy>Michal Kaplánek</cp:lastModifiedBy>
  <cp:revision>31</cp:revision>
  <dcterms:created xsi:type="dcterms:W3CDTF">2021-11-19T08:00:59Z</dcterms:created>
  <dcterms:modified xsi:type="dcterms:W3CDTF">2024-02-23T08:52:18Z</dcterms:modified>
</cp:coreProperties>
</file>