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88" r:id="rId11"/>
    <p:sldId id="289" r:id="rId12"/>
    <p:sldId id="290" r:id="rId13"/>
    <p:sldId id="291" r:id="rId14"/>
    <p:sldId id="292" r:id="rId15"/>
    <p:sldId id="293" r:id="rId16"/>
    <p:sldId id="294" r:id="rId17"/>
    <p:sldId id="295" r:id="rId18"/>
    <p:sldId id="265" r:id="rId19"/>
    <p:sldId id="266" r:id="rId20"/>
    <p:sldId id="267" r:id="rId21"/>
    <p:sldId id="268" r:id="rId22"/>
    <p:sldId id="269" r:id="rId23"/>
    <p:sldId id="296" r:id="rId24"/>
    <p:sldId id="297" r:id="rId25"/>
    <p:sldId id="298" r:id="rId2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8" d="100"/>
          <a:sy n="58" d="100"/>
        </p:scale>
        <p:origin x="152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00BE06-6758-428D-9039-D3DCBB4B5F71}" type="datetimeFigureOut">
              <a:rPr lang="cs-CZ" smtClean="0"/>
              <a:t>16.02.2024</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95E4B8-805E-4FF0-8D68-629F8167CB28}" type="slidenum">
              <a:rPr lang="cs-CZ" smtClean="0"/>
              <a:t>‹#›</a:t>
            </a:fld>
            <a:endParaRPr lang="cs-CZ"/>
          </a:p>
        </p:txBody>
      </p:sp>
    </p:spTree>
    <p:extLst>
      <p:ext uri="{BB962C8B-B14F-4D97-AF65-F5344CB8AC3E}">
        <p14:creationId xmlns:p14="http://schemas.microsoft.com/office/powerpoint/2010/main" val="3027813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0" name="Pravoúhlý trojúhelník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Nadpis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cs-CZ"/>
              <a:t>Kliknutím lze upravit styl.</a:t>
            </a:r>
            <a:endParaRPr kumimoji="0" lang="en-US"/>
          </a:p>
        </p:txBody>
      </p:sp>
      <p:sp>
        <p:nvSpPr>
          <p:cNvPr id="17" name="Podnadpis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a:t>Kliknutím lze upravit styl předlohy.</a:t>
            </a:r>
            <a:endParaRPr kumimoji="0" lang="en-US"/>
          </a:p>
        </p:txBody>
      </p:sp>
      <p:grpSp>
        <p:nvGrpSpPr>
          <p:cNvPr id="2" name="Skupina 1"/>
          <p:cNvGrpSpPr/>
          <p:nvPr/>
        </p:nvGrpSpPr>
        <p:grpSpPr>
          <a:xfrm>
            <a:off x="-3765" y="4953000"/>
            <a:ext cx="9147765" cy="1912088"/>
            <a:chOff x="-3765" y="4832896"/>
            <a:chExt cx="9147765" cy="2032192"/>
          </a:xfrm>
        </p:grpSpPr>
        <p:sp>
          <p:nvSpPr>
            <p:cNvPr id="7" name="Volný tvar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Volný tvar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Volný tvar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Přímá spojnice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Zástupný symbol pro datum 29"/>
          <p:cNvSpPr>
            <a:spLocks noGrp="1"/>
          </p:cNvSpPr>
          <p:nvPr>
            <p:ph type="dt" sz="half" idx="10"/>
          </p:nvPr>
        </p:nvSpPr>
        <p:spPr/>
        <p:txBody>
          <a:bodyPr/>
          <a:lstStyle>
            <a:lvl1pPr>
              <a:defRPr>
                <a:solidFill>
                  <a:srgbClr val="FFFFFF"/>
                </a:solidFill>
              </a:defRPr>
            </a:lvl1pPr>
            <a:extLst/>
          </a:lstStyle>
          <a:p>
            <a:fld id="{9FEF9B82-1DB3-4800-BB95-71DC6C98F02E}" type="datetimeFigureOut">
              <a:rPr lang="cs-CZ" smtClean="0"/>
              <a:t>16.02.2024</a:t>
            </a:fld>
            <a:endParaRPr lang="cs-CZ"/>
          </a:p>
        </p:txBody>
      </p:sp>
      <p:sp>
        <p:nvSpPr>
          <p:cNvPr id="19" name="Zástupný symbol pro zápatí 18"/>
          <p:cNvSpPr>
            <a:spLocks noGrp="1"/>
          </p:cNvSpPr>
          <p:nvPr>
            <p:ph type="ftr" sz="quarter" idx="11"/>
          </p:nvPr>
        </p:nvSpPr>
        <p:spPr/>
        <p:txBody>
          <a:bodyPr/>
          <a:lstStyle>
            <a:lvl1pPr>
              <a:defRPr>
                <a:solidFill>
                  <a:schemeClr val="accent1">
                    <a:tint val="20000"/>
                  </a:schemeClr>
                </a:solidFill>
              </a:defRPr>
            </a:lvl1pPr>
            <a:extLst/>
          </a:lstStyle>
          <a:p>
            <a:endParaRPr lang="cs-CZ"/>
          </a:p>
        </p:txBody>
      </p:sp>
      <p:sp>
        <p:nvSpPr>
          <p:cNvPr id="27" name="Zástupný symbol pro číslo snímku 26"/>
          <p:cNvSpPr>
            <a:spLocks noGrp="1"/>
          </p:cNvSpPr>
          <p:nvPr>
            <p:ph type="sldNum" sz="quarter" idx="12"/>
          </p:nvPr>
        </p:nvSpPr>
        <p:spPr/>
        <p:txBody>
          <a:bodyPr/>
          <a:lstStyle>
            <a:lvl1pPr>
              <a:defRPr>
                <a:solidFill>
                  <a:srgbClr val="FFFFFF"/>
                </a:solidFill>
              </a:defRPr>
            </a:lvl1pPr>
            <a:extLst/>
          </a:lstStyle>
          <a:p>
            <a:fld id="{E01A2CB4-7872-49D0-BBF3-12E251476798}"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3" name="Zástupný symbol pro svislý text 2"/>
          <p:cNvSpPr>
            <a:spLocks noGrp="1"/>
          </p:cNvSpPr>
          <p:nvPr>
            <p:ph type="body" orient="vert" idx="1"/>
          </p:nvPr>
        </p:nvSpPr>
        <p:spPr>
          <a:xfrm>
            <a:off x="457200" y="1481329"/>
            <a:ext cx="8229600" cy="4386071"/>
          </a:xfrm>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9FEF9B82-1DB3-4800-BB95-71DC6C98F02E}" type="datetimeFigureOut">
              <a:rPr lang="cs-CZ" smtClean="0"/>
              <a:t>16.02.2024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01A2CB4-7872-49D0-BBF3-12E251476798}"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44013" y="274640"/>
            <a:ext cx="1777470" cy="5592761"/>
          </a:xfrm>
        </p:spPr>
        <p:txBody>
          <a:bodyPr vert="eaVert"/>
          <a:lstStyle/>
          <a:p>
            <a:r>
              <a:rPr kumimoji="0" lang="cs-CZ"/>
              <a:t>Kliknutím lze upravit styl.</a:t>
            </a:r>
            <a:endParaRPr kumimoji="0" lang="en-US"/>
          </a:p>
        </p:txBody>
      </p:sp>
      <p:sp>
        <p:nvSpPr>
          <p:cNvPr id="3" name="Zástupný symbol pro svislý text 2"/>
          <p:cNvSpPr>
            <a:spLocks noGrp="1"/>
          </p:cNvSpPr>
          <p:nvPr>
            <p:ph type="body" orient="vert" idx="1"/>
          </p:nvPr>
        </p:nvSpPr>
        <p:spPr>
          <a:xfrm>
            <a:off x="457200" y="274641"/>
            <a:ext cx="6324600" cy="5592760"/>
          </a:xfrm>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9FEF9B82-1DB3-4800-BB95-71DC6C98F02E}" type="datetimeFigureOut">
              <a:rPr lang="cs-CZ" smtClean="0"/>
              <a:t>16.02.2024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01A2CB4-7872-49D0-BBF3-12E251476798}"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9FEF9B82-1DB3-4800-BB95-71DC6C98F02E}" type="datetimeFigureOut">
              <a:rPr lang="cs-CZ" smtClean="0"/>
              <a:t>16.02.2024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01A2CB4-7872-49D0-BBF3-12E251476798}" type="slidenum">
              <a:rPr lang="cs-CZ" smtClean="0"/>
              <a:t>‹#›</a:t>
            </a:fld>
            <a:endParaRPr lang="cs-CZ"/>
          </a:p>
        </p:txBody>
      </p:sp>
      <p:sp>
        <p:nvSpPr>
          <p:cNvPr id="7" name="Nadpis 6"/>
          <p:cNvSpPr>
            <a:spLocks noGrp="1"/>
          </p:cNvSpPr>
          <p:nvPr>
            <p:ph type="title"/>
          </p:nvPr>
        </p:nvSpPr>
        <p:spPr/>
        <p:txBody>
          <a:bodyPr rtlCol="0"/>
          <a:lstStyle/>
          <a:p>
            <a:r>
              <a:rPr kumimoji="0" lang="cs-CZ"/>
              <a:t>Kliknutím lze upravit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cs-CZ"/>
              <a:t>Kliknutím lze upravit styl.</a:t>
            </a:r>
            <a:endParaRPr kumimoji="0" lang="en-US"/>
          </a:p>
        </p:txBody>
      </p:sp>
      <p:sp>
        <p:nvSpPr>
          <p:cNvPr id="3" name="Zástupný symbol pro tex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a:t>Kliknutím lze upravit styly předlohy textu.</a:t>
            </a:r>
          </a:p>
        </p:txBody>
      </p:sp>
      <p:sp>
        <p:nvSpPr>
          <p:cNvPr id="4" name="Zástupný symbol pro datum 3"/>
          <p:cNvSpPr>
            <a:spLocks noGrp="1"/>
          </p:cNvSpPr>
          <p:nvPr>
            <p:ph type="dt" sz="half" idx="10"/>
          </p:nvPr>
        </p:nvSpPr>
        <p:spPr/>
        <p:txBody>
          <a:bodyPr/>
          <a:lstStyle/>
          <a:p>
            <a:fld id="{9FEF9B82-1DB3-4800-BB95-71DC6C98F02E}" type="datetimeFigureOut">
              <a:rPr lang="cs-CZ" smtClean="0"/>
              <a:t>16.02.2024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01A2CB4-7872-49D0-BBF3-12E251476798}" type="slidenum">
              <a:rPr lang="cs-CZ" smtClean="0"/>
              <a:t>‹#›</a:t>
            </a:fld>
            <a:endParaRPr lang="cs-CZ"/>
          </a:p>
        </p:txBody>
      </p:sp>
      <p:sp>
        <p:nvSpPr>
          <p:cNvPr id="7" name="Dvojitá šipk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Dvojitá šipk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2">
        <a:schemeClr val="bg1"/>
      </p:bgRef>
    </p:bg>
    <p:spTree>
      <p:nvGrpSpPr>
        <p:cNvPr id="1" name=""/>
        <p:cNvGrpSpPr/>
        <p:nvPr/>
      </p:nvGrpSpPr>
      <p:grpSpPr>
        <a:xfrm>
          <a:off x="0" y="0"/>
          <a:ext cx="0" cy="0"/>
          <a:chOff x="0" y="0"/>
          <a:chExt cx="0" cy="0"/>
        </a:xfrm>
      </p:grpSpPr>
      <p:sp>
        <p:nvSpPr>
          <p:cNvPr id="3" name="Zástupný symbol pro obsah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obsah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5" name="Zástupný symbol pro datum 4"/>
          <p:cNvSpPr>
            <a:spLocks noGrp="1"/>
          </p:cNvSpPr>
          <p:nvPr>
            <p:ph type="dt" sz="half" idx="10"/>
          </p:nvPr>
        </p:nvSpPr>
        <p:spPr/>
        <p:txBody>
          <a:bodyPr/>
          <a:lstStyle/>
          <a:p>
            <a:fld id="{9FEF9B82-1DB3-4800-BB95-71DC6C98F02E}" type="datetimeFigureOut">
              <a:rPr lang="cs-CZ" smtClean="0"/>
              <a:t>16.02.2024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01A2CB4-7872-49D0-BBF3-12E251476798}" type="slidenum">
              <a:rPr lang="cs-CZ" smtClean="0"/>
              <a:t>‹#›</a:t>
            </a:fld>
            <a:endParaRPr lang="cs-CZ"/>
          </a:p>
        </p:txBody>
      </p:sp>
      <p:sp>
        <p:nvSpPr>
          <p:cNvPr id="8" name="Nadpis 7"/>
          <p:cNvSpPr>
            <a:spLocks noGrp="1"/>
          </p:cNvSpPr>
          <p:nvPr>
            <p:ph type="title"/>
          </p:nvPr>
        </p:nvSpPr>
        <p:spPr/>
        <p:txBody>
          <a:bodyPr rtlCol="0"/>
          <a:lstStyle/>
          <a:p>
            <a:r>
              <a:rPr kumimoji="0" lang="cs-CZ"/>
              <a:t>Kliknutím lze upravit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3">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8229600" cy="1143000"/>
          </a:xfrm>
        </p:spPr>
        <p:txBody>
          <a:bodyPr anchor="ctr"/>
          <a:lstStyle>
            <a:lvl1pPr>
              <a:defRPr/>
            </a:lvl1pPr>
            <a:extLst/>
          </a:lstStyle>
          <a:p>
            <a:r>
              <a:rPr kumimoji="0" lang="cs-CZ"/>
              <a:t>Kliknutím lze upravit styl.</a:t>
            </a:r>
            <a:endParaRPr kumimoji="0" lang="en-US"/>
          </a:p>
        </p:txBody>
      </p:sp>
      <p:sp>
        <p:nvSpPr>
          <p:cNvPr id="3" name="Zástupný symbol pro tex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a:t>Kliknutím lze upravit styly předlohy textu.</a:t>
            </a:r>
          </a:p>
        </p:txBody>
      </p:sp>
      <p:sp>
        <p:nvSpPr>
          <p:cNvPr id="4" name="Zástupný symbol pro tex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a:t>Kliknutím lze upravit styly předlohy textu.</a:t>
            </a:r>
          </a:p>
        </p:txBody>
      </p:sp>
      <p:sp>
        <p:nvSpPr>
          <p:cNvPr id="5" name="Zástupný symbol pro obsah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6" name="Zástupný symbol pro obsah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7" name="Zástupný symbol pro datum 6"/>
          <p:cNvSpPr>
            <a:spLocks noGrp="1"/>
          </p:cNvSpPr>
          <p:nvPr>
            <p:ph type="dt" sz="half" idx="10"/>
          </p:nvPr>
        </p:nvSpPr>
        <p:spPr/>
        <p:txBody>
          <a:bodyPr/>
          <a:lstStyle/>
          <a:p>
            <a:fld id="{9FEF9B82-1DB3-4800-BB95-71DC6C98F02E}" type="datetimeFigureOut">
              <a:rPr lang="cs-CZ" smtClean="0"/>
              <a:t>16.02.2024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E01A2CB4-7872-49D0-BBF3-12E251476798}"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bg>
      <p:bgRef idx="1002">
        <a:schemeClr val="bg1"/>
      </p:bgRef>
    </p:bg>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fld id="{9FEF9B82-1DB3-4800-BB95-71DC6C98F02E}" type="datetimeFigureOut">
              <a:rPr lang="cs-CZ" smtClean="0"/>
              <a:t>16.02.2024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E01A2CB4-7872-49D0-BBF3-12E251476798}" type="slidenum">
              <a:rPr lang="cs-CZ" smtClean="0"/>
              <a:t>‹#›</a:t>
            </a:fld>
            <a:endParaRPr lang="cs-CZ"/>
          </a:p>
        </p:txBody>
      </p:sp>
      <p:sp>
        <p:nvSpPr>
          <p:cNvPr id="6" name="Nadpis 5"/>
          <p:cNvSpPr>
            <a:spLocks noGrp="1"/>
          </p:cNvSpPr>
          <p:nvPr>
            <p:ph type="title"/>
          </p:nvPr>
        </p:nvSpPr>
        <p:spPr/>
        <p:txBody>
          <a:bodyPr rtlCol="0"/>
          <a:lstStyle/>
          <a:p>
            <a:r>
              <a:rPr kumimoji="0" lang="cs-CZ"/>
              <a:t>Kliknutím lze upravit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FEF9B82-1DB3-4800-BB95-71DC6C98F02E}" type="datetimeFigureOut">
              <a:rPr lang="cs-CZ" smtClean="0"/>
              <a:t>16.02.2024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E01A2CB4-7872-49D0-BBF3-12E251476798}"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3">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cs-CZ"/>
              <a:t>Kliknutím lze upravit styl.</a:t>
            </a:r>
            <a:endParaRPr kumimoji="0" lang="en-US"/>
          </a:p>
        </p:txBody>
      </p:sp>
      <p:sp>
        <p:nvSpPr>
          <p:cNvPr id="3" name="Zástupný symbol pro tex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cs-CZ"/>
              <a:t>Kliknutím lze upravit styly předlohy textu.</a:t>
            </a:r>
          </a:p>
        </p:txBody>
      </p:sp>
      <p:sp>
        <p:nvSpPr>
          <p:cNvPr id="4" name="Zástupný symbol pro obsah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5" name="Zástupný symbol pro datum 4"/>
          <p:cNvSpPr>
            <a:spLocks noGrp="1"/>
          </p:cNvSpPr>
          <p:nvPr>
            <p:ph type="dt" sz="half" idx="10"/>
          </p:nvPr>
        </p:nvSpPr>
        <p:spPr>
          <a:xfrm>
            <a:off x="6727032" y="6407944"/>
            <a:ext cx="1920240" cy="365760"/>
          </a:xfrm>
        </p:spPr>
        <p:txBody>
          <a:bodyPr/>
          <a:lstStyle/>
          <a:p>
            <a:fld id="{9FEF9B82-1DB3-4800-BB95-71DC6C98F02E}" type="datetimeFigureOut">
              <a:rPr lang="cs-CZ" smtClean="0"/>
              <a:t>16.02.2024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01A2CB4-7872-49D0-BBF3-12E251476798}"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bg>
      <p:bgRef idx="1002">
        <a:schemeClr val="bg1"/>
      </p:bgRef>
    </p:bg>
    <p:spTree>
      <p:nvGrpSpPr>
        <p:cNvPr id="1" name=""/>
        <p:cNvGrpSpPr/>
        <p:nvPr/>
      </p:nvGrpSpPr>
      <p:grpSpPr>
        <a:xfrm>
          <a:off x="0" y="0"/>
          <a:ext cx="0" cy="0"/>
          <a:chOff x="0" y="0"/>
          <a:chExt cx="0" cy="0"/>
        </a:xfrm>
      </p:grpSpPr>
      <p:sp>
        <p:nvSpPr>
          <p:cNvPr id="4" name="Zástupný symbol pro tex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cs-CZ"/>
              <a:t>Kliknutím lze upravit styly předlohy textu.</a:t>
            </a:r>
          </a:p>
        </p:txBody>
      </p:sp>
      <p:sp>
        <p:nvSpPr>
          <p:cNvPr id="3" name="Zástupný symbol pro obrázek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cs-CZ"/>
              <a:t>Kliknutím na ikonu přidáte obrázek.</a:t>
            </a:r>
            <a:endParaRPr kumimoji="0" lang="en-US" dirty="0"/>
          </a:p>
        </p:txBody>
      </p:sp>
      <p:sp>
        <p:nvSpPr>
          <p:cNvPr id="5" name="Zástupný symbol pro datum 4"/>
          <p:cNvSpPr>
            <a:spLocks noGrp="1"/>
          </p:cNvSpPr>
          <p:nvPr>
            <p:ph type="dt" sz="half" idx="10"/>
          </p:nvPr>
        </p:nvSpPr>
        <p:spPr/>
        <p:txBody>
          <a:bodyPr/>
          <a:lstStyle>
            <a:lvl1pPr>
              <a:defRPr>
                <a:solidFill>
                  <a:schemeClr val="tx1"/>
                </a:solidFill>
              </a:defRPr>
            </a:lvl1pPr>
            <a:extLst/>
          </a:lstStyle>
          <a:p>
            <a:fld id="{9FEF9B82-1DB3-4800-BB95-71DC6C98F02E}" type="datetimeFigureOut">
              <a:rPr lang="cs-CZ" smtClean="0"/>
              <a:t>16.02.2024</a:t>
            </a:fld>
            <a:endParaRPr lang="cs-CZ"/>
          </a:p>
        </p:txBody>
      </p:sp>
      <p:sp>
        <p:nvSpPr>
          <p:cNvPr id="6" name="Zástupný symbol pro zápatí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cs-CZ"/>
          </a:p>
        </p:txBody>
      </p:sp>
      <p:sp>
        <p:nvSpPr>
          <p:cNvPr id="7" name="Zástupný symbol pro číslo snímku 6"/>
          <p:cNvSpPr>
            <a:spLocks noGrp="1"/>
          </p:cNvSpPr>
          <p:nvPr>
            <p:ph type="sldNum" sz="quarter" idx="12"/>
          </p:nvPr>
        </p:nvSpPr>
        <p:spPr/>
        <p:txBody>
          <a:bodyPr/>
          <a:lstStyle>
            <a:lvl1pPr>
              <a:defRPr>
                <a:solidFill>
                  <a:schemeClr val="tx1"/>
                </a:solidFill>
              </a:defRPr>
            </a:lvl1pPr>
            <a:extLst/>
          </a:lstStyle>
          <a:p>
            <a:fld id="{E01A2CB4-7872-49D0-BBF3-12E251476798}" type="slidenum">
              <a:rPr lang="cs-CZ" smtClean="0"/>
              <a:t>‹#›</a:t>
            </a:fld>
            <a:endParaRPr lang="cs-CZ"/>
          </a:p>
        </p:txBody>
      </p:sp>
      <p:sp>
        <p:nvSpPr>
          <p:cNvPr id="2" name="Nadpis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cs-CZ"/>
              <a:t>Kliknutím lze upravit styl.</a:t>
            </a:r>
            <a:endParaRPr kumimoji="0" lang="en-US"/>
          </a:p>
        </p:txBody>
      </p:sp>
      <p:sp>
        <p:nvSpPr>
          <p:cNvPr id="8" name="Volný tvar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Volný tvar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avoúhlý trojúhelník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Přímá spojnice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vojitá šipk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Dvojitá šipk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Volný tvar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Volný tvar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Pravoúhlý trojúhelník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Přímá spojnice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Zástupný symbol pro nadpis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cs-CZ"/>
              <a:t>Kliknutím lze upravit styl.</a:t>
            </a:r>
            <a:endParaRPr kumimoji="0" lang="en-US"/>
          </a:p>
        </p:txBody>
      </p:sp>
      <p:sp>
        <p:nvSpPr>
          <p:cNvPr id="30" name="Zástupný symbol pro text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cs-CZ"/>
              <a:t>Kliknutím lze upravit styly předlohy textu.</a:t>
            </a:r>
          </a:p>
          <a:p>
            <a:pPr lvl="1" eaLnBrk="1" latinLnBrk="0" hangingPunct="1"/>
            <a:r>
              <a:rPr kumimoji="0" lang="cs-CZ"/>
              <a:t>Druhá úroveň</a:t>
            </a:r>
          </a:p>
          <a:p>
            <a:pPr lvl="2" eaLnBrk="1" latinLnBrk="0" hangingPunct="1"/>
            <a:r>
              <a:rPr kumimoji="0" lang="cs-CZ"/>
              <a:t>Třetí úroveň</a:t>
            </a:r>
          </a:p>
          <a:p>
            <a:pPr lvl="3" eaLnBrk="1" latinLnBrk="0" hangingPunct="1"/>
            <a:r>
              <a:rPr kumimoji="0" lang="cs-CZ"/>
              <a:t>Čtvrtá úroveň</a:t>
            </a:r>
          </a:p>
          <a:p>
            <a:pPr lvl="4" eaLnBrk="1" latinLnBrk="0" hangingPunct="1"/>
            <a:r>
              <a:rPr kumimoji="0" lang="cs-CZ"/>
              <a:t>Pátá úroveň</a:t>
            </a:r>
            <a:endParaRPr kumimoji="0" lang="en-US"/>
          </a:p>
        </p:txBody>
      </p:sp>
      <p:sp>
        <p:nvSpPr>
          <p:cNvPr id="10" name="Zástupný symbol pro datum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FEF9B82-1DB3-4800-BB95-71DC6C98F02E}" type="datetimeFigureOut">
              <a:rPr lang="cs-CZ" smtClean="0"/>
              <a:t>16.02.2024</a:t>
            </a:fld>
            <a:endParaRPr lang="cs-CZ"/>
          </a:p>
        </p:txBody>
      </p:sp>
      <p:sp>
        <p:nvSpPr>
          <p:cNvPr id="22" name="Zástupný symbol pro zápatí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cs-CZ"/>
          </a:p>
        </p:txBody>
      </p:sp>
      <p:sp>
        <p:nvSpPr>
          <p:cNvPr id="18" name="Zástupný symbol pro číslo snímk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01A2CB4-7872-49D0-BBF3-12E251476798}"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trendwolves.com/blog/browsing-the-margin-of-youth-cultur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1772816"/>
            <a:ext cx="7772400" cy="1829761"/>
          </a:xfrm>
        </p:spPr>
        <p:txBody>
          <a:bodyPr>
            <a:normAutofit fontScale="90000"/>
          </a:bodyPr>
          <a:lstStyle/>
          <a:p>
            <a:r>
              <a:rPr lang="cs-CZ" dirty="0"/>
              <a:t>Teorie generací</a:t>
            </a:r>
            <a:br>
              <a:rPr lang="cs-CZ" dirty="0"/>
            </a:br>
            <a:r>
              <a:rPr lang="cs-CZ" dirty="0"/>
              <a:t>Generace Z – Generace Alfa</a:t>
            </a:r>
            <a:endParaRPr lang="de-AT" dirty="0"/>
          </a:p>
        </p:txBody>
      </p:sp>
      <p:sp>
        <p:nvSpPr>
          <p:cNvPr id="3" name="Podnadpis 2"/>
          <p:cNvSpPr>
            <a:spLocks noGrp="1"/>
          </p:cNvSpPr>
          <p:nvPr>
            <p:ph type="subTitle" idx="1"/>
          </p:nvPr>
        </p:nvSpPr>
        <p:spPr/>
        <p:txBody>
          <a:bodyPr/>
          <a:lstStyle/>
          <a:p>
            <a:r>
              <a:rPr lang="de-AT" dirty="0"/>
              <a:t>Michal </a:t>
            </a:r>
            <a:r>
              <a:rPr lang="de-AT"/>
              <a:t>Kaplánek</a:t>
            </a:r>
            <a:endParaRPr lang="cs-CZ" dirty="0"/>
          </a:p>
        </p:txBody>
      </p:sp>
    </p:spTree>
    <p:extLst>
      <p:ext uri="{BB962C8B-B14F-4D97-AF65-F5344CB8AC3E}">
        <p14:creationId xmlns:p14="http://schemas.microsoft.com/office/powerpoint/2010/main" val="3208600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180BF321-1D19-753E-E57B-7688E8A8CC8F}"/>
              </a:ext>
            </a:extLst>
          </p:cNvPr>
          <p:cNvSpPr>
            <a:spLocks noGrp="1" noChangeArrowheads="1"/>
          </p:cNvSpPr>
          <p:nvPr>
            <p:ph type="title"/>
          </p:nvPr>
        </p:nvSpPr>
        <p:spPr/>
        <p:txBody>
          <a:bodyPr>
            <a:normAutofit fontScale="90000"/>
          </a:bodyPr>
          <a:lstStyle/>
          <a:p>
            <a:r>
              <a:rPr lang="cs-CZ" altLang="cs-CZ" sz="3800"/>
              <a:t>Společné trendy dnešních subkultur</a:t>
            </a:r>
          </a:p>
        </p:txBody>
      </p:sp>
      <p:sp>
        <p:nvSpPr>
          <p:cNvPr id="47107" name="Rectangle 3">
            <a:extLst>
              <a:ext uri="{FF2B5EF4-FFF2-40B4-BE49-F238E27FC236}">
                <a16:creationId xmlns:a16="http://schemas.microsoft.com/office/drawing/2014/main" id="{DEFE3574-F93E-34E5-9B94-A076C1EA3C85}"/>
              </a:ext>
            </a:extLst>
          </p:cNvPr>
          <p:cNvSpPr>
            <a:spLocks noGrp="1" noChangeArrowheads="1"/>
          </p:cNvSpPr>
          <p:nvPr>
            <p:ph type="body" idx="1"/>
          </p:nvPr>
        </p:nvSpPr>
        <p:spPr/>
        <p:txBody>
          <a:bodyPr/>
          <a:lstStyle/>
          <a:p>
            <a:pPr marL="609600" indent="-609600">
              <a:buFont typeface="Wingdings" panose="05000000000000000000" pitchFamily="2" charset="2"/>
              <a:buAutoNum type="arabicPeriod"/>
            </a:pPr>
            <a:r>
              <a:rPr lang="cs-CZ" altLang="cs-CZ"/>
              <a:t>Rozmazané životy</a:t>
            </a:r>
          </a:p>
          <a:p>
            <a:pPr marL="609600" indent="-609600">
              <a:buFont typeface="Wingdings" panose="05000000000000000000" pitchFamily="2" charset="2"/>
              <a:buAutoNum type="arabicPeriod"/>
            </a:pPr>
            <a:r>
              <a:rPr lang="cs-CZ" altLang="cs-CZ"/>
              <a:t>Podle: </a:t>
            </a:r>
            <a:r>
              <a:rPr lang="cs-CZ" altLang="cs-CZ">
                <a:hlinkClick r:id="rId2"/>
              </a:rPr>
              <a:t>https://trendwolves.com/blog/browsing-the-margin-of-youth-culture</a:t>
            </a:r>
            <a:r>
              <a:rPr lang="cs-CZ" altLang="cs-CZ"/>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C5EADDD5-4D24-5D0F-F1A5-A961373A00CC}"/>
              </a:ext>
            </a:extLst>
          </p:cNvPr>
          <p:cNvSpPr>
            <a:spLocks noGrp="1" noChangeArrowheads="1"/>
          </p:cNvSpPr>
          <p:nvPr>
            <p:ph type="title"/>
          </p:nvPr>
        </p:nvSpPr>
        <p:spPr/>
        <p:txBody>
          <a:bodyPr/>
          <a:lstStyle/>
          <a:p>
            <a:r>
              <a:rPr lang="cs-CZ" altLang="cs-CZ"/>
              <a:t>1 – Rozmazané životy</a:t>
            </a:r>
          </a:p>
        </p:txBody>
      </p:sp>
      <p:sp>
        <p:nvSpPr>
          <p:cNvPr id="48131" name="Rectangle 3">
            <a:extLst>
              <a:ext uri="{FF2B5EF4-FFF2-40B4-BE49-F238E27FC236}">
                <a16:creationId xmlns:a16="http://schemas.microsoft.com/office/drawing/2014/main" id="{2DDF294E-1701-5BA2-35C2-CC9DF6EE8F8C}"/>
              </a:ext>
            </a:extLst>
          </p:cNvPr>
          <p:cNvSpPr>
            <a:spLocks noGrp="1" noChangeArrowheads="1"/>
          </p:cNvSpPr>
          <p:nvPr>
            <p:ph type="body" idx="1"/>
          </p:nvPr>
        </p:nvSpPr>
        <p:spPr/>
        <p:txBody>
          <a:bodyPr/>
          <a:lstStyle/>
          <a:p>
            <a:r>
              <a:rPr lang="cs-CZ" altLang="cs-CZ"/>
              <a:t>Mladí lidé si chtějí sami „slepovat“ svoji identitu (patchwork identity) </a:t>
            </a:r>
          </a:p>
          <a:p>
            <a:r>
              <a:rPr lang="cs-CZ" altLang="cs-CZ"/>
              <a:t>Nechtějí být zařazeni do škatulek</a:t>
            </a:r>
          </a:p>
          <a:p>
            <a:r>
              <a:rPr lang="cs-CZ" altLang="cs-CZ"/>
              <a:t>Očekávání různých referenčních skupin se přizpůsobují jen částečně</a:t>
            </a:r>
          </a:p>
          <a:p>
            <a:r>
              <a:rPr lang="cs-CZ" altLang="cs-CZ"/>
              <a:t>Zpochybnění identity – gender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F7B28CD6-844B-DE5E-CBD6-8B25E287AAA6}"/>
              </a:ext>
            </a:extLst>
          </p:cNvPr>
          <p:cNvSpPr>
            <a:spLocks noGrp="1" noChangeArrowheads="1"/>
          </p:cNvSpPr>
          <p:nvPr>
            <p:ph type="title"/>
          </p:nvPr>
        </p:nvSpPr>
        <p:spPr/>
        <p:txBody>
          <a:bodyPr/>
          <a:lstStyle/>
          <a:p>
            <a:r>
              <a:rPr lang="cs-CZ" altLang="cs-CZ"/>
              <a:t>2 – Tvorba vlastního „superjá“</a:t>
            </a:r>
          </a:p>
        </p:txBody>
      </p:sp>
      <p:sp>
        <p:nvSpPr>
          <p:cNvPr id="49155" name="Rectangle 3">
            <a:extLst>
              <a:ext uri="{FF2B5EF4-FFF2-40B4-BE49-F238E27FC236}">
                <a16:creationId xmlns:a16="http://schemas.microsoft.com/office/drawing/2014/main" id="{6805111E-1FEA-AC69-3FDF-E9B82BAD3282}"/>
              </a:ext>
            </a:extLst>
          </p:cNvPr>
          <p:cNvSpPr>
            <a:spLocks noGrp="1" noChangeArrowheads="1"/>
          </p:cNvSpPr>
          <p:nvPr>
            <p:ph type="body" idx="1"/>
          </p:nvPr>
        </p:nvSpPr>
        <p:spPr/>
        <p:txBody>
          <a:bodyPr/>
          <a:lstStyle/>
          <a:p>
            <a:r>
              <a:rPr lang="cs-CZ" altLang="cs-CZ"/>
              <a:t>Mladý člověk chce v něčem vynikat a nechce dostávat ocenění „zadarmo“</a:t>
            </a:r>
          </a:p>
          <a:p>
            <a:r>
              <a:rPr lang="cs-CZ" altLang="cs-CZ"/>
              <a:t>Chce se prezentovat špičkovým výkonem, v oblasti, kde je „expertem“</a:t>
            </a:r>
          </a:p>
          <a:p>
            <a:r>
              <a:rPr lang="cs-CZ" altLang="cs-CZ"/>
              <a:t>Získávání uznání prostřednictvím sociálních sítí</a:t>
            </a:r>
          </a:p>
          <a:p>
            <a:r>
              <a:rPr lang="cs-CZ" altLang="cs-CZ"/>
              <a:t>Rostoucí význam informální edukace</a:t>
            </a:r>
          </a:p>
          <a:p>
            <a:r>
              <a:rPr lang="cs-CZ" altLang="cs-CZ"/>
              <a:t>Testování sebe sama</a:t>
            </a:r>
          </a:p>
          <a:p>
            <a:endParaRPr lang="cs-CZ" altLang="cs-CZ"/>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73805188-2358-6C17-0DB3-28569E875637}"/>
              </a:ext>
            </a:extLst>
          </p:cNvPr>
          <p:cNvSpPr>
            <a:spLocks noGrp="1" noChangeArrowheads="1"/>
          </p:cNvSpPr>
          <p:nvPr>
            <p:ph type="title"/>
          </p:nvPr>
        </p:nvSpPr>
        <p:spPr/>
        <p:txBody>
          <a:bodyPr/>
          <a:lstStyle/>
          <a:p>
            <a:r>
              <a:rPr lang="cs-CZ" altLang="cs-CZ"/>
              <a:t>3 – Touha „někam patřit“</a:t>
            </a:r>
          </a:p>
        </p:txBody>
      </p:sp>
      <p:sp>
        <p:nvSpPr>
          <p:cNvPr id="50179" name="Rectangle 3">
            <a:extLst>
              <a:ext uri="{FF2B5EF4-FFF2-40B4-BE49-F238E27FC236}">
                <a16:creationId xmlns:a16="http://schemas.microsoft.com/office/drawing/2014/main" id="{1E58A4AE-F6A2-A4A5-E895-7E49E80B370F}"/>
              </a:ext>
            </a:extLst>
          </p:cNvPr>
          <p:cNvSpPr>
            <a:spLocks noGrp="1" noChangeArrowheads="1"/>
          </p:cNvSpPr>
          <p:nvPr>
            <p:ph type="body" idx="1"/>
          </p:nvPr>
        </p:nvSpPr>
        <p:spPr/>
        <p:txBody>
          <a:bodyPr/>
          <a:lstStyle/>
          <a:p>
            <a:r>
              <a:rPr lang="cs-CZ" altLang="cs-CZ"/>
              <a:t>Kmeny: příslušnost do komunity, nejprve virtuální, zpravidla navazuje skutečné setkání (akce), které může nabýt pravidelnosti a silně ovlivnit životy jednotlivců</a:t>
            </a:r>
          </a:p>
          <a:p>
            <a:r>
              <a:rPr lang="cs-CZ" altLang="cs-CZ"/>
              <a:t>Přijímací rituály, někdy dost náročné</a:t>
            </a:r>
          </a:p>
          <a:p>
            <a:r>
              <a:rPr lang="cs-CZ" altLang="cs-CZ"/>
              <a:t>Odpověď pedagogiky: vytvářet společenství, aby mladí lidé mohli někam patřit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AF9DB82D-BA73-8484-CFCC-913D98A271EC}"/>
              </a:ext>
            </a:extLst>
          </p:cNvPr>
          <p:cNvSpPr>
            <a:spLocks noGrp="1" noChangeArrowheads="1"/>
          </p:cNvSpPr>
          <p:nvPr>
            <p:ph type="title"/>
          </p:nvPr>
        </p:nvSpPr>
        <p:spPr/>
        <p:txBody>
          <a:bodyPr/>
          <a:lstStyle/>
          <a:p>
            <a:r>
              <a:rPr lang="cs-CZ" altLang="cs-CZ"/>
              <a:t>4 – Celistvé vnímání</a:t>
            </a:r>
          </a:p>
        </p:txBody>
      </p:sp>
      <p:sp>
        <p:nvSpPr>
          <p:cNvPr id="51203" name="Rectangle 3">
            <a:extLst>
              <a:ext uri="{FF2B5EF4-FFF2-40B4-BE49-F238E27FC236}">
                <a16:creationId xmlns:a16="http://schemas.microsoft.com/office/drawing/2014/main" id="{0097DDA9-4C70-1FCE-E8B5-8311E8D082AC}"/>
              </a:ext>
            </a:extLst>
          </p:cNvPr>
          <p:cNvSpPr>
            <a:spLocks noGrp="1" noChangeArrowheads="1"/>
          </p:cNvSpPr>
          <p:nvPr>
            <p:ph type="body" idx="1"/>
          </p:nvPr>
        </p:nvSpPr>
        <p:spPr/>
        <p:txBody>
          <a:bodyPr/>
          <a:lstStyle/>
          <a:p>
            <a:r>
              <a:rPr lang="cs-CZ" altLang="cs-CZ"/>
              <a:t>Vnímání všemi  smysly</a:t>
            </a:r>
          </a:p>
          <a:p>
            <a:r>
              <a:rPr lang="cs-CZ" altLang="cs-CZ"/>
              <a:t>Návrat k sobě samému – meditace</a:t>
            </a:r>
          </a:p>
          <a:p>
            <a:r>
              <a:rPr lang="cs-CZ" altLang="cs-CZ"/>
              <a:t>Návrat k lidem kolem mě</a:t>
            </a:r>
          </a:p>
          <a:p>
            <a:r>
              <a:rPr lang="cs-CZ" altLang="cs-CZ"/>
              <a:t>Návrat k živé hudbě</a:t>
            </a:r>
          </a:p>
          <a:p>
            <a:r>
              <a:rPr lang="cs-CZ" altLang="cs-CZ"/>
              <a:t>Návrat k přírodě</a:t>
            </a:r>
          </a:p>
          <a:p>
            <a:r>
              <a:rPr lang="cs-CZ" altLang="cs-CZ"/>
              <a:t>Discover your emotions! (Sebepoznání)</a:t>
            </a:r>
          </a:p>
          <a:p>
            <a:r>
              <a:rPr lang="cs-CZ" altLang="cs-CZ"/>
              <a:t>Nebojí se projevit svou zranitelnost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17AE3023-ACAB-7F67-8F60-D066C71BDE13}"/>
              </a:ext>
            </a:extLst>
          </p:cNvPr>
          <p:cNvSpPr>
            <a:spLocks noGrp="1" noChangeArrowheads="1"/>
          </p:cNvSpPr>
          <p:nvPr>
            <p:ph type="title"/>
          </p:nvPr>
        </p:nvSpPr>
        <p:spPr/>
        <p:txBody>
          <a:bodyPr/>
          <a:lstStyle/>
          <a:p>
            <a:r>
              <a:rPr lang="cs-CZ" altLang="cs-CZ"/>
              <a:t>5 – Na hranici lidské psychiky</a:t>
            </a:r>
          </a:p>
        </p:txBody>
      </p:sp>
      <p:sp>
        <p:nvSpPr>
          <p:cNvPr id="52227" name="Rectangle 3">
            <a:extLst>
              <a:ext uri="{FF2B5EF4-FFF2-40B4-BE49-F238E27FC236}">
                <a16:creationId xmlns:a16="http://schemas.microsoft.com/office/drawing/2014/main" id="{F914F9DB-C6DD-A842-9C0C-BC7F76E6F9D7}"/>
              </a:ext>
            </a:extLst>
          </p:cNvPr>
          <p:cNvSpPr>
            <a:spLocks noGrp="1" noChangeArrowheads="1"/>
          </p:cNvSpPr>
          <p:nvPr>
            <p:ph type="body" idx="1"/>
          </p:nvPr>
        </p:nvSpPr>
        <p:spPr/>
        <p:txBody>
          <a:bodyPr/>
          <a:lstStyle/>
          <a:p>
            <a:r>
              <a:rPr lang="cs-CZ" altLang="cs-CZ"/>
              <a:t>Testování: co dokáže lidská mysl</a:t>
            </a:r>
          </a:p>
          <a:p>
            <a:r>
              <a:rPr lang="cs-CZ" altLang="cs-CZ"/>
              <a:t>Jak souvisí psychično a tělesno?</a:t>
            </a:r>
          </a:p>
          <a:p>
            <a:r>
              <a:rPr lang="cs-CZ" altLang="cs-CZ"/>
              <a:t>Dosáhnout a pokusit se překročit hranice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F67D04BA-F949-5009-06B5-27C6E10C3951}"/>
              </a:ext>
            </a:extLst>
          </p:cNvPr>
          <p:cNvSpPr>
            <a:spLocks noGrp="1" noChangeArrowheads="1"/>
          </p:cNvSpPr>
          <p:nvPr>
            <p:ph type="title"/>
          </p:nvPr>
        </p:nvSpPr>
        <p:spPr/>
        <p:txBody>
          <a:bodyPr/>
          <a:lstStyle/>
          <a:p>
            <a:r>
              <a:rPr lang="cs-CZ" altLang="cs-CZ"/>
              <a:t>6 – Překračování hranic</a:t>
            </a:r>
          </a:p>
        </p:txBody>
      </p:sp>
      <p:sp>
        <p:nvSpPr>
          <p:cNvPr id="53251" name="Rectangle 3">
            <a:extLst>
              <a:ext uri="{FF2B5EF4-FFF2-40B4-BE49-F238E27FC236}">
                <a16:creationId xmlns:a16="http://schemas.microsoft.com/office/drawing/2014/main" id="{3E3A0D68-ABF9-5DB9-5150-22A6465D7AAE}"/>
              </a:ext>
            </a:extLst>
          </p:cNvPr>
          <p:cNvSpPr>
            <a:spLocks noGrp="1" noChangeArrowheads="1"/>
          </p:cNvSpPr>
          <p:nvPr>
            <p:ph type="body" idx="1"/>
          </p:nvPr>
        </p:nvSpPr>
        <p:spPr/>
        <p:txBody>
          <a:bodyPr/>
          <a:lstStyle/>
          <a:p>
            <a:r>
              <a:rPr lang="cs-CZ" altLang="cs-CZ"/>
              <a:t>Mainstream není cool</a:t>
            </a:r>
          </a:p>
          <a:p>
            <a:r>
              <a:rPr lang="cs-CZ" altLang="cs-CZ"/>
              <a:t>Originalita až do extrému</a:t>
            </a:r>
          </a:p>
          <a:p>
            <a:r>
              <a:rPr lang="cs-CZ" altLang="cs-CZ"/>
              <a:t>Dělat si legraci ze všeho</a:t>
            </a:r>
          </a:p>
          <a:p>
            <a:r>
              <a:rPr lang="cs-CZ" altLang="cs-CZ"/>
              <a:t>Překračovat hranice normality (včetně ošklivosti)</a:t>
            </a:r>
          </a:p>
          <a:p>
            <a:r>
              <a:rPr lang="cs-CZ" altLang="cs-CZ"/>
              <a:t>Může to být projev existenciální nejistoty</a:t>
            </a:r>
          </a:p>
          <a:p>
            <a:r>
              <a:rPr lang="cs-CZ" altLang="cs-CZ"/>
              <a:t>Reakce pedagoga: ničemu se nediv!</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6EDECC1F-599D-CB09-5630-12A3E35133E7}"/>
              </a:ext>
            </a:extLst>
          </p:cNvPr>
          <p:cNvSpPr>
            <a:spLocks noGrp="1" noChangeArrowheads="1"/>
          </p:cNvSpPr>
          <p:nvPr>
            <p:ph type="title"/>
          </p:nvPr>
        </p:nvSpPr>
        <p:spPr/>
        <p:txBody>
          <a:bodyPr/>
          <a:lstStyle/>
          <a:p>
            <a:r>
              <a:rPr lang="cs-CZ" altLang="cs-CZ"/>
              <a:t>Co s tím?</a:t>
            </a:r>
          </a:p>
        </p:txBody>
      </p:sp>
      <p:sp>
        <p:nvSpPr>
          <p:cNvPr id="54275" name="Rectangle 3">
            <a:extLst>
              <a:ext uri="{FF2B5EF4-FFF2-40B4-BE49-F238E27FC236}">
                <a16:creationId xmlns:a16="http://schemas.microsoft.com/office/drawing/2014/main" id="{D958AF54-29CA-A704-9974-90730822E427}"/>
              </a:ext>
            </a:extLst>
          </p:cNvPr>
          <p:cNvSpPr>
            <a:spLocks noGrp="1" noChangeArrowheads="1"/>
          </p:cNvSpPr>
          <p:nvPr>
            <p:ph type="body" idx="1"/>
          </p:nvPr>
        </p:nvSpPr>
        <p:spPr/>
        <p:txBody>
          <a:bodyPr/>
          <a:lstStyle/>
          <a:p>
            <a:r>
              <a:rPr lang="cs-CZ" altLang="cs-CZ"/>
              <a:t>Don Bosco: „mít rád to, co mají rádi mladí lidé“</a:t>
            </a:r>
          </a:p>
          <a:p>
            <a:r>
              <a:rPr lang="cs-CZ" altLang="cs-CZ"/>
              <a:t>Současně: zachovat svou roli, reprezentovat tradiční kulturu</a:t>
            </a:r>
          </a:p>
          <a:p>
            <a:pPr lvl="1"/>
            <a:r>
              <a:rPr lang="cs-CZ" altLang="cs-CZ"/>
              <a:t>NASLOUCHAT</a:t>
            </a:r>
          </a:p>
          <a:p>
            <a:pPr lvl="1"/>
            <a:r>
              <a:rPr lang="cs-CZ" altLang="cs-CZ"/>
              <a:t>POCHOPIT</a:t>
            </a:r>
          </a:p>
          <a:p>
            <a:pPr lvl="1"/>
            <a:r>
              <a:rPr lang="cs-CZ" altLang="cs-CZ"/>
              <a:t>ANIMOVAT</a:t>
            </a:r>
          </a:p>
          <a:p>
            <a:pPr lvl="1"/>
            <a:r>
              <a:rPr lang="cs-CZ" altLang="cs-CZ"/>
              <a:t>KULTIVOVAT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a:t>Zatímco označení „</a:t>
            </a:r>
            <a:r>
              <a:rPr lang="cs-CZ" dirty="0" err="1"/>
              <a:t>digital</a:t>
            </a:r>
            <a:r>
              <a:rPr lang="cs-CZ" dirty="0"/>
              <a:t> </a:t>
            </a:r>
            <a:r>
              <a:rPr lang="cs-CZ" dirty="0" err="1"/>
              <a:t>natives</a:t>
            </a:r>
            <a:r>
              <a:rPr lang="cs-CZ" dirty="0"/>
              <a:t>“ platilo pro generaci Z jen částečně pro generaci Alfa platí stoprocentně.</a:t>
            </a:r>
            <a:endParaRPr lang="de-AT" dirty="0"/>
          </a:p>
          <a:p>
            <a:r>
              <a:rPr lang="cs-CZ" dirty="0"/>
              <a:t>Podle mnoha výzkumů patří chytrý telefon k identitě dnešních dětí, tzn. pokud mobil chybí, schází v každodenním životě - u dětí od určitého věku - cosi podstatného</a:t>
            </a:r>
          </a:p>
        </p:txBody>
      </p:sp>
      <p:sp>
        <p:nvSpPr>
          <p:cNvPr id="3" name="Nadpis 2"/>
          <p:cNvSpPr>
            <a:spLocks noGrp="1"/>
          </p:cNvSpPr>
          <p:nvPr>
            <p:ph type="title"/>
          </p:nvPr>
        </p:nvSpPr>
        <p:spPr/>
        <p:txBody>
          <a:bodyPr/>
          <a:lstStyle/>
          <a:p>
            <a:r>
              <a:rPr lang="de-AT" dirty="0"/>
              <a:t>Genera</a:t>
            </a:r>
            <a:r>
              <a:rPr lang="cs-CZ" dirty="0" err="1"/>
              <a:t>ce</a:t>
            </a:r>
            <a:r>
              <a:rPr lang="de-AT" dirty="0"/>
              <a:t> Alfa (1)</a:t>
            </a:r>
            <a:endParaRPr lang="cs-CZ" dirty="0"/>
          </a:p>
        </p:txBody>
      </p:sp>
    </p:spTree>
    <p:extLst>
      <p:ext uri="{BB962C8B-B14F-4D97-AF65-F5344CB8AC3E}">
        <p14:creationId xmlns:p14="http://schemas.microsoft.com/office/powerpoint/2010/main" val="363394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err="1"/>
              <a:t>ge</a:t>
            </a:r>
            <a:r>
              <a:rPr lang="de-AT" dirty="0" err="1"/>
              <a:t>enera</a:t>
            </a:r>
            <a:r>
              <a:rPr lang="cs-CZ" dirty="0" err="1"/>
              <a:t>ce</a:t>
            </a:r>
            <a:r>
              <a:rPr lang="de-AT" dirty="0"/>
              <a:t> Alfa</a:t>
            </a:r>
            <a:r>
              <a:rPr lang="cs-CZ" dirty="0"/>
              <a:t> je velmi ovlivněna pandemií COVID</a:t>
            </a:r>
            <a:r>
              <a:rPr lang="de-AT" dirty="0"/>
              <a:t>-19:</a:t>
            </a:r>
          </a:p>
          <a:p>
            <a:pPr lvl="1"/>
            <a:r>
              <a:rPr lang="cs-CZ" dirty="0"/>
              <a:t>Vyučování o</a:t>
            </a:r>
            <a:r>
              <a:rPr lang="de-AT" dirty="0" err="1"/>
              <a:t>nline</a:t>
            </a:r>
            <a:r>
              <a:rPr lang="cs-CZ" dirty="0"/>
              <a:t> se stává stále víc alternativou k školní výuce; přitom je však přítomnost ve škole důležitá hlavně pro socializaci dětí. Pokud jde čistě o intelektuální stránku, může být výuka online velkou výhodou. Zde se setkáváme s regionálními rozdíly.</a:t>
            </a:r>
            <a:endParaRPr lang="de-AT" dirty="0"/>
          </a:p>
          <a:p>
            <a:pPr lvl="1"/>
            <a:r>
              <a:rPr lang="cs-CZ" dirty="0"/>
              <a:t>Díky zážitku ohrožení si tyto děti budou lépe rozumět se starou generací (b</a:t>
            </a:r>
            <a:r>
              <a:rPr lang="de-AT" dirty="0" err="1"/>
              <a:t>aby</a:t>
            </a:r>
            <a:r>
              <a:rPr lang="de-AT" dirty="0"/>
              <a:t>-</a:t>
            </a:r>
            <a:r>
              <a:rPr lang="cs-CZ" dirty="0"/>
              <a:t>b</a:t>
            </a:r>
            <a:r>
              <a:rPr lang="de-AT" dirty="0" err="1"/>
              <a:t>oomer</a:t>
            </a:r>
            <a:r>
              <a:rPr lang="de-AT" dirty="0"/>
              <a:t>, X)</a:t>
            </a:r>
            <a:r>
              <a:rPr lang="cs-CZ" dirty="0"/>
              <a:t> než se svými vrstevníky.</a:t>
            </a:r>
          </a:p>
        </p:txBody>
      </p:sp>
      <p:sp>
        <p:nvSpPr>
          <p:cNvPr id="3" name="Nadpis 2"/>
          <p:cNvSpPr>
            <a:spLocks noGrp="1"/>
          </p:cNvSpPr>
          <p:nvPr>
            <p:ph type="title"/>
          </p:nvPr>
        </p:nvSpPr>
        <p:spPr/>
        <p:txBody>
          <a:bodyPr/>
          <a:lstStyle/>
          <a:p>
            <a:r>
              <a:rPr lang="de-AT" dirty="0"/>
              <a:t>Genera</a:t>
            </a:r>
            <a:r>
              <a:rPr lang="cs-CZ" dirty="0" err="1"/>
              <a:t>ce</a:t>
            </a:r>
            <a:r>
              <a:rPr lang="de-AT" dirty="0"/>
              <a:t> Alfa (2)</a:t>
            </a:r>
            <a:endParaRPr lang="cs-CZ" dirty="0"/>
          </a:p>
        </p:txBody>
      </p:sp>
    </p:spTree>
    <p:extLst>
      <p:ext uri="{BB962C8B-B14F-4D97-AF65-F5344CB8AC3E}">
        <p14:creationId xmlns:p14="http://schemas.microsoft.com/office/powerpoint/2010/main" val="4191700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481328"/>
            <a:ext cx="8229600" cy="4900000"/>
          </a:xfrm>
        </p:spPr>
        <p:txBody>
          <a:bodyPr>
            <a:normAutofit fontScale="92500"/>
          </a:bodyPr>
          <a:lstStyle/>
          <a:p>
            <a:pPr marL="109728" indent="0">
              <a:buNone/>
            </a:pPr>
            <a:r>
              <a:rPr lang="cs-CZ" dirty="0"/>
              <a:t>Sociolog maďarského původu </a:t>
            </a:r>
            <a:r>
              <a:rPr lang="de-AT" dirty="0"/>
              <a:t>Karl Mannheim</a:t>
            </a:r>
            <a:r>
              <a:rPr lang="cs-CZ" dirty="0"/>
              <a:t> se v roce 1928 poprvé pokusil najít souvislost mezi změnami v chování a myšlení určitých věkových skupin a rozhodujícími událostmi světových dějin. Tak vznikla teorie generací</a:t>
            </a:r>
            <a:r>
              <a:rPr lang="de-AT" dirty="0"/>
              <a:t>.</a:t>
            </a:r>
          </a:p>
          <a:p>
            <a:pPr marL="109728" indent="0">
              <a:buNone/>
            </a:pPr>
            <a:endParaRPr lang="de-AT" dirty="0"/>
          </a:p>
          <a:p>
            <a:pPr marL="393192" lvl="1" indent="0">
              <a:buNone/>
            </a:pPr>
            <a:r>
              <a:rPr lang="cs-CZ" dirty="0"/>
              <a:t>K. Mannheim (nar. 1893 v Budapešti) studoval filosofii a sociologii v Budapešti, </a:t>
            </a:r>
            <a:r>
              <a:rPr lang="cs-CZ" dirty="0" err="1"/>
              <a:t>Freiburku</a:t>
            </a:r>
            <a:r>
              <a:rPr lang="cs-CZ" dirty="0"/>
              <a:t>, Berlíně, Paříži a </a:t>
            </a:r>
            <a:r>
              <a:rPr lang="cs-CZ" dirty="0" err="1"/>
              <a:t>Heidelberku</a:t>
            </a:r>
            <a:r>
              <a:rPr lang="cs-CZ" dirty="0"/>
              <a:t>. V roce 1919 emigroval do Německa, kde se stal roku 1930 řádným profesorem sociologie na frankfurtské univerzitě. Již roku 1933 byl však kvůli svému židovskému původu propuštěn. Emigroval do Anglie, kde roku 1947 v Londýně zemřel.</a:t>
            </a:r>
          </a:p>
        </p:txBody>
      </p:sp>
      <p:sp>
        <p:nvSpPr>
          <p:cNvPr id="3" name="Nadpis 2"/>
          <p:cNvSpPr>
            <a:spLocks noGrp="1"/>
          </p:cNvSpPr>
          <p:nvPr>
            <p:ph type="title"/>
          </p:nvPr>
        </p:nvSpPr>
        <p:spPr/>
        <p:txBody>
          <a:bodyPr/>
          <a:lstStyle/>
          <a:p>
            <a:r>
              <a:rPr lang="cs-CZ" dirty="0"/>
              <a:t>Teorie generací</a:t>
            </a:r>
          </a:p>
        </p:txBody>
      </p:sp>
    </p:spTree>
    <p:extLst>
      <p:ext uri="{BB962C8B-B14F-4D97-AF65-F5344CB8AC3E}">
        <p14:creationId xmlns:p14="http://schemas.microsoft.com/office/powerpoint/2010/main" val="3496361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67544" y="1196752"/>
            <a:ext cx="8229600" cy="5260040"/>
          </a:xfrm>
        </p:spPr>
        <p:txBody>
          <a:bodyPr>
            <a:normAutofit/>
          </a:bodyPr>
          <a:lstStyle/>
          <a:p>
            <a:pPr>
              <a:lnSpc>
                <a:spcPct val="130000"/>
              </a:lnSpc>
            </a:pPr>
            <a:r>
              <a:rPr lang="cs-CZ" sz="2400" dirty="0"/>
              <a:t>Změny v sociálních vztazích: zatímco předchozí generace hledali radu v rodině anebo u přátel, dnešní děti se spolehnou spíše na společenství vzniklé na základě zájmu (čtenářský kroužek, kamarádi z oddílu, kamarádi, s kterými si hraji).</a:t>
            </a:r>
          </a:p>
          <a:p>
            <a:endParaRPr lang="cs-CZ" sz="2400" dirty="0"/>
          </a:p>
          <a:p>
            <a:r>
              <a:rPr lang="cs-CZ" dirty="0"/>
              <a:t>Je digitalizace nebezpečná</a:t>
            </a:r>
            <a:r>
              <a:rPr lang="de-AT" dirty="0"/>
              <a:t>?</a:t>
            </a:r>
          </a:p>
          <a:p>
            <a:pPr lvl="1"/>
            <a:r>
              <a:rPr lang="cs-CZ" dirty="0"/>
              <a:t>Podle některých odborníků</a:t>
            </a:r>
            <a:r>
              <a:rPr lang="de-AT" dirty="0"/>
              <a:t> (Harold J. D. </a:t>
            </a:r>
            <a:r>
              <a:rPr lang="de-AT" dirty="0" err="1"/>
              <a:t>Culala</a:t>
            </a:r>
            <a:r>
              <a:rPr lang="de-AT" dirty="0"/>
              <a:t>)</a:t>
            </a:r>
            <a:r>
              <a:rPr lang="cs-CZ" dirty="0"/>
              <a:t> je nositelná elektronika (w</a:t>
            </a:r>
            <a:r>
              <a:rPr lang="de-AT" dirty="0" err="1"/>
              <a:t>earables</a:t>
            </a:r>
            <a:r>
              <a:rPr lang="cs-CZ" dirty="0"/>
              <a:t> t</a:t>
            </a:r>
            <a:r>
              <a:rPr lang="de-AT" dirty="0" err="1"/>
              <a:t>echnolog</a:t>
            </a:r>
            <a:r>
              <a:rPr lang="cs-CZ" dirty="0"/>
              <a:t>y)</a:t>
            </a:r>
            <a:r>
              <a:rPr lang="de-AT" dirty="0"/>
              <a:t>, </a:t>
            </a:r>
            <a:r>
              <a:rPr lang="cs-CZ" dirty="0"/>
              <a:t>kterou člověk nosí přímo na těle, je nebezpečná</a:t>
            </a:r>
            <a:endParaRPr lang="de-AT" dirty="0"/>
          </a:p>
          <a:p>
            <a:pPr lvl="1"/>
            <a:r>
              <a:rPr lang="cs-CZ" dirty="0"/>
              <a:t>Další odborníci mluví o „zblbnutí“ díky digitalizaci </a:t>
            </a:r>
            <a:r>
              <a:rPr lang="de-AT" dirty="0"/>
              <a:t>(</a:t>
            </a:r>
            <a:r>
              <a:rPr lang="de-AT" dirty="0" err="1"/>
              <a:t>Desmurget</a:t>
            </a:r>
            <a:r>
              <a:rPr lang="de-AT" dirty="0"/>
              <a:t>, Michel: La </a:t>
            </a:r>
            <a:r>
              <a:rPr lang="de-AT" dirty="0" err="1"/>
              <a:t>fabrique</a:t>
            </a:r>
            <a:r>
              <a:rPr lang="de-AT" dirty="0"/>
              <a:t> du </a:t>
            </a:r>
            <a:r>
              <a:rPr lang="de-AT" dirty="0" err="1"/>
              <a:t>crétin</a:t>
            </a:r>
            <a:r>
              <a:rPr lang="de-AT" dirty="0"/>
              <a:t> digital)</a:t>
            </a:r>
            <a:endParaRPr lang="cs-CZ" dirty="0"/>
          </a:p>
          <a:p>
            <a:pPr lvl="1"/>
            <a:endParaRPr lang="cs-CZ" dirty="0"/>
          </a:p>
        </p:txBody>
      </p:sp>
      <p:sp>
        <p:nvSpPr>
          <p:cNvPr id="3" name="Nadpis 2"/>
          <p:cNvSpPr>
            <a:spLocks noGrp="1"/>
          </p:cNvSpPr>
          <p:nvPr>
            <p:ph type="title"/>
          </p:nvPr>
        </p:nvSpPr>
        <p:spPr/>
        <p:txBody>
          <a:bodyPr>
            <a:normAutofit/>
          </a:bodyPr>
          <a:lstStyle/>
          <a:p>
            <a:r>
              <a:rPr lang="de-AT" dirty="0"/>
              <a:t>Genera</a:t>
            </a:r>
            <a:r>
              <a:rPr lang="cs-CZ" dirty="0" err="1"/>
              <a:t>ce</a:t>
            </a:r>
            <a:r>
              <a:rPr lang="de-AT" dirty="0"/>
              <a:t> Alfa (3)</a:t>
            </a:r>
            <a:endParaRPr lang="cs-CZ" dirty="0"/>
          </a:p>
        </p:txBody>
      </p:sp>
    </p:spTree>
    <p:extLst>
      <p:ext uri="{BB962C8B-B14F-4D97-AF65-F5344CB8AC3E}">
        <p14:creationId xmlns:p14="http://schemas.microsoft.com/office/powerpoint/2010/main" val="929048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109728" indent="0">
              <a:buNone/>
            </a:pPr>
            <a:r>
              <a:rPr lang="cs-CZ" dirty="0"/>
              <a:t>Změny chování ve volném čase</a:t>
            </a:r>
            <a:r>
              <a:rPr lang="de-AT" dirty="0"/>
              <a:t>: </a:t>
            </a:r>
          </a:p>
          <a:p>
            <a:pPr marL="109728" indent="0">
              <a:buNone/>
            </a:pPr>
            <a:endParaRPr lang="de-AT" dirty="0"/>
          </a:p>
          <a:p>
            <a:r>
              <a:rPr lang="cs-CZ" dirty="0"/>
              <a:t>Místo knížek: videa na počítači</a:t>
            </a:r>
          </a:p>
          <a:p>
            <a:r>
              <a:rPr lang="cs-CZ" dirty="0"/>
              <a:t>Volný čas neslouží jen zábavě, ale také informálnímu vzdělávání (informální vzdělávací místa)</a:t>
            </a:r>
          </a:p>
          <a:p>
            <a:r>
              <a:rPr lang="cs-CZ" dirty="0"/>
              <a:t>Projevování sebe sama</a:t>
            </a:r>
            <a:r>
              <a:rPr lang="de-AT" dirty="0"/>
              <a:t>: </a:t>
            </a:r>
            <a:r>
              <a:rPr lang="cs-CZ" dirty="0"/>
              <a:t>s</a:t>
            </a:r>
            <a:r>
              <a:rPr lang="de-AT" dirty="0" err="1"/>
              <a:t>treet</a:t>
            </a:r>
            <a:r>
              <a:rPr lang="cs-CZ" dirty="0"/>
              <a:t> a</a:t>
            </a:r>
            <a:r>
              <a:rPr lang="de-AT" dirty="0" err="1"/>
              <a:t>rt</a:t>
            </a:r>
            <a:r>
              <a:rPr lang="de-AT" dirty="0"/>
              <a:t>, </a:t>
            </a:r>
            <a:r>
              <a:rPr lang="cs-CZ" dirty="0" err="1"/>
              <a:t>p</a:t>
            </a:r>
            <a:r>
              <a:rPr lang="de-AT" dirty="0" err="1"/>
              <a:t>arkour</a:t>
            </a:r>
            <a:endParaRPr lang="cs-CZ" dirty="0"/>
          </a:p>
          <a:p>
            <a:r>
              <a:rPr lang="cs-CZ" dirty="0"/>
              <a:t>Nové kolektivní aktivity</a:t>
            </a:r>
            <a:r>
              <a:rPr lang="de-AT" dirty="0"/>
              <a:t>: </a:t>
            </a:r>
            <a:r>
              <a:rPr lang="de-AT" dirty="0" err="1"/>
              <a:t>flaschmob</a:t>
            </a:r>
            <a:r>
              <a:rPr lang="de-AT" dirty="0"/>
              <a:t>, </a:t>
            </a:r>
            <a:r>
              <a:rPr lang="de-AT" dirty="0" err="1"/>
              <a:t>geocaching</a:t>
            </a:r>
            <a:r>
              <a:rPr lang="de-AT" dirty="0"/>
              <a:t>, </a:t>
            </a:r>
            <a:r>
              <a:rPr lang="de-AT" dirty="0" err="1"/>
              <a:t>Pokemon</a:t>
            </a:r>
            <a:r>
              <a:rPr lang="de-AT" dirty="0"/>
              <a:t> Go, Ingres</a:t>
            </a:r>
            <a:endParaRPr lang="cs-CZ" dirty="0"/>
          </a:p>
          <a:p>
            <a:endParaRPr lang="cs-CZ" dirty="0"/>
          </a:p>
        </p:txBody>
      </p:sp>
      <p:sp>
        <p:nvSpPr>
          <p:cNvPr id="3" name="Nadpis 2"/>
          <p:cNvSpPr>
            <a:spLocks noGrp="1"/>
          </p:cNvSpPr>
          <p:nvPr>
            <p:ph type="title"/>
          </p:nvPr>
        </p:nvSpPr>
        <p:spPr/>
        <p:txBody>
          <a:bodyPr/>
          <a:lstStyle/>
          <a:p>
            <a:r>
              <a:rPr lang="de-AT" dirty="0"/>
              <a:t>Genera</a:t>
            </a:r>
            <a:r>
              <a:rPr lang="cs-CZ" dirty="0" err="1"/>
              <a:t>ce</a:t>
            </a:r>
            <a:r>
              <a:rPr lang="de-AT" dirty="0"/>
              <a:t> Alfa (4)</a:t>
            </a:r>
            <a:endParaRPr lang="cs-CZ" dirty="0"/>
          </a:p>
        </p:txBody>
      </p:sp>
    </p:spTree>
    <p:extLst>
      <p:ext uri="{BB962C8B-B14F-4D97-AF65-F5344CB8AC3E}">
        <p14:creationId xmlns:p14="http://schemas.microsoft.com/office/powerpoint/2010/main" val="278488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a:t>Nesmíme to vidět černě: není to jen nebezpečí, ale také velká příležitost!</a:t>
            </a:r>
          </a:p>
          <a:p>
            <a:r>
              <a:rPr lang="cs-CZ" dirty="0"/>
              <a:t>Komunikace online se prolíná s komunikací off-line, takže jde spíš o komunikaci </a:t>
            </a:r>
            <a:r>
              <a:rPr lang="cs-CZ" dirty="0" err="1"/>
              <a:t>onlife</a:t>
            </a:r>
            <a:r>
              <a:rPr lang="cs-CZ" dirty="0"/>
              <a:t>!</a:t>
            </a:r>
          </a:p>
          <a:p>
            <a:r>
              <a:rPr lang="cs-CZ" dirty="0"/>
              <a:t>Hledejme nové formy komunikace a porozumění!</a:t>
            </a:r>
          </a:p>
          <a:p>
            <a:r>
              <a:rPr lang="cs-CZ" dirty="0"/>
              <a:t>Vytvářejme příležitosti k bezprostřední komunikaci!</a:t>
            </a:r>
          </a:p>
          <a:p>
            <a:r>
              <a:rPr lang="cs-CZ" dirty="0"/>
              <a:t>Chápejme specifické potřeby komunikace dětí a mladých lidí!</a:t>
            </a:r>
            <a:endParaRPr lang="de-AT" dirty="0"/>
          </a:p>
        </p:txBody>
      </p:sp>
      <p:sp>
        <p:nvSpPr>
          <p:cNvPr id="3" name="Nadpis 2"/>
          <p:cNvSpPr>
            <a:spLocks noGrp="1"/>
          </p:cNvSpPr>
          <p:nvPr>
            <p:ph type="title"/>
          </p:nvPr>
        </p:nvSpPr>
        <p:spPr/>
        <p:txBody>
          <a:bodyPr>
            <a:normAutofit/>
          </a:bodyPr>
          <a:lstStyle/>
          <a:p>
            <a:r>
              <a:rPr lang="cs-CZ" dirty="0"/>
              <a:t>A co my s tím</a:t>
            </a:r>
            <a:r>
              <a:rPr lang="de-AT" dirty="0"/>
              <a:t>?</a:t>
            </a:r>
            <a:endParaRPr lang="cs-CZ" dirty="0"/>
          </a:p>
        </p:txBody>
      </p:sp>
    </p:spTree>
    <p:extLst>
      <p:ext uri="{BB962C8B-B14F-4D97-AF65-F5344CB8AC3E}">
        <p14:creationId xmlns:p14="http://schemas.microsoft.com/office/powerpoint/2010/main" val="10185160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3AA8C82-38AD-070E-0C2E-575EA8838892}"/>
              </a:ext>
            </a:extLst>
          </p:cNvPr>
          <p:cNvSpPr>
            <a:spLocks noGrp="1"/>
          </p:cNvSpPr>
          <p:nvPr>
            <p:ph idx="1"/>
          </p:nvPr>
        </p:nvSpPr>
        <p:spPr/>
        <p:txBody>
          <a:bodyPr>
            <a:normAutofit fontScale="77500" lnSpcReduction="20000"/>
          </a:bodyPr>
          <a:lstStyle/>
          <a:p>
            <a:pPr marL="109728" indent="0">
              <a:lnSpc>
                <a:spcPct val="130000"/>
              </a:lnSpc>
              <a:spcBef>
                <a:spcPts val="600"/>
              </a:spcBef>
              <a:buNone/>
            </a:pPr>
            <a:r>
              <a:rPr lang="cs-CZ" dirty="0"/>
              <a:t>Odpovědi na otázku: „Kolik máš celkem volného času v běžný všední den, když chodíš do školy? Počítej čas mimo spánek, vyučování a mimo přípravu do školy a další povinnosti.“</a:t>
            </a:r>
          </a:p>
          <a:p>
            <a:pPr>
              <a:lnSpc>
                <a:spcPct val="130000"/>
              </a:lnSpc>
              <a:spcBef>
                <a:spcPts val="600"/>
              </a:spcBef>
            </a:pPr>
            <a:r>
              <a:rPr lang="cs-CZ" b="1" dirty="0"/>
              <a:t>Méně než 2h: 11%</a:t>
            </a:r>
          </a:p>
          <a:p>
            <a:pPr>
              <a:lnSpc>
                <a:spcPct val="130000"/>
              </a:lnSpc>
              <a:spcBef>
                <a:spcPts val="600"/>
              </a:spcBef>
            </a:pPr>
            <a:r>
              <a:rPr lang="cs-CZ" b="1" dirty="0"/>
              <a:t>2 – 4h:           42%</a:t>
            </a:r>
          </a:p>
          <a:p>
            <a:pPr>
              <a:lnSpc>
                <a:spcPct val="130000"/>
              </a:lnSpc>
              <a:spcBef>
                <a:spcPts val="600"/>
              </a:spcBef>
            </a:pPr>
            <a:r>
              <a:rPr lang="cs-CZ" b="1" dirty="0"/>
              <a:t>4 – 6h:           33%</a:t>
            </a:r>
          </a:p>
          <a:p>
            <a:pPr>
              <a:lnSpc>
                <a:spcPct val="130000"/>
              </a:lnSpc>
              <a:spcBef>
                <a:spcPts val="600"/>
              </a:spcBef>
            </a:pPr>
            <a:r>
              <a:rPr lang="cs-CZ" b="1" dirty="0"/>
              <a:t>Nad 6h:          14%</a:t>
            </a:r>
          </a:p>
          <a:p>
            <a:pPr marL="109728" indent="0">
              <a:lnSpc>
                <a:spcPct val="130000"/>
              </a:lnSpc>
              <a:spcBef>
                <a:spcPts val="600"/>
              </a:spcBef>
              <a:buNone/>
            </a:pPr>
            <a:endParaRPr lang="cs-CZ" dirty="0"/>
          </a:p>
          <a:p>
            <a:pPr marL="109728" indent="0">
              <a:lnSpc>
                <a:spcPct val="130000"/>
              </a:lnSpc>
              <a:spcBef>
                <a:spcPts val="600"/>
              </a:spcBef>
              <a:buNone/>
            </a:pPr>
            <a:r>
              <a:rPr lang="cs-CZ" dirty="0"/>
              <a:t>Méně volného času mají studenti víceletých gymnázií, více volného času děti ze sociálně znevýhodněných rodin.</a:t>
            </a:r>
          </a:p>
        </p:txBody>
      </p:sp>
      <p:sp>
        <p:nvSpPr>
          <p:cNvPr id="3" name="Nadpis 2">
            <a:extLst>
              <a:ext uri="{FF2B5EF4-FFF2-40B4-BE49-F238E27FC236}">
                <a16:creationId xmlns:a16="http://schemas.microsoft.com/office/drawing/2014/main" id="{0922F256-EA67-825D-0F4B-62815148F30C}"/>
              </a:ext>
            </a:extLst>
          </p:cNvPr>
          <p:cNvSpPr>
            <a:spLocks noGrp="1"/>
          </p:cNvSpPr>
          <p:nvPr>
            <p:ph type="title"/>
          </p:nvPr>
        </p:nvSpPr>
        <p:spPr/>
        <p:txBody>
          <a:bodyPr>
            <a:normAutofit/>
          </a:bodyPr>
          <a:lstStyle/>
          <a:p>
            <a:r>
              <a:rPr lang="cs-CZ" sz="3200" dirty="0"/>
              <a:t>Výsledky výzkumu SOÚ AV ČR</a:t>
            </a:r>
            <a:br>
              <a:rPr lang="cs-CZ" sz="3200" dirty="0"/>
            </a:br>
            <a:r>
              <a:rPr lang="cs-CZ" sz="3200" dirty="0"/>
              <a:t>Volný čas dětí 6.-9. tříd (2021) </a:t>
            </a:r>
          </a:p>
        </p:txBody>
      </p:sp>
    </p:spTree>
    <p:extLst>
      <p:ext uri="{BB962C8B-B14F-4D97-AF65-F5344CB8AC3E}">
        <p14:creationId xmlns:p14="http://schemas.microsoft.com/office/powerpoint/2010/main" val="22526028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D7AA835-9947-95B6-5BC8-4223B1C2B352}"/>
              </a:ext>
            </a:extLst>
          </p:cNvPr>
          <p:cNvSpPr>
            <a:spLocks noGrp="1"/>
          </p:cNvSpPr>
          <p:nvPr>
            <p:ph idx="1"/>
          </p:nvPr>
        </p:nvSpPr>
        <p:spPr/>
        <p:txBody>
          <a:bodyPr>
            <a:normAutofit lnSpcReduction="10000"/>
          </a:bodyPr>
          <a:lstStyle/>
          <a:p>
            <a:pPr marL="109728" indent="0">
              <a:buNone/>
            </a:pPr>
            <a:r>
              <a:rPr lang="cs-CZ" b="1" dirty="0"/>
              <a:t>Příprava do školy:</a:t>
            </a:r>
          </a:p>
          <a:p>
            <a:r>
              <a:rPr lang="cs-CZ" dirty="0"/>
              <a:t>Více než třetina dětí (36%) se učí méně než ½ hodiny denně, anebo se neučí vůbec.</a:t>
            </a:r>
          </a:p>
          <a:p>
            <a:r>
              <a:rPr lang="cs-CZ" dirty="0"/>
              <a:t>Třetina dětí (33%) se učí ½ h až 1h denně</a:t>
            </a:r>
          </a:p>
          <a:p>
            <a:r>
              <a:rPr lang="cs-CZ" dirty="0"/>
              <a:t>Asi čtvrtina dětí (27%) se učí 1 – 2h denně</a:t>
            </a:r>
          </a:p>
          <a:p>
            <a:r>
              <a:rPr lang="cs-CZ" dirty="0"/>
              <a:t>Zbytek (4%) se učí víc než 2h denně </a:t>
            </a:r>
          </a:p>
          <a:p>
            <a:pPr marL="109728" indent="0">
              <a:buNone/>
            </a:pPr>
            <a:r>
              <a:rPr lang="cs-CZ" b="1" dirty="0"/>
              <a:t>Sport</a:t>
            </a:r>
            <a:r>
              <a:rPr lang="cs-CZ" dirty="0"/>
              <a:t> patří mezi nejoblíbenější aktivity:</a:t>
            </a:r>
          </a:p>
          <a:p>
            <a:pPr marL="109728" indent="0">
              <a:buNone/>
            </a:pPr>
            <a:r>
              <a:rPr lang="cs-CZ" dirty="0"/>
              <a:t>Více než 10% dětí uvádí, že provozuje jeden z těchto sportů: inline brusle, cvičení/posilování, běhání, jízda na kole, lyžování, plavání, stolní tenis, florbal, fotbal</a:t>
            </a:r>
          </a:p>
        </p:txBody>
      </p:sp>
      <p:sp>
        <p:nvSpPr>
          <p:cNvPr id="3" name="Nadpis 2">
            <a:extLst>
              <a:ext uri="{FF2B5EF4-FFF2-40B4-BE49-F238E27FC236}">
                <a16:creationId xmlns:a16="http://schemas.microsoft.com/office/drawing/2014/main" id="{A60C90B1-E630-7D41-579B-3CB8B9E3E827}"/>
              </a:ext>
            </a:extLst>
          </p:cNvPr>
          <p:cNvSpPr>
            <a:spLocks noGrp="1"/>
          </p:cNvSpPr>
          <p:nvPr>
            <p:ph type="title"/>
          </p:nvPr>
        </p:nvSpPr>
        <p:spPr/>
        <p:txBody>
          <a:bodyPr/>
          <a:lstStyle/>
          <a:p>
            <a:r>
              <a:rPr kumimoji="0" lang="cs-CZ" sz="3200" b="1" i="0" u="none" strike="noStrike" kern="120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t>Výsledky výzkumu</a:t>
            </a:r>
            <a:br>
              <a:rPr kumimoji="0" lang="cs-CZ" sz="3200" b="1" i="0" u="none" strike="noStrike" kern="120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br>
            <a:r>
              <a:rPr kumimoji="0" lang="cs-CZ" sz="3200" b="1" i="0" u="none" strike="noStrike" kern="120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t>Volný čas dětí a jeho prožívání (2)</a:t>
            </a:r>
            <a:endParaRPr lang="cs-CZ" dirty="0"/>
          </a:p>
        </p:txBody>
      </p:sp>
    </p:spTree>
    <p:extLst>
      <p:ext uri="{BB962C8B-B14F-4D97-AF65-F5344CB8AC3E}">
        <p14:creationId xmlns:p14="http://schemas.microsoft.com/office/powerpoint/2010/main" val="2306069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EFB15E9-6A46-A94E-95F5-129D82B8C667}"/>
              </a:ext>
            </a:extLst>
          </p:cNvPr>
          <p:cNvSpPr>
            <a:spLocks noGrp="1"/>
          </p:cNvSpPr>
          <p:nvPr>
            <p:ph idx="1"/>
          </p:nvPr>
        </p:nvSpPr>
        <p:spPr/>
        <p:txBody>
          <a:bodyPr/>
          <a:lstStyle/>
          <a:p>
            <a:pPr marL="109728" indent="0">
              <a:buNone/>
            </a:pPr>
            <a:r>
              <a:rPr lang="cs-CZ" dirty="0"/>
              <a:t>Umělecké, kreativní a </a:t>
            </a:r>
            <a:r>
              <a:rPr lang="cs-CZ" dirty="0" err="1"/>
              <a:t>seberozvojové</a:t>
            </a:r>
            <a:r>
              <a:rPr lang="cs-CZ" dirty="0"/>
              <a:t> aktivity</a:t>
            </a:r>
          </a:p>
          <a:p>
            <a:pPr marL="109728" indent="0">
              <a:buNone/>
            </a:pPr>
            <a:r>
              <a:rPr lang="cs-CZ" dirty="0"/>
              <a:t>Věnuje se jim asi 70% dětí, ale v </a:t>
            </a:r>
            <a:r>
              <a:rPr lang="cs-CZ"/>
              <a:t>různé míře:</a:t>
            </a:r>
            <a:endParaRPr lang="cs-CZ" dirty="0"/>
          </a:p>
          <a:p>
            <a:r>
              <a:rPr lang="cs-CZ" dirty="0"/>
              <a:t>Více než 30% realizuje výtvarné aktivity</a:t>
            </a:r>
          </a:p>
          <a:p>
            <a:r>
              <a:rPr lang="cs-CZ" dirty="0"/>
              <a:t>Více než 20% hraje deskové hry, hraje na hudební nástroj, fotografuje nebo natáčí videa</a:t>
            </a:r>
          </a:p>
          <a:p>
            <a:r>
              <a:rPr lang="cs-CZ" dirty="0"/>
              <a:t>Více než 10% se učí cizí jazyky, zpívá anebo provozuje </a:t>
            </a:r>
            <a:r>
              <a:rPr lang="cs-CZ" dirty="0" err="1"/>
              <a:t>youtubering</a:t>
            </a:r>
            <a:endParaRPr lang="cs-CZ" dirty="0"/>
          </a:p>
          <a:p>
            <a:endParaRPr lang="cs-CZ" dirty="0"/>
          </a:p>
          <a:p>
            <a:endParaRPr lang="cs-CZ" dirty="0"/>
          </a:p>
        </p:txBody>
      </p:sp>
      <p:sp>
        <p:nvSpPr>
          <p:cNvPr id="3" name="Nadpis 2">
            <a:extLst>
              <a:ext uri="{FF2B5EF4-FFF2-40B4-BE49-F238E27FC236}">
                <a16:creationId xmlns:a16="http://schemas.microsoft.com/office/drawing/2014/main" id="{3A67C1E9-BA3C-3C62-E369-184DE2F3967B}"/>
              </a:ext>
            </a:extLst>
          </p:cNvPr>
          <p:cNvSpPr>
            <a:spLocks noGrp="1"/>
          </p:cNvSpPr>
          <p:nvPr>
            <p:ph type="title"/>
          </p:nvPr>
        </p:nvSpPr>
        <p:spPr/>
        <p:txBody>
          <a:bodyPr/>
          <a:lstStyle/>
          <a:p>
            <a:r>
              <a:rPr kumimoji="0" lang="cs-CZ" sz="3200" b="1" i="0" u="none" strike="noStrike" kern="120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t>Výsledky výzkumu</a:t>
            </a:r>
            <a:br>
              <a:rPr kumimoji="0" lang="cs-CZ" sz="3200" b="1" i="0" u="none" strike="noStrike" kern="120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br>
            <a:r>
              <a:rPr kumimoji="0" lang="cs-CZ" sz="3200" b="1" i="0" u="none" strike="noStrike" kern="120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t>Volný čas dětí a jeho prožívání (3)</a:t>
            </a:r>
            <a:endParaRPr lang="cs-CZ" dirty="0"/>
          </a:p>
        </p:txBody>
      </p:sp>
    </p:spTree>
    <p:extLst>
      <p:ext uri="{BB962C8B-B14F-4D97-AF65-F5344CB8AC3E}">
        <p14:creationId xmlns:p14="http://schemas.microsoft.com/office/powerpoint/2010/main" val="277707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de-DE" b="1" dirty="0"/>
              <a:t>Neil Howe </a:t>
            </a:r>
            <a:r>
              <a:rPr lang="cs-CZ" dirty="0"/>
              <a:t>a</a:t>
            </a:r>
            <a:r>
              <a:rPr lang="de-DE" dirty="0"/>
              <a:t> </a:t>
            </a:r>
            <a:r>
              <a:rPr lang="de-DE" b="1" dirty="0"/>
              <a:t>William </a:t>
            </a:r>
            <a:r>
              <a:rPr lang="de-DE" b="1" dirty="0" err="1"/>
              <a:t>Strauss</a:t>
            </a:r>
            <a:r>
              <a:rPr lang="de-DE" b="1" dirty="0"/>
              <a:t> </a:t>
            </a:r>
            <a:r>
              <a:rPr lang="cs-CZ" dirty="0"/>
              <a:t>vytvořili novou generační teorii, podle níž svět prožívá pravidelně každých 80 až 90 let hlubokou krizi (</a:t>
            </a:r>
            <a:r>
              <a:rPr lang="cs-CZ" dirty="0" err="1"/>
              <a:t>Generations</a:t>
            </a:r>
            <a:r>
              <a:rPr lang="cs-CZ" dirty="0"/>
              <a:t>, 1991)</a:t>
            </a:r>
            <a:endParaRPr lang="de-DE" dirty="0"/>
          </a:p>
          <a:p>
            <a:r>
              <a:rPr lang="cs-CZ" dirty="0"/>
              <a:t>Podle této teorie prožívá mnoho zemí vždy po čtyřech generacích rozhodující změny.</a:t>
            </a:r>
          </a:p>
          <a:p>
            <a:r>
              <a:rPr lang="cs-CZ" dirty="0"/>
              <a:t>Argumentovali tím, že po uplynutí této doby následovala v dějinách USA vždy radikální proměna společenských a politických struktur (od r. 1584).</a:t>
            </a:r>
          </a:p>
        </p:txBody>
      </p:sp>
      <p:sp>
        <p:nvSpPr>
          <p:cNvPr id="3" name="Nadpis 2"/>
          <p:cNvSpPr>
            <a:spLocks noGrp="1"/>
          </p:cNvSpPr>
          <p:nvPr>
            <p:ph type="title"/>
          </p:nvPr>
        </p:nvSpPr>
        <p:spPr/>
        <p:txBody>
          <a:bodyPr>
            <a:normAutofit/>
          </a:bodyPr>
          <a:lstStyle/>
          <a:p>
            <a:r>
              <a:rPr lang="cs-CZ" dirty="0"/>
              <a:t>Generační teorie dnes</a:t>
            </a:r>
          </a:p>
        </p:txBody>
      </p:sp>
    </p:spTree>
    <p:extLst>
      <p:ext uri="{BB962C8B-B14F-4D97-AF65-F5344CB8AC3E}">
        <p14:creationId xmlns:p14="http://schemas.microsoft.com/office/powerpoint/2010/main" val="1132389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1916832"/>
            <a:ext cx="8229600" cy="4525963"/>
          </a:xfrm>
        </p:spPr>
        <p:txBody>
          <a:bodyPr>
            <a:normAutofit fontScale="92500" lnSpcReduction="10000"/>
          </a:bodyPr>
          <a:lstStyle/>
          <a:p>
            <a:r>
              <a:rPr lang="cs-CZ" dirty="0"/>
              <a:t>Rozšířila se díky románu </a:t>
            </a:r>
            <a:r>
              <a:rPr lang="de-AT" dirty="0"/>
              <a:t>Douglas</a:t>
            </a:r>
            <a:r>
              <a:rPr lang="cs-CZ" dirty="0"/>
              <a:t>e</a:t>
            </a:r>
            <a:r>
              <a:rPr lang="de-AT" dirty="0"/>
              <a:t> Coplands</a:t>
            </a:r>
            <a:r>
              <a:rPr lang="cs-CZ" dirty="0"/>
              <a:t>e</a:t>
            </a:r>
            <a:r>
              <a:rPr lang="de-AT" dirty="0"/>
              <a:t> </a:t>
            </a:r>
            <a:r>
              <a:rPr lang="de-AT" i="1" dirty="0"/>
              <a:t>Generation X (1991)</a:t>
            </a:r>
          </a:p>
          <a:p>
            <a:r>
              <a:rPr lang="cs-CZ" dirty="0"/>
              <a:t>Za jednu generaci se považuje široká skupina lidí, kteří se narodili v určité časové periodě; tyto lidi spojuje něco, co společně prožili, a tím je ovlivněn jejich způsob myšlení i jednání, což se vysvětluje tím, že významné fáze socializace členové jedné generace prožili za identických historických a kulturních podmínek</a:t>
            </a:r>
            <a:r>
              <a:rPr lang="de-DE" dirty="0"/>
              <a:t>.</a:t>
            </a:r>
          </a:p>
          <a:p>
            <a:r>
              <a:rPr lang="cs-CZ" dirty="0"/>
              <a:t>Ačkoliv je tato teorie impozantní, trochu opomíjí kulturně podmíněné rozdíly mezi národy a zeměmi</a:t>
            </a:r>
            <a:r>
              <a:rPr lang="de-DE" dirty="0"/>
              <a:t>.</a:t>
            </a:r>
            <a:endParaRPr lang="cs-CZ" dirty="0"/>
          </a:p>
        </p:txBody>
      </p:sp>
      <p:sp>
        <p:nvSpPr>
          <p:cNvPr id="3" name="Nadpis 2"/>
          <p:cNvSpPr>
            <a:spLocks noGrp="1"/>
          </p:cNvSpPr>
          <p:nvPr>
            <p:ph type="title"/>
          </p:nvPr>
        </p:nvSpPr>
        <p:spPr/>
        <p:txBody>
          <a:bodyPr>
            <a:normAutofit fontScale="90000"/>
          </a:bodyPr>
          <a:lstStyle/>
          <a:p>
            <a:r>
              <a:rPr lang="cs-CZ" dirty="0"/>
              <a:t>Generační teorie se stala populární</a:t>
            </a:r>
          </a:p>
        </p:txBody>
      </p:sp>
    </p:spTree>
    <p:extLst>
      <p:ext uri="{BB962C8B-B14F-4D97-AF65-F5344CB8AC3E}">
        <p14:creationId xmlns:p14="http://schemas.microsoft.com/office/powerpoint/2010/main" val="2491176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idx="1"/>
            <p:extLst>
              <p:ext uri="{D42A27DB-BD31-4B8C-83A1-F6EECF244321}">
                <p14:modId xmlns:p14="http://schemas.microsoft.com/office/powerpoint/2010/main" val="2955559717"/>
              </p:ext>
            </p:extLst>
          </p:nvPr>
        </p:nvGraphicFramePr>
        <p:xfrm>
          <a:off x="467544" y="2204866"/>
          <a:ext cx="8171815" cy="2931425"/>
        </p:xfrm>
        <a:graphic>
          <a:graphicData uri="http://schemas.openxmlformats.org/drawingml/2006/table">
            <a:tbl>
              <a:tblPr firstRow="1" firstCol="1" bandRow="1"/>
              <a:tblGrid>
                <a:gridCol w="2499360">
                  <a:extLst>
                    <a:ext uri="{9D8B030D-6E8A-4147-A177-3AD203B41FA5}">
                      <a16:colId xmlns:a16="http://schemas.microsoft.com/office/drawing/2014/main" val="20000"/>
                    </a:ext>
                  </a:extLst>
                </a:gridCol>
                <a:gridCol w="1317064">
                  <a:extLst>
                    <a:ext uri="{9D8B030D-6E8A-4147-A177-3AD203B41FA5}">
                      <a16:colId xmlns:a16="http://schemas.microsoft.com/office/drawing/2014/main" val="20001"/>
                    </a:ext>
                  </a:extLst>
                </a:gridCol>
                <a:gridCol w="4355391">
                  <a:extLst>
                    <a:ext uri="{9D8B030D-6E8A-4147-A177-3AD203B41FA5}">
                      <a16:colId xmlns:a16="http://schemas.microsoft.com/office/drawing/2014/main" val="20002"/>
                    </a:ext>
                  </a:extLst>
                </a:gridCol>
              </a:tblGrid>
              <a:tr h="418775">
                <a:tc gridSpan="3">
                  <a:txBody>
                    <a:bodyPr/>
                    <a:lstStyle/>
                    <a:p>
                      <a:pPr algn="ctr">
                        <a:lnSpc>
                          <a:spcPct val="115000"/>
                        </a:lnSpc>
                        <a:spcAft>
                          <a:spcPts val="0"/>
                        </a:spcAft>
                      </a:pPr>
                      <a:r>
                        <a:rPr lang="de-AT" sz="1800" b="1" dirty="0">
                          <a:effectLst/>
                          <a:latin typeface="Calibri"/>
                          <a:ea typeface="Calibri"/>
                          <a:cs typeface="Times New Roman"/>
                        </a:rPr>
                        <a:t>Die Generationen</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418775">
                <a:tc>
                  <a:txBody>
                    <a:bodyPr/>
                    <a:lstStyle/>
                    <a:p>
                      <a:pPr>
                        <a:lnSpc>
                          <a:spcPct val="115000"/>
                        </a:lnSpc>
                        <a:spcAft>
                          <a:spcPts val="0"/>
                        </a:spcAft>
                      </a:pPr>
                      <a:r>
                        <a:rPr lang="cs-CZ" sz="1800" i="1" dirty="0">
                          <a:effectLst/>
                          <a:latin typeface="Calibri"/>
                          <a:ea typeface="Calibri"/>
                          <a:cs typeface="Times New Roman"/>
                        </a:rPr>
                        <a:t>Označení</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800" i="1" dirty="0">
                          <a:effectLst/>
                          <a:latin typeface="Calibri"/>
                          <a:ea typeface="Calibri"/>
                          <a:cs typeface="Times New Roman"/>
                        </a:rPr>
                        <a:t>Ročníky</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de-AT" sz="1800" i="1" dirty="0" err="1">
                          <a:effectLst/>
                          <a:latin typeface="Calibri"/>
                          <a:ea typeface="Calibri"/>
                          <a:cs typeface="Times New Roman"/>
                        </a:rPr>
                        <a:t>Typi</a:t>
                      </a:r>
                      <a:r>
                        <a:rPr lang="cs-CZ" sz="1800" i="1" dirty="0" err="1">
                          <a:effectLst/>
                          <a:latin typeface="Calibri"/>
                          <a:ea typeface="Calibri"/>
                          <a:cs typeface="Times New Roman"/>
                        </a:rPr>
                        <a:t>cké</a:t>
                      </a:r>
                      <a:r>
                        <a:rPr lang="cs-CZ" sz="1800" i="1" baseline="0" dirty="0">
                          <a:effectLst/>
                          <a:latin typeface="Calibri"/>
                          <a:ea typeface="Calibri"/>
                          <a:cs typeface="Times New Roman"/>
                        </a:rPr>
                        <a:t> vlastnosti</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18775">
                <a:tc>
                  <a:txBody>
                    <a:bodyPr/>
                    <a:lstStyle/>
                    <a:p>
                      <a:pPr>
                        <a:lnSpc>
                          <a:spcPct val="115000"/>
                        </a:lnSpc>
                        <a:spcAft>
                          <a:spcPts val="0"/>
                        </a:spcAft>
                      </a:pPr>
                      <a:r>
                        <a:rPr lang="de-AT" sz="1800" dirty="0" err="1">
                          <a:effectLst/>
                          <a:latin typeface="Calibri"/>
                          <a:ea typeface="Calibri"/>
                          <a:cs typeface="Times New Roman"/>
                        </a:rPr>
                        <a:t>baby</a:t>
                      </a:r>
                      <a:r>
                        <a:rPr lang="de-AT" sz="1800" dirty="0">
                          <a:effectLst/>
                          <a:latin typeface="Calibri"/>
                          <a:ea typeface="Calibri"/>
                          <a:cs typeface="Times New Roman"/>
                        </a:rPr>
                        <a:t> </a:t>
                      </a:r>
                      <a:r>
                        <a:rPr lang="de-AT" sz="1800" dirty="0" err="1">
                          <a:effectLst/>
                          <a:latin typeface="Calibri"/>
                          <a:ea typeface="Calibri"/>
                          <a:cs typeface="Times New Roman"/>
                        </a:rPr>
                        <a:t>boomer</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de-AT" sz="1800" dirty="0">
                          <a:effectLst/>
                          <a:latin typeface="Calibri"/>
                          <a:ea typeface="Calibri"/>
                          <a:cs typeface="Times New Roman"/>
                        </a:rPr>
                        <a:t>1940 – 1959</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800" dirty="0">
                          <a:effectLst/>
                          <a:latin typeface="Calibri"/>
                          <a:ea typeface="Calibri"/>
                          <a:cs typeface="Times New Roman"/>
                        </a:rPr>
                        <a:t>Touha</a:t>
                      </a:r>
                      <a:r>
                        <a:rPr lang="cs-CZ" sz="1800" baseline="0" dirty="0">
                          <a:effectLst/>
                          <a:latin typeface="Calibri"/>
                          <a:ea typeface="Calibri"/>
                          <a:cs typeface="Times New Roman"/>
                        </a:rPr>
                        <a:t> po konzumu</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18775">
                <a:tc>
                  <a:txBody>
                    <a:bodyPr/>
                    <a:lstStyle/>
                    <a:p>
                      <a:pPr>
                        <a:lnSpc>
                          <a:spcPct val="115000"/>
                        </a:lnSpc>
                        <a:spcAft>
                          <a:spcPts val="0"/>
                        </a:spcAft>
                      </a:pPr>
                      <a:r>
                        <a:rPr lang="de-AT" sz="1800" dirty="0">
                          <a:effectLst/>
                          <a:latin typeface="Calibri"/>
                          <a:ea typeface="Calibri"/>
                          <a:cs typeface="Times New Roman"/>
                        </a:rPr>
                        <a:t>Genera</a:t>
                      </a:r>
                      <a:r>
                        <a:rPr lang="cs-CZ" sz="1800" dirty="0" err="1">
                          <a:effectLst/>
                          <a:latin typeface="Calibri"/>
                          <a:ea typeface="Calibri"/>
                          <a:cs typeface="Times New Roman"/>
                        </a:rPr>
                        <a:t>ce</a:t>
                      </a:r>
                      <a:r>
                        <a:rPr lang="de-AT" sz="1800" dirty="0">
                          <a:effectLst/>
                          <a:latin typeface="Calibri"/>
                          <a:ea typeface="Calibri"/>
                          <a:cs typeface="Times New Roman"/>
                        </a:rPr>
                        <a:t> X</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de-AT" sz="1800" dirty="0">
                          <a:effectLst/>
                          <a:latin typeface="Calibri"/>
                          <a:ea typeface="Calibri"/>
                          <a:cs typeface="Times New Roman"/>
                        </a:rPr>
                        <a:t>1960 – 1979</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de-AT" sz="1800" dirty="0">
                          <a:effectLst/>
                          <a:latin typeface="Calibri"/>
                          <a:ea typeface="Calibri"/>
                          <a:cs typeface="Times New Roman"/>
                        </a:rPr>
                        <a:t>K</a:t>
                      </a:r>
                      <a:r>
                        <a:rPr lang="cs-CZ" sz="1800" dirty="0" err="1">
                          <a:effectLst/>
                          <a:latin typeface="Calibri"/>
                          <a:ea typeface="Calibri"/>
                          <a:cs typeface="Times New Roman"/>
                        </a:rPr>
                        <a:t>onzum</a:t>
                      </a:r>
                      <a:r>
                        <a:rPr lang="cs-CZ" sz="1800" baseline="0" dirty="0">
                          <a:effectLst/>
                          <a:latin typeface="Calibri"/>
                          <a:ea typeface="Calibri"/>
                          <a:cs typeface="Times New Roman"/>
                        </a:rPr>
                        <a:t> jako vyjádření sociálního statusu</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8775">
                <a:tc>
                  <a:txBody>
                    <a:bodyPr/>
                    <a:lstStyle/>
                    <a:p>
                      <a:pPr>
                        <a:lnSpc>
                          <a:spcPct val="115000"/>
                        </a:lnSpc>
                        <a:spcAft>
                          <a:spcPts val="0"/>
                        </a:spcAft>
                      </a:pPr>
                      <a:r>
                        <a:rPr lang="de-AT" sz="1800" dirty="0">
                          <a:effectLst/>
                          <a:latin typeface="Calibri"/>
                          <a:ea typeface="Calibri"/>
                          <a:cs typeface="Times New Roman"/>
                        </a:rPr>
                        <a:t>Genera</a:t>
                      </a:r>
                      <a:r>
                        <a:rPr lang="cs-CZ" sz="1800" dirty="0" err="1">
                          <a:effectLst/>
                          <a:latin typeface="Calibri"/>
                          <a:ea typeface="Calibri"/>
                          <a:cs typeface="Times New Roman"/>
                        </a:rPr>
                        <a:t>ce</a:t>
                      </a:r>
                      <a:r>
                        <a:rPr lang="de-AT" sz="1800" dirty="0">
                          <a:effectLst/>
                          <a:latin typeface="Calibri"/>
                          <a:ea typeface="Calibri"/>
                          <a:cs typeface="Times New Roman"/>
                        </a:rPr>
                        <a:t> Y (</a:t>
                      </a:r>
                      <a:r>
                        <a:rPr lang="de-AT" sz="1800" dirty="0" err="1">
                          <a:effectLst/>
                          <a:latin typeface="Calibri"/>
                          <a:ea typeface="Calibri"/>
                          <a:cs typeface="Times New Roman"/>
                        </a:rPr>
                        <a:t>mil</a:t>
                      </a:r>
                      <a:r>
                        <a:rPr lang="cs-CZ" sz="1800" dirty="0" err="1">
                          <a:effectLst/>
                          <a:latin typeface="Calibri"/>
                          <a:ea typeface="Calibri"/>
                          <a:cs typeface="Times New Roman"/>
                        </a:rPr>
                        <a:t>eniálové</a:t>
                      </a:r>
                      <a:r>
                        <a:rPr lang="de-AT" sz="1800" dirty="0">
                          <a:effectLst/>
                          <a:latin typeface="Calibri"/>
                          <a:ea typeface="Calibri"/>
                          <a:cs typeface="Times New Roman"/>
                        </a:rPr>
                        <a:t>)</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de-AT" sz="1800" dirty="0">
                          <a:effectLst/>
                          <a:latin typeface="Calibri"/>
                          <a:ea typeface="Calibri"/>
                          <a:cs typeface="Times New Roman"/>
                        </a:rPr>
                        <a:t>1980 – 1999 </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800" dirty="0">
                          <a:effectLst/>
                          <a:latin typeface="Calibri"/>
                          <a:ea typeface="Calibri"/>
                          <a:cs typeface="Times New Roman"/>
                        </a:rPr>
                        <a:t>Pochybujíc</a:t>
                      </a:r>
                      <a:r>
                        <a:rPr lang="cs-CZ" sz="1800" baseline="0" dirty="0">
                          <a:effectLst/>
                          <a:latin typeface="Calibri"/>
                          <a:ea typeface="Calibri"/>
                          <a:cs typeface="Times New Roman"/>
                        </a:rPr>
                        <a:t>í a tázající</a:t>
                      </a:r>
                      <a:r>
                        <a:rPr lang="de-AT" sz="1800" dirty="0">
                          <a:effectLst/>
                          <a:latin typeface="Calibri"/>
                          <a:ea typeface="Calibri"/>
                          <a:cs typeface="Times New Roman"/>
                        </a:rPr>
                        <a:t> („</a:t>
                      </a:r>
                      <a:r>
                        <a:rPr lang="cs-CZ" sz="1800" dirty="0">
                          <a:effectLst/>
                          <a:latin typeface="Calibri"/>
                          <a:ea typeface="Calibri"/>
                          <a:cs typeface="Times New Roman"/>
                        </a:rPr>
                        <a:t>Proč?</a:t>
                      </a:r>
                      <a:r>
                        <a:rPr lang="de-AT" sz="1800" dirty="0">
                          <a:effectLst/>
                          <a:latin typeface="Calibri"/>
                          <a:ea typeface="Calibri"/>
                          <a:cs typeface="Times New Roman"/>
                        </a:rPr>
                        <a:t>“)</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8775">
                <a:tc>
                  <a:txBody>
                    <a:bodyPr/>
                    <a:lstStyle/>
                    <a:p>
                      <a:pPr>
                        <a:lnSpc>
                          <a:spcPct val="115000"/>
                        </a:lnSpc>
                        <a:spcAft>
                          <a:spcPts val="0"/>
                        </a:spcAft>
                      </a:pPr>
                      <a:r>
                        <a:rPr lang="de-AT" sz="1800" dirty="0">
                          <a:effectLst/>
                          <a:latin typeface="Calibri"/>
                          <a:ea typeface="Calibri"/>
                          <a:cs typeface="Times New Roman"/>
                        </a:rPr>
                        <a:t>Genera</a:t>
                      </a:r>
                      <a:r>
                        <a:rPr lang="cs-CZ" sz="1800" dirty="0" err="1">
                          <a:effectLst/>
                          <a:latin typeface="Calibri"/>
                          <a:ea typeface="Calibri"/>
                          <a:cs typeface="Times New Roman"/>
                        </a:rPr>
                        <a:t>ce</a:t>
                      </a:r>
                      <a:r>
                        <a:rPr lang="de-AT" sz="1800" dirty="0">
                          <a:effectLst/>
                          <a:latin typeface="Calibri"/>
                          <a:ea typeface="Calibri"/>
                          <a:cs typeface="Times New Roman"/>
                        </a:rPr>
                        <a:t> Z</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de-AT" sz="1800" dirty="0">
                          <a:effectLst/>
                          <a:latin typeface="Calibri"/>
                          <a:ea typeface="Calibri"/>
                          <a:cs typeface="Times New Roman"/>
                        </a:rPr>
                        <a:t>2000 – 2010 </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800" dirty="0">
                          <a:effectLst/>
                          <a:latin typeface="Calibri"/>
                          <a:ea typeface="Calibri"/>
                          <a:cs typeface="Times New Roman"/>
                        </a:rPr>
                        <a:t>„hledači pravdy“</a:t>
                      </a:r>
                      <a:r>
                        <a:rPr lang="de-AT" sz="1800" dirty="0">
                          <a:effectLst/>
                          <a:latin typeface="Calibri"/>
                          <a:ea typeface="Calibri"/>
                          <a:cs typeface="Times New Roman"/>
                        </a:rPr>
                        <a:t> (??)</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8775">
                <a:tc>
                  <a:txBody>
                    <a:bodyPr/>
                    <a:lstStyle/>
                    <a:p>
                      <a:pPr>
                        <a:lnSpc>
                          <a:spcPct val="115000"/>
                        </a:lnSpc>
                        <a:spcAft>
                          <a:spcPts val="0"/>
                        </a:spcAft>
                      </a:pPr>
                      <a:r>
                        <a:rPr lang="de-AT" sz="1800" dirty="0">
                          <a:effectLst/>
                          <a:latin typeface="Calibri"/>
                          <a:ea typeface="Calibri"/>
                          <a:cs typeface="Times New Roman"/>
                        </a:rPr>
                        <a:t>Genera</a:t>
                      </a:r>
                      <a:r>
                        <a:rPr lang="cs-CZ" sz="1800" dirty="0" err="1">
                          <a:effectLst/>
                          <a:latin typeface="Calibri"/>
                          <a:ea typeface="Calibri"/>
                          <a:cs typeface="Times New Roman"/>
                        </a:rPr>
                        <a:t>ce</a:t>
                      </a:r>
                      <a:r>
                        <a:rPr lang="de-AT" sz="1800" dirty="0">
                          <a:effectLst/>
                          <a:latin typeface="Calibri"/>
                          <a:ea typeface="Calibri"/>
                          <a:cs typeface="Times New Roman"/>
                        </a:rPr>
                        <a:t> Alfa</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cs-CZ" sz="1800" dirty="0">
                          <a:effectLst/>
                          <a:latin typeface="Calibri"/>
                          <a:ea typeface="Calibri"/>
                          <a:cs typeface="Times New Roman"/>
                        </a:rPr>
                        <a:t>od</a:t>
                      </a:r>
                      <a:r>
                        <a:rPr lang="cs-CZ" sz="1800" baseline="0" dirty="0">
                          <a:effectLst/>
                          <a:latin typeface="Calibri"/>
                          <a:ea typeface="Calibri"/>
                          <a:cs typeface="Times New Roman"/>
                        </a:rPr>
                        <a:t> r. </a:t>
                      </a:r>
                      <a:r>
                        <a:rPr lang="de-AT" sz="1800" dirty="0">
                          <a:effectLst/>
                          <a:latin typeface="Calibri"/>
                          <a:ea typeface="Calibri"/>
                          <a:cs typeface="Times New Roman"/>
                        </a:rPr>
                        <a:t>2011</a:t>
                      </a:r>
                      <a:endParaRPr lang="cs-C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de-AT" sz="1800" dirty="0">
                          <a:effectLst/>
                          <a:latin typeface="Calibri"/>
                          <a:ea typeface="Calibri"/>
                          <a:cs typeface="Times New Roman"/>
                        </a:rPr>
                        <a:t>„digital nativ</a:t>
                      </a:r>
                      <a:r>
                        <a:rPr lang="cs-CZ" sz="1800" dirty="0">
                          <a:effectLst/>
                          <a:latin typeface="Calibri"/>
                          <a:ea typeface="Calibri"/>
                          <a:cs typeface="Times New Roman"/>
                        </a:rPr>
                        <a:t>e</a:t>
                      </a:r>
                      <a:r>
                        <a:rPr lang="de-AT" sz="1800" dirty="0">
                          <a:effectLst/>
                          <a:latin typeface="Calibri"/>
                          <a:ea typeface="Calibri"/>
                          <a:cs typeface="Times New Roman"/>
                        </a:rPr>
                        <a:t>s“</a:t>
                      </a:r>
                      <a:r>
                        <a:rPr lang="cs-CZ" sz="1800" dirty="0">
                          <a:effectLst/>
                          <a:latin typeface="Calibri"/>
                          <a:ea typeface="Calibri"/>
                          <a:cs typeface="Times New Roman"/>
                        </a:rPr>
                        <a:t> (v</a:t>
                      </a:r>
                      <a:r>
                        <a:rPr lang="cs-CZ" sz="1800" baseline="0" dirty="0">
                          <a:effectLst/>
                          <a:latin typeface="Calibri"/>
                          <a:ea typeface="Calibri"/>
                          <a:cs typeface="Times New Roman"/>
                        </a:rPr>
                        <a:t> digitální světě jsou doma</a:t>
                      </a:r>
                      <a:r>
                        <a:rPr lang="cs-CZ" sz="1100" baseline="0" dirty="0">
                          <a:effectLst/>
                          <a:latin typeface="Calibri"/>
                          <a:ea typeface="Calibri"/>
                          <a:cs typeface="Times New Roman"/>
                        </a:rPr>
                        <a:t>)</a:t>
                      </a:r>
                      <a:endParaRPr lang="cs-CZ" sz="1800" baseline="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3" name="Nadpis 2"/>
          <p:cNvSpPr>
            <a:spLocks noGrp="1"/>
          </p:cNvSpPr>
          <p:nvPr>
            <p:ph type="title"/>
          </p:nvPr>
        </p:nvSpPr>
        <p:spPr/>
        <p:txBody>
          <a:bodyPr/>
          <a:lstStyle/>
          <a:p>
            <a:r>
              <a:rPr lang="cs-CZ" dirty="0"/>
              <a:t>Přehled „generací“</a:t>
            </a:r>
          </a:p>
        </p:txBody>
      </p:sp>
    </p:spTree>
    <p:extLst>
      <p:ext uri="{BB962C8B-B14F-4D97-AF65-F5344CB8AC3E}">
        <p14:creationId xmlns:p14="http://schemas.microsoft.com/office/powerpoint/2010/main" val="122953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109728" indent="0">
              <a:buNone/>
            </a:pPr>
            <a:r>
              <a:rPr lang="cs-CZ" dirty="0"/>
              <a:t>Podle</a:t>
            </a:r>
            <a:r>
              <a:rPr lang="de-AT" dirty="0"/>
              <a:t> McKinsey:</a:t>
            </a:r>
            <a:endParaRPr lang="cs-CZ" dirty="0"/>
          </a:p>
          <a:p>
            <a:pPr lvl="1"/>
            <a:r>
              <a:rPr lang="cs-CZ" dirty="0"/>
              <a:t>jejich identita je projevem jejich vlastního životního postoje, „vlastní pravdy“</a:t>
            </a:r>
          </a:p>
          <a:p>
            <a:pPr lvl="1"/>
            <a:r>
              <a:rPr lang="cs-CZ" dirty="0"/>
              <a:t>je to generace ovlivněná internetem, sociálními sítěmi a mobilními aplikacemi (ovšem ne tak hluboce jako generace Alfa)</a:t>
            </a:r>
          </a:p>
          <a:p>
            <a:pPr lvl="1"/>
            <a:r>
              <a:rPr lang="cs-CZ" dirty="0"/>
              <a:t>„</a:t>
            </a:r>
            <a:r>
              <a:rPr lang="cs-CZ" dirty="0" err="1"/>
              <a:t>hyperkognitivní</a:t>
            </a:r>
            <a:r>
              <a:rPr lang="cs-CZ" dirty="0"/>
              <a:t> generace: může si opatřit o všem dostatek informací, umí je získávat a kombinovat – ovšem jaká je jejich kvalita či spolehlivost?</a:t>
            </a:r>
          </a:p>
          <a:p>
            <a:pPr lvl="1"/>
            <a:r>
              <a:rPr lang="cs-CZ" dirty="0"/>
              <a:t>p</a:t>
            </a:r>
            <a:r>
              <a:rPr lang="de-AT" dirty="0" err="1"/>
              <a:t>luralit</a:t>
            </a:r>
            <a:r>
              <a:rPr lang="cs-CZ" dirty="0"/>
              <a:t>a světových názorů a mínění se stala samozřejmostí – a je to přijímáno jako „normální“</a:t>
            </a:r>
          </a:p>
          <a:p>
            <a:pPr lvl="1"/>
            <a:r>
              <a:rPr lang="cs-CZ" dirty="0"/>
              <a:t>k vlastnostem této generace patří zvědavost: příslušníci této generace chtějí poznat zcela různé názory a přístupy (proto jsou „hledači pravdy“)</a:t>
            </a:r>
          </a:p>
          <a:p>
            <a:endParaRPr lang="cs-CZ" dirty="0"/>
          </a:p>
        </p:txBody>
      </p:sp>
      <p:sp>
        <p:nvSpPr>
          <p:cNvPr id="3" name="Nadpis 2"/>
          <p:cNvSpPr>
            <a:spLocks noGrp="1"/>
          </p:cNvSpPr>
          <p:nvPr>
            <p:ph type="title"/>
          </p:nvPr>
        </p:nvSpPr>
        <p:spPr/>
        <p:txBody>
          <a:bodyPr/>
          <a:lstStyle/>
          <a:p>
            <a:r>
              <a:rPr lang="de-AT" dirty="0"/>
              <a:t>Genera</a:t>
            </a:r>
            <a:r>
              <a:rPr lang="cs-CZ" dirty="0" err="1"/>
              <a:t>ce</a:t>
            </a:r>
            <a:r>
              <a:rPr lang="de-AT" dirty="0"/>
              <a:t> Z (1)</a:t>
            </a:r>
            <a:endParaRPr lang="cs-CZ" dirty="0"/>
          </a:p>
        </p:txBody>
      </p:sp>
    </p:spTree>
    <p:extLst>
      <p:ext uri="{BB962C8B-B14F-4D97-AF65-F5344CB8AC3E}">
        <p14:creationId xmlns:p14="http://schemas.microsoft.com/office/powerpoint/2010/main" val="82401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109728" indent="0">
              <a:buNone/>
            </a:pPr>
            <a:r>
              <a:rPr lang="cs-CZ" dirty="0"/>
              <a:t>Další vlastnosti</a:t>
            </a:r>
            <a:r>
              <a:rPr lang="de-AT" dirty="0"/>
              <a:t>:</a:t>
            </a:r>
          </a:p>
          <a:p>
            <a:pPr lvl="1"/>
            <a:r>
              <a:rPr lang="cs-CZ" dirty="0"/>
              <a:t>často odmítají tradiční sociální role</a:t>
            </a:r>
          </a:p>
          <a:p>
            <a:pPr lvl="1"/>
            <a:r>
              <a:rPr lang="cs-CZ" dirty="0"/>
              <a:t>mají „kočovnou identitu“</a:t>
            </a:r>
          </a:p>
          <a:p>
            <a:pPr lvl="1"/>
            <a:r>
              <a:rPr lang="cs-CZ" dirty="0"/>
              <a:t>jejich vlastní já je pro něm předmětem experimentu</a:t>
            </a:r>
          </a:p>
          <a:p>
            <a:pPr lvl="1"/>
            <a:r>
              <a:rPr lang="cs-CZ" dirty="0"/>
              <a:t>pohybují se (surfují) v mnoha různých skupinách</a:t>
            </a:r>
          </a:p>
          <a:p>
            <a:pPr lvl="1"/>
            <a:r>
              <a:rPr lang="cs-CZ" dirty="0"/>
              <a:t>nové formy sociálních vazeb: už podle třídního původu, vzdělání nebo náboženství, ale spíše podle volnočasových zájmů</a:t>
            </a:r>
          </a:p>
          <a:p>
            <a:pPr lvl="1"/>
            <a:r>
              <a:rPr lang="cs-CZ" dirty="0"/>
              <a:t>věří v dialog (i když mají jiné názory, i v církvi)</a:t>
            </a:r>
          </a:p>
          <a:p>
            <a:pPr lvl="1"/>
            <a:r>
              <a:rPr lang="cs-CZ" dirty="0"/>
              <a:t>„pragmatická generace“</a:t>
            </a:r>
          </a:p>
          <a:p>
            <a:endParaRPr lang="cs-CZ" dirty="0"/>
          </a:p>
        </p:txBody>
      </p:sp>
      <p:sp>
        <p:nvSpPr>
          <p:cNvPr id="3" name="Nadpis 2"/>
          <p:cNvSpPr>
            <a:spLocks noGrp="1"/>
          </p:cNvSpPr>
          <p:nvPr>
            <p:ph type="title"/>
          </p:nvPr>
        </p:nvSpPr>
        <p:spPr/>
        <p:txBody>
          <a:bodyPr/>
          <a:lstStyle/>
          <a:p>
            <a:r>
              <a:rPr lang="de-AT" dirty="0"/>
              <a:t>Genera</a:t>
            </a:r>
            <a:r>
              <a:rPr lang="cs-CZ" dirty="0" err="1"/>
              <a:t>ce</a:t>
            </a:r>
            <a:r>
              <a:rPr lang="de-AT" dirty="0"/>
              <a:t> Z (2)</a:t>
            </a:r>
            <a:endParaRPr lang="cs-CZ" dirty="0"/>
          </a:p>
        </p:txBody>
      </p:sp>
    </p:spTree>
    <p:extLst>
      <p:ext uri="{BB962C8B-B14F-4D97-AF65-F5344CB8AC3E}">
        <p14:creationId xmlns:p14="http://schemas.microsoft.com/office/powerpoint/2010/main" val="3631436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109728" indent="0">
              <a:buNone/>
            </a:pPr>
            <a:r>
              <a:rPr lang="cs-CZ" dirty="0"/>
              <a:t>Podle</a:t>
            </a:r>
            <a:r>
              <a:rPr lang="de-AT" dirty="0"/>
              <a:t> Christian Scholz</a:t>
            </a:r>
            <a:r>
              <a:rPr lang="cs-CZ" dirty="0"/>
              <a:t>e</a:t>
            </a:r>
            <a:r>
              <a:rPr lang="de-AT" dirty="0"/>
              <a:t> (Generation Z, 2014)</a:t>
            </a:r>
          </a:p>
          <a:p>
            <a:pPr lvl="1"/>
            <a:r>
              <a:rPr lang="cs-CZ" dirty="0"/>
              <a:t>Ochraňovaná generace</a:t>
            </a:r>
            <a:r>
              <a:rPr lang="de-AT" dirty="0"/>
              <a:t> (42)</a:t>
            </a:r>
          </a:p>
          <a:p>
            <a:pPr lvl="1"/>
            <a:r>
              <a:rPr lang="cs-CZ" dirty="0"/>
              <a:t>Apolitická generace</a:t>
            </a:r>
            <a:r>
              <a:rPr lang="de-AT" dirty="0"/>
              <a:t> (44)</a:t>
            </a:r>
          </a:p>
          <a:p>
            <a:pPr lvl="1"/>
            <a:r>
              <a:rPr lang="cs-CZ" dirty="0"/>
              <a:t>Generace obelhaná boloňskou reformou</a:t>
            </a:r>
            <a:r>
              <a:rPr lang="de-AT" dirty="0"/>
              <a:t> (48)</a:t>
            </a:r>
          </a:p>
          <a:p>
            <a:pPr lvl="1"/>
            <a:r>
              <a:rPr lang="cs-CZ" dirty="0"/>
              <a:t>Generace zatížená krizemi</a:t>
            </a:r>
            <a:r>
              <a:rPr lang="de-AT" dirty="0"/>
              <a:t> (55)</a:t>
            </a:r>
          </a:p>
          <a:p>
            <a:pPr lvl="1"/>
            <a:r>
              <a:rPr lang="cs-CZ" dirty="0"/>
              <a:t>Prohrávající generace</a:t>
            </a:r>
            <a:r>
              <a:rPr lang="de-AT" dirty="0"/>
              <a:t> (57)</a:t>
            </a:r>
          </a:p>
          <a:p>
            <a:pPr lvl="1"/>
            <a:r>
              <a:rPr lang="cs-CZ" dirty="0"/>
              <a:t>Vykořeněná generace</a:t>
            </a:r>
            <a:r>
              <a:rPr lang="de-AT" dirty="0"/>
              <a:t> (58)</a:t>
            </a:r>
          </a:p>
          <a:p>
            <a:pPr lvl="1"/>
            <a:r>
              <a:rPr lang="cs-CZ" dirty="0"/>
              <a:t>Mobilní generace</a:t>
            </a:r>
            <a:r>
              <a:rPr lang="de-AT" dirty="0"/>
              <a:t> (60)</a:t>
            </a:r>
          </a:p>
          <a:p>
            <a:pPr lvl="1"/>
            <a:r>
              <a:rPr lang="cs-CZ" dirty="0"/>
              <a:t>Generace ovlivněná penězi</a:t>
            </a:r>
            <a:r>
              <a:rPr lang="de-AT" dirty="0"/>
              <a:t> (63)</a:t>
            </a:r>
          </a:p>
          <a:p>
            <a:pPr lvl="1"/>
            <a:r>
              <a:rPr lang="cs-CZ" dirty="0"/>
              <a:t>Generace, která si sama vytváří zábavu</a:t>
            </a:r>
            <a:r>
              <a:rPr lang="de-AT" dirty="0"/>
              <a:t> (68)</a:t>
            </a:r>
          </a:p>
          <a:p>
            <a:pPr lvl="2"/>
            <a:r>
              <a:rPr lang="de-AT" dirty="0" err="1"/>
              <a:t>Kon</a:t>
            </a:r>
            <a:r>
              <a:rPr lang="cs-CZ" dirty="0" err="1"/>
              <a:t>zumenti</a:t>
            </a:r>
            <a:r>
              <a:rPr lang="cs-CZ" dirty="0"/>
              <a:t> zábavných programů, které si sami generují</a:t>
            </a:r>
            <a:endParaRPr lang="de-AT" dirty="0"/>
          </a:p>
          <a:p>
            <a:pPr lvl="1"/>
            <a:endParaRPr lang="cs-CZ" dirty="0"/>
          </a:p>
        </p:txBody>
      </p:sp>
      <p:sp>
        <p:nvSpPr>
          <p:cNvPr id="3" name="Nadpis 2"/>
          <p:cNvSpPr>
            <a:spLocks noGrp="1"/>
          </p:cNvSpPr>
          <p:nvPr>
            <p:ph type="title"/>
          </p:nvPr>
        </p:nvSpPr>
        <p:spPr/>
        <p:txBody>
          <a:bodyPr/>
          <a:lstStyle/>
          <a:p>
            <a:r>
              <a:rPr lang="de-AT" dirty="0"/>
              <a:t>Genera</a:t>
            </a:r>
            <a:r>
              <a:rPr lang="cs-CZ" dirty="0" err="1"/>
              <a:t>ce</a:t>
            </a:r>
            <a:r>
              <a:rPr lang="de-AT" dirty="0"/>
              <a:t> Z (3)</a:t>
            </a:r>
            <a:endParaRPr lang="cs-CZ" dirty="0"/>
          </a:p>
        </p:txBody>
      </p:sp>
    </p:spTree>
    <p:extLst>
      <p:ext uri="{BB962C8B-B14F-4D97-AF65-F5344CB8AC3E}">
        <p14:creationId xmlns:p14="http://schemas.microsoft.com/office/powerpoint/2010/main" val="2929218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57200" y="1481328"/>
            <a:ext cx="8229600" cy="4972008"/>
          </a:xfrm>
        </p:spPr>
        <p:txBody>
          <a:bodyPr>
            <a:normAutofit/>
          </a:bodyPr>
          <a:lstStyle/>
          <a:p>
            <a:r>
              <a:rPr lang="de-AT" dirty="0"/>
              <a:t> </a:t>
            </a:r>
            <a:r>
              <a:rPr lang="cs-CZ" dirty="0"/>
              <a:t>Podle </a:t>
            </a:r>
            <a:r>
              <a:rPr lang="de-AT" dirty="0" err="1"/>
              <a:t>Sch</a:t>
            </a:r>
            <a:r>
              <a:rPr lang="cs-CZ" dirty="0"/>
              <a:t>o</a:t>
            </a:r>
            <a:r>
              <a:rPr lang="de-AT" dirty="0" err="1"/>
              <a:t>lz</a:t>
            </a:r>
            <a:r>
              <a:rPr lang="cs-CZ" dirty="0" err="1"/>
              <a:t>eho</a:t>
            </a:r>
            <a:r>
              <a:rPr lang="de-AT" dirty="0"/>
              <a:t>:</a:t>
            </a:r>
          </a:p>
          <a:p>
            <a:pPr lvl="1"/>
            <a:r>
              <a:rPr lang="cs-CZ" dirty="0"/>
              <a:t>vedlejší účinky</a:t>
            </a:r>
            <a:r>
              <a:rPr lang="de-AT" dirty="0"/>
              <a:t>: </a:t>
            </a:r>
            <a:r>
              <a:rPr lang="cs-CZ" dirty="0"/>
              <a:t>skrz na skrz průhlední</a:t>
            </a:r>
            <a:r>
              <a:rPr lang="de-AT" dirty="0"/>
              <a:t> (90)</a:t>
            </a:r>
          </a:p>
          <a:p>
            <a:pPr lvl="1"/>
            <a:r>
              <a:rPr lang="cs-CZ" dirty="0"/>
              <a:t>d</a:t>
            </a:r>
            <a:r>
              <a:rPr lang="de-AT" dirty="0" err="1"/>
              <a:t>igit</a:t>
            </a:r>
            <a:r>
              <a:rPr lang="cs-CZ" dirty="0" err="1"/>
              <a:t>ální</a:t>
            </a:r>
            <a:r>
              <a:rPr lang="cs-CZ" dirty="0"/>
              <a:t> zákazníci ve skutečném nákupním ráji</a:t>
            </a:r>
            <a:r>
              <a:rPr lang="de-AT" dirty="0"/>
              <a:t> (92)</a:t>
            </a:r>
          </a:p>
          <a:p>
            <a:pPr lvl="1"/>
            <a:r>
              <a:rPr lang="de-AT" dirty="0"/>
              <a:t>„</a:t>
            </a:r>
            <a:r>
              <a:rPr lang="cs-CZ" dirty="0"/>
              <a:t>Bezpečí (v osobním životě) je pro mě důležitější než seberealizace</a:t>
            </a:r>
            <a:r>
              <a:rPr lang="de-AT" dirty="0"/>
              <a:t> “ (93)</a:t>
            </a:r>
          </a:p>
          <a:p>
            <a:pPr lvl="1"/>
            <a:r>
              <a:rPr lang="cs-CZ" dirty="0"/>
              <a:t>vždy dosažitelní</a:t>
            </a:r>
            <a:r>
              <a:rPr lang="de-AT" dirty="0"/>
              <a:t> (96)</a:t>
            </a:r>
          </a:p>
          <a:p>
            <a:pPr lvl="1"/>
            <a:r>
              <a:rPr lang="cs-CZ" dirty="0"/>
              <a:t>ho</a:t>
            </a:r>
            <a:r>
              <a:rPr lang="de-AT" dirty="0" err="1"/>
              <a:t>me</a:t>
            </a:r>
            <a:r>
              <a:rPr lang="de-AT" dirty="0"/>
              <a:t> </a:t>
            </a:r>
            <a:r>
              <a:rPr lang="cs-CZ" dirty="0"/>
              <a:t>o</a:t>
            </a:r>
            <a:r>
              <a:rPr lang="de-AT" dirty="0" err="1"/>
              <a:t>ffice</a:t>
            </a:r>
            <a:r>
              <a:rPr lang="de-AT" dirty="0"/>
              <a:t> </a:t>
            </a:r>
            <a:r>
              <a:rPr lang="cs-CZ" dirty="0"/>
              <a:t>je</a:t>
            </a:r>
            <a:r>
              <a:rPr lang="de-AT" dirty="0"/>
              <a:t> </a:t>
            </a:r>
            <a:r>
              <a:rPr lang="cs-CZ" dirty="0"/>
              <a:t>něco běžného</a:t>
            </a:r>
            <a:r>
              <a:rPr lang="de-AT" dirty="0"/>
              <a:t> (97)</a:t>
            </a:r>
          </a:p>
          <a:p>
            <a:pPr lvl="1"/>
            <a:r>
              <a:rPr lang="cs-CZ" dirty="0"/>
              <a:t>pracovat bez papírů</a:t>
            </a:r>
            <a:r>
              <a:rPr lang="de-AT" dirty="0"/>
              <a:t>,</a:t>
            </a:r>
            <a:r>
              <a:rPr lang="cs-CZ" dirty="0"/>
              <a:t> nemusí mít ani vlastní stůl, vše je na </a:t>
            </a:r>
            <a:r>
              <a:rPr lang="cs-CZ" dirty="0" err="1"/>
              <a:t>cloudu</a:t>
            </a:r>
            <a:r>
              <a:rPr lang="de-AT" dirty="0"/>
              <a:t> (100-106)</a:t>
            </a:r>
          </a:p>
          <a:p>
            <a:pPr lvl="1"/>
            <a:r>
              <a:rPr lang="cs-CZ" dirty="0"/>
              <a:t>sebevědomí a vlastní návrhy organizace práce</a:t>
            </a:r>
            <a:r>
              <a:rPr lang="de-AT" dirty="0"/>
              <a:t> (107)</a:t>
            </a:r>
          </a:p>
          <a:p>
            <a:pPr lvl="1"/>
            <a:r>
              <a:rPr lang="de-AT" dirty="0"/>
              <a:t>„</a:t>
            </a:r>
            <a:r>
              <a:rPr lang="cs-CZ" dirty="0"/>
              <a:t>když se nám to nelíbí, jdeme jinam</a:t>
            </a:r>
            <a:r>
              <a:rPr lang="de-AT" dirty="0"/>
              <a:t> “ (113)</a:t>
            </a:r>
          </a:p>
          <a:p>
            <a:pPr lvl="1"/>
            <a:r>
              <a:rPr lang="cs-CZ" dirty="0"/>
              <a:t>nárok na příjemnou atmosféru</a:t>
            </a:r>
            <a:r>
              <a:rPr lang="de-AT" dirty="0"/>
              <a:t> (118)</a:t>
            </a:r>
          </a:p>
        </p:txBody>
      </p:sp>
      <p:sp>
        <p:nvSpPr>
          <p:cNvPr id="3" name="Nadpis 2"/>
          <p:cNvSpPr>
            <a:spLocks noGrp="1"/>
          </p:cNvSpPr>
          <p:nvPr>
            <p:ph type="title"/>
          </p:nvPr>
        </p:nvSpPr>
        <p:spPr/>
        <p:txBody>
          <a:bodyPr/>
          <a:lstStyle/>
          <a:p>
            <a:r>
              <a:rPr lang="de-AT" dirty="0"/>
              <a:t>Genera</a:t>
            </a:r>
            <a:r>
              <a:rPr lang="cs-CZ" dirty="0" err="1"/>
              <a:t>ce</a:t>
            </a:r>
            <a:r>
              <a:rPr lang="de-AT" dirty="0"/>
              <a:t> Z </a:t>
            </a:r>
            <a:r>
              <a:rPr lang="cs-CZ" dirty="0"/>
              <a:t>– </a:t>
            </a:r>
            <a:r>
              <a:rPr lang="de-AT" dirty="0"/>
              <a:t>digital nativ</a:t>
            </a:r>
            <a:endParaRPr lang="cs-CZ" dirty="0"/>
          </a:p>
        </p:txBody>
      </p:sp>
    </p:spTree>
    <p:extLst>
      <p:ext uri="{BB962C8B-B14F-4D97-AF65-F5344CB8AC3E}">
        <p14:creationId xmlns:p14="http://schemas.microsoft.com/office/powerpoint/2010/main" val="5320823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hluk">
  <a:themeElements>
    <a:clrScheme name="Shlu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Shlu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Shlu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925</TotalTime>
  <Words>1630</Words>
  <Application>Microsoft Office PowerPoint</Application>
  <PresentationFormat>Předvádění na obrazovce (4:3)</PresentationFormat>
  <Paragraphs>165</Paragraphs>
  <Slides>25</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25</vt:i4>
      </vt:variant>
    </vt:vector>
  </HeadingPairs>
  <TitlesOfParts>
    <vt:vector size="32" baseType="lpstr">
      <vt:lpstr>Calibri</vt:lpstr>
      <vt:lpstr>Lucida Sans Unicode</vt:lpstr>
      <vt:lpstr>Verdana</vt:lpstr>
      <vt:lpstr>Wingdings</vt:lpstr>
      <vt:lpstr>Wingdings 2</vt:lpstr>
      <vt:lpstr>Wingdings 3</vt:lpstr>
      <vt:lpstr>Shluk</vt:lpstr>
      <vt:lpstr>Teorie generací Generace Z – Generace Alfa</vt:lpstr>
      <vt:lpstr>Teorie generací</vt:lpstr>
      <vt:lpstr>Generační teorie dnes</vt:lpstr>
      <vt:lpstr>Generační teorie se stala populární</vt:lpstr>
      <vt:lpstr>Přehled „generací“</vt:lpstr>
      <vt:lpstr>Generace Z (1)</vt:lpstr>
      <vt:lpstr>Generace Z (2)</vt:lpstr>
      <vt:lpstr>Generace Z (3)</vt:lpstr>
      <vt:lpstr>Generace Z – digital nativ</vt:lpstr>
      <vt:lpstr>Společné trendy dnešních subkultur</vt:lpstr>
      <vt:lpstr>1 – Rozmazané životy</vt:lpstr>
      <vt:lpstr>2 – Tvorba vlastního „superjá“</vt:lpstr>
      <vt:lpstr>3 – Touha „někam patřit“</vt:lpstr>
      <vt:lpstr>4 – Celistvé vnímání</vt:lpstr>
      <vt:lpstr>5 – Na hranici lidské psychiky</vt:lpstr>
      <vt:lpstr>6 – Překračování hranic</vt:lpstr>
      <vt:lpstr>Co s tím?</vt:lpstr>
      <vt:lpstr>Generace Alfa (1)</vt:lpstr>
      <vt:lpstr>Generace Alfa (2)</vt:lpstr>
      <vt:lpstr>Generace Alfa (3)</vt:lpstr>
      <vt:lpstr>Generace Alfa (4)</vt:lpstr>
      <vt:lpstr>A co my s tím?</vt:lpstr>
      <vt:lpstr>Výsledky výzkumu SOÚ AV ČR Volný čas dětí 6.-9. tříd (2021) </vt:lpstr>
      <vt:lpstr>Výsledky výzkumu Volný čas dětí a jeho prožívání (2)</vt:lpstr>
      <vt:lpstr>Výsledky výzkumu Volný čas dětí a jeho prožívání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welche „Kulturen“ ist das Evangelium zu inkulturieren?</dc:title>
  <dc:creator>kaplanek</dc:creator>
  <cp:lastModifiedBy>Michal Kaplánek</cp:lastModifiedBy>
  <cp:revision>29</cp:revision>
  <dcterms:created xsi:type="dcterms:W3CDTF">2021-11-19T08:00:59Z</dcterms:created>
  <dcterms:modified xsi:type="dcterms:W3CDTF">2024-02-16T09:13:33Z</dcterms:modified>
</cp:coreProperties>
</file>