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Ježíšova blahoslavenství jako inspirace pro pomáhající profese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5. Blahoslavení hladovějící a žíznící pro spravedlnosti: </a:t>
            </a:r>
          </a:p>
          <a:p>
            <a:r>
              <a:rPr lang="cs-CZ" dirty="0" smtClean="0"/>
              <a:t>Člověk a kultivace vlastního nitra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096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[Chorus:]</a:t>
            </a:r>
            <a:br>
              <a:rPr lang="cs-CZ" dirty="0"/>
            </a:br>
            <a:r>
              <a:rPr lang="cs-CZ" dirty="0" err="1"/>
              <a:t>What</a:t>
            </a:r>
            <a:r>
              <a:rPr lang="cs-CZ" dirty="0"/>
              <a:t> have I </a:t>
            </a:r>
            <a:r>
              <a:rPr lang="cs-CZ" dirty="0" err="1"/>
              <a:t>become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My </a:t>
            </a:r>
            <a:r>
              <a:rPr lang="cs-CZ" dirty="0" err="1"/>
              <a:t>sweetest</a:t>
            </a:r>
            <a:r>
              <a:rPr lang="cs-CZ" dirty="0"/>
              <a:t> </a:t>
            </a:r>
            <a:r>
              <a:rPr lang="cs-CZ" dirty="0" err="1"/>
              <a:t>friend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Everyone</a:t>
            </a:r>
            <a:r>
              <a:rPr lang="cs-CZ" dirty="0"/>
              <a:t> I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goes</a:t>
            </a:r>
            <a:r>
              <a:rPr lang="cs-CZ" dirty="0"/>
              <a:t> </a:t>
            </a:r>
            <a:r>
              <a:rPr lang="cs-CZ" dirty="0" err="1"/>
              <a:t>away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end</a:t>
            </a:r>
            <a:br>
              <a:rPr lang="cs-CZ" dirty="0"/>
            </a:br>
            <a:r>
              <a:rPr lang="cs-CZ" dirty="0"/>
              <a:t>And you </a:t>
            </a:r>
            <a:r>
              <a:rPr lang="cs-CZ" dirty="0" err="1"/>
              <a:t>could</a:t>
            </a:r>
            <a:r>
              <a:rPr lang="cs-CZ" dirty="0"/>
              <a:t> have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My empire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dirt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I </a:t>
            </a:r>
            <a:r>
              <a:rPr lang="cs-CZ" dirty="0" err="1"/>
              <a:t>will</a:t>
            </a:r>
            <a:r>
              <a:rPr lang="cs-CZ" dirty="0"/>
              <a:t> let you </a:t>
            </a:r>
            <a:r>
              <a:rPr lang="cs-CZ" dirty="0" err="1"/>
              <a:t>down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I </a:t>
            </a:r>
            <a:r>
              <a:rPr lang="cs-CZ" dirty="0" err="1"/>
              <a:t>will</a:t>
            </a:r>
            <a:r>
              <a:rPr lang="cs-CZ" dirty="0"/>
              <a:t> make you hurt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34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753228"/>
            <a:ext cx="9613861" cy="3599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I </a:t>
            </a:r>
            <a:r>
              <a:rPr lang="cs-CZ" dirty="0" err="1"/>
              <a:t>wear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crown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thorns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Upon</a:t>
            </a:r>
            <a:r>
              <a:rPr lang="cs-CZ" dirty="0"/>
              <a:t> my </a:t>
            </a:r>
            <a:r>
              <a:rPr lang="cs-CZ" dirty="0" err="1"/>
              <a:t>liar's</a:t>
            </a:r>
            <a:r>
              <a:rPr lang="cs-CZ" dirty="0"/>
              <a:t> </a:t>
            </a:r>
            <a:r>
              <a:rPr lang="cs-CZ" dirty="0" err="1"/>
              <a:t>chair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Full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broken</a:t>
            </a:r>
            <a:r>
              <a:rPr lang="cs-CZ" dirty="0"/>
              <a:t> </a:t>
            </a:r>
            <a:r>
              <a:rPr lang="cs-CZ" dirty="0" err="1"/>
              <a:t>thoughts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I </a:t>
            </a:r>
            <a:r>
              <a:rPr lang="cs-CZ" dirty="0" err="1"/>
              <a:t>cannot</a:t>
            </a:r>
            <a:r>
              <a:rPr lang="cs-CZ" dirty="0"/>
              <a:t> </a:t>
            </a:r>
            <a:r>
              <a:rPr lang="cs-CZ" dirty="0" err="1"/>
              <a:t>repair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Beneath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stains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feelings</a:t>
            </a:r>
            <a:r>
              <a:rPr lang="cs-CZ" dirty="0"/>
              <a:t> </a:t>
            </a:r>
            <a:r>
              <a:rPr lang="cs-CZ" dirty="0" err="1"/>
              <a:t>disappear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You are </a:t>
            </a:r>
            <a:r>
              <a:rPr lang="cs-CZ" dirty="0" err="1"/>
              <a:t>someone</a:t>
            </a:r>
            <a:r>
              <a:rPr lang="cs-CZ" dirty="0"/>
              <a:t> </a:t>
            </a:r>
            <a:r>
              <a:rPr lang="cs-CZ" dirty="0" err="1"/>
              <a:t>else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I </a:t>
            </a:r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still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here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[</a:t>
            </a:r>
            <a:r>
              <a:rPr lang="cs-CZ" dirty="0" smtClean="0"/>
              <a:t>Chorus]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If</a:t>
            </a:r>
            <a:r>
              <a:rPr lang="cs-CZ" dirty="0"/>
              <a:t> I </a:t>
            </a:r>
            <a:r>
              <a:rPr lang="cs-CZ" dirty="0" err="1"/>
              <a:t>could</a:t>
            </a:r>
            <a:r>
              <a:rPr lang="cs-CZ" dirty="0"/>
              <a:t> start </a:t>
            </a:r>
            <a:r>
              <a:rPr lang="cs-CZ" dirty="0" err="1"/>
              <a:t>again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A </a:t>
            </a:r>
            <a:r>
              <a:rPr lang="cs-CZ" dirty="0" err="1"/>
              <a:t>million</a:t>
            </a:r>
            <a:r>
              <a:rPr lang="cs-CZ" dirty="0"/>
              <a:t> </a:t>
            </a:r>
            <a:r>
              <a:rPr lang="cs-CZ" dirty="0" err="1"/>
              <a:t>miles</a:t>
            </a:r>
            <a:r>
              <a:rPr lang="cs-CZ" dirty="0"/>
              <a:t> </a:t>
            </a:r>
            <a:r>
              <a:rPr lang="cs-CZ" dirty="0" err="1"/>
              <a:t>away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I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keep</a:t>
            </a:r>
            <a:r>
              <a:rPr lang="cs-CZ" dirty="0"/>
              <a:t> </a:t>
            </a:r>
            <a:r>
              <a:rPr lang="cs-CZ" dirty="0" err="1"/>
              <a:t>myself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I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find</a:t>
            </a:r>
            <a:r>
              <a:rPr lang="cs-CZ" dirty="0"/>
              <a:t> a </a:t>
            </a:r>
            <a:r>
              <a:rPr lang="cs-CZ" dirty="0" err="1" smtClean="0"/>
              <a:t>way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https://www.youtube.com/watch?v=vt1Pwfnh5pc</a:t>
            </a:r>
          </a:p>
        </p:txBody>
      </p:sp>
    </p:spTree>
    <p:extLst>
      <p:ext uri="{BB962C8B-B14F-4D97-AF65-F5344CB8AC3E}">
        <p14:creationId xmlns:p14="http://schemas.microsoft.com/office/powerpoint/2010/main" val="219119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Spravedlnost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cs-CZ" dirty="0"/>
              <a:t>lidské jednání ve shodě s Boží </a:t>
            </a:r>
            <a:r>
              <a:rPr lang="cs-CZ" dirty="0" smtClean="0"/>
              <a:t>vůlí </a:t>
            </a:r>
          </a:p>
          <a:p>
            <a:pPr marL="0" indent="0">
              <a:buNone/>
            </a:pPr>
            <a:r>
              <a:rPr lang="cs-CZ" dirty="0" smtClean="0"/>
              <a:t>Mít </a:t>
            </a:r>
            <a:r>
              <a:rPr lang="cs-CZ" dirty="0"/>
              <a:t>hlad a žízeň po </a:t>
            </a:r>
            <a:r>
              <a:rPr lang="cs-CZ" dirty="0" smtClean="0"/>
              <a:t>spravedlnosti = touha </a:t>
            </a:r>
            <a:r>
              <a:rPr lang="cs-CZ" dirty="0"/>
              <a:t>a úsilí </a:t>
            </a:r>
            <a:r>
              <a:rPr lang="cs-CZ" dirty="0" smtClean="0"/>
              <a:t>žít </a:t>
            </a:r>
            <a:r>
              <a:rPr lang="cs-CZ" dirty="0"/>
              <a:t>podle Boží </a:t>
            </a:r>
            <a:r>
              <a:rPr lang="cs-CZ" dirty="0" smtClean="0"/>
              <a:t>vůle, jak je vyjádřena Horským kázáním</a:t>
            </a:r>
          </a:p>
          <a:p>
            <a:pPr marL="0" indent="0">
              <a:buNone/>
            </a:pPr>
            <a:r>
              <a:rPr lang="cs-CZ" dirty="0" smtClean="0"/>
              <a:t>Jde-li o hlad a žízeň, jde o přežití, proto nejlepším komentářem blahoslavenství jsou verše 6,25-33</a:t>
            </a:r>
          </a:p>
          <a:p>
            <a:pPr marL="0" indent="0">
              <a:buNone/>
            </a:pPr>
            <a:r>
              <a:rPr lang="cs-CZ" dirty="0" smtClean="0"/>
              <a:t>Jde o hierarchii hodnot, zde se láme všechno a má to mnoho praktických dopadů…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51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Radim Hladík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Čajovna nebo Sluneční hrob?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119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6156100" cy="6758887"/>
          </a:xfrm>
        </p:spPr>
      </p:pic>
    </p:spTree>
    <p:extLst>
      <p:ext uri="{BB962C8B-B14F-4D97-AF65-F5344CB8AC3E}">
        <p14:creationId xmlns:p14="http://schemas.microsoft.com/office/powerpoint/2010/main" val="230055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6156100" cy="6758887"/>
          </a:xfrm>
        </p:spPr>
      </p:pic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1418" y="1520856"/>
            <a:ext cx="7847446" cy="533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3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152" y="49734"/>
            <a:ext cx="8873544" cy="6717824"/>
          </a:xfrm>
        </p:spPr>
      </p:pic>
    </p:spTree>
    <p:extLst>
      <p:ext uri="{BB962C8B-B14F-4D97-AF65-F5344CB8AC3E}">
        <p14:creationId xmlns:p14="http://schemas.microsoft.com/office/powerpoint/2010/main" val="309810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Jak byste se do diskuze zapojili vy?</a:t>
            </a:r>
          </a:p>
          <a:p>
            <a:pPr marL="0" indent="0">
              <a:buNone/>
            </a:pPr>
            <a:r>
              <a:rPr lang="cs-CZ" dirty="0" smtClean="0"/>
              <a:t>Co si představujete pod pojmem „spravedlnost“?</a:t>
            </a:r>
          </a:p>
          <a:p>
            <a:pPr marL="0" indent="0">
              <a:buNone/>
            </a:pPr>
            <a:r>
              <a:rPr lang="cs-CZ" dirty="0" smtClean="0"/>
              <a:t>Co je „hladovět“ a „žíznit“ po </a:t>
            </a:r>
            <a:r>
              <a:rPr lang="cs-CZ" dirty="0" err="1" smtClean="0"/>
              <a:t>spravednosti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55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Blahoslavení hladovějící a žíznící (</a:t>
            </a:r>
            <a:r>
              <a:rPr lang="cs-CZ" dirty="0" err="1" smtClean="0"/>
              <a:t>Mt</a:t>
            </a:r>
            <a:r>
              <a:rPr lang="cs-CZ" dirty="0" smtClean="0"/>
              <a:t> 5,6)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„Blahoslavení </a:t>
            </a:r>
            <a:r>
              <a:rPr lang="en-US" dirty="0" err="1" smtClean="0"/>
              <a:t>hladovějí</a:t>
            </a:r>
            <a:r>
              <a:rPr lang="cs-CZ" dirty="0" err="1" smtClean="0"/>
              <a:t>cí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 smtClean="0"/>
              <a:t>žízní</a:t>
            </a:r>
            <a:r>
              <a:rPr lang="cs-CZ" dirty="0" err="1" smtClean="0"/>
              <a:t>cí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spravedlnosti</a:t>
            </a:r>
            <a:r>
              <a:rPr lang="en-US" dirty="0"/>
              <a:t>, </a:t>
            </a:r>
            <a:r>
              <a:rPr lang="en-US" dirty="0" err="1"/>
              <a:t>neboť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budou</a:t>
            </a:r>
            <a:r>
              <a:rPr lang="en-US" dirty="0"/>
              <a:t> </a:t>
            </a:r>
            <a:r>
              <a:rPr lang="en-US" dirty="0" err="1"/>
              <a:t>nasyceni</a:t>
            </a:r>
            <a:r>
              <a:rPr lang="en-US" dirty="0" smtClean="0"/>
              <a:t>.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en-US" dirty="0" err="1" smtClean="0">
                <a:latin typeface="Bwgrkl" panose="00000400000000000000" pitchFamily="2" charset="0"/>
              </a:rPr>
              <a:t>maka,rioi</a:t>
            </a:r>
            <a:r>
              <a:rPr lang="en-US" dirty="0" smtClean="0">
                <a:latin typeface="Bwgrkl" panose="00000400000000000000" pitchFamily="2" charset="0"/>
              </a:rPr>
              <a:t> </a:t>
            </a:r>
            <a:r>
              <a:rPr lang="en-US" dirty="0">
                <a:latin typeface="Bwgrkl" panose="00000400000000000000" pitchFamily="2" charset="0"/>
              </a:rPr>
              <a:t>oi` </a:t>
            </a:r>
            <a:r>
              <a:rPr lang="en-US" dirty="0" err="1">
                <a:latin typeface="Bwgrkl" panose="00000400000000000000" pitchFamily="2" charset="0"/>
              </a:rPr>
              <a:t>peinw</a:t>
            </a:r>
            <a:r>
              <a:rPr lang="en-US" dirty="0">
                <a:latin typeface="Bwgrkl" panose="00000400000000000000" pitchFamily="2" charset="0"/>
              </a:rPr>
              <a:t>/</a:t>
            </a:r>
            <a:r>
              <a:rPr lang="en-US" dirty="0" err="1">
                <a:latin typeface="Bwgrkl" panose="00000400000000000000" pitchFamily="2" charset="0"/>
              </a:rPr>
              <a:t>ntej</a:t>
            </a:r>
            <a:r>
              <a:rPr lang="en-US" dirty="0">
                <a:latin typeface="Bwgrkl" panose="00000400000000000000" pitchFamily="2" charset="0"/>
              </a:rPr>
              <a:t> kai. </a:t>
            </a:r>
            <a:r>
              <a:rPr lang="en-US" dirty="0" err="1">
                <a:latin typeface="Bwgrkl" panose="00000400000000000000" pitchFamily="2" charset="0"/>
              </a:rPr>
              <a:t>diyw</a:t>
            </a:r>
            <a:r>
              <a:rPr lang="en-US" dirty="0">
                <a:latin typeface="Bwgrkl" panose="00000400000000000000" pitchFamily="2" charset="0"/>
              </a:rPr>
              <a:t>/</a:t>
            </a:r>
            <a:r>
              <a:rPr lang="en-US" dirty="0" err="1">
                <a:latin typeface="Bwgrkl" panose="00000400000000000000" pitchFamily="2" charset="0"/>
              </a:rPr>
              <a:t>ntej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th.n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dikaiosu,nhn</a:t>
            </a:r>
            <a:r>
              <a:rPr lang="en-US" dirty="0">
                <a:latin typeface="Bwgrkl" panose="00000400000000000000" pitchFamily="2" charset="0"/>
              </a:rPr>
              <a:t>( o[</a:t>
            </a:r>
            <a:r>
              <a:rPr lang="en-US" dirty="0" err="1">
                <a:latin typeface="Bwgrkl" panose="00000400000000000000" pitchFamily="2" charset="0"/>
              </a:rPr>
              <a:t>ti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auvtoi</a:t>
            </a:r>
            <a:r>
              <a:rPr lang="en-US" dirty="0">
                <a:latin typeface="Bwgrkl" panose="00000400000000000000" pitchFamily="2" charset="0"/>
              </a:rPr>
              <a:t>. </a:t>
            </a:r>
            <a:r>
              <a:rPr lang="en-US" dirty="0" err="1">
                <a:latin typeface="Bwgrkl" panose="00000400000000000000" pitchFamily="2" charset="0"/>
              </a:rPr>
              <a:t>cortasqh,sontaiÅ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35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Výklad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Hlad a žízeň, potřeby, na kterých závisí život člověka</a:t>
            </a:r>
          </a:p>
          <a:p>
            <a:pPr marL="0" indent="0">
              <a:buNone/>
            </a:pPr>
            <a:r>
              <a:rPr lang="cs-CZ" dirty="0" smtClean="0"/>
              <a:t>„Spravedlnost“?</a:t>
            </a:r>
          </a:p>
          <a:p>
            <a:pPr marL="0" indent="0">
              <a:buNone/>
            </a:pPr>
            <a:r>
              <a:rPr lang="cs-CZ" dirty="0" smtClean="0"/>
              <a:t>Spravedlnost = milosrdenství (srov. </a:t>
            </a:r>
            <a:r>
              <a:rPr lang="cs-CZ" dirty="0" err="1" smtClean="0"/>
              <a:t>Mt</a:t>
            </a:r>
            <a:r>
              <a:rPr lang="cs-CZ" dirty="0" smtClean="0"/>
              <a:t> 3,15)</a:t>
            </a:r>
          </a:p>
          <a:p>
            <a:pPr marL="0" indent="0">
              <a:buNone/>
            </a:pPr>
            <a:r>
              <a:rPr lang="cs-CZ" dirty="0" err="1" smtClean="0"/>
              <a:t>Mt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„spravedlivý“ člověk (13,41-43.49; 25,46)</a:t>
            </a:r>
          </a:p>
          <a:p>
            <a:pPr marL="0" indent="0">
              <a:buNone/>
            </a:pPr>
            <a:r>
              <a:rPr lang="cs-CZ" dirty="0" smtClean="0"/>
              <a:t>„spravedlnost“ v Horském kázání (5,20; 6,1; 6,33</a:t>
            </a:r>
          </a:p>
          <a:p>
            <a:pPr marL="0" indent="0">
              <a:buNone/>
            </a:pPr>
            <a:r>
              <a:rPr lang="cs-CZ" dirty="0" smtClean="0"/>
              <a:t>„Budou nasyceni“ Ž 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40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Hurt (</a:t>
            </a:r>
            <a:r>
              <a:rPr lang="cs-CZ" b="1" dirty="0" err="1"/>
              <a:t>Johnny</a:t>
            </a:r>
            <a:r>
              <a:rPr lang="cs-CZ" b="1" dirty="0"/>
              <a:t> Cash)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I hurt </a:t>
            </a:r>
            <a:r>
              <a:rPr lang="cs-CZ" dirty="0" err="1"/>
              <a:t>myself</a:t>
            </a:r>
            <a:r>
              <a:rPr lang="cs-CZ" dirty="0"/>
              <a:t> </a:t>
            </a:r>
            <a:r>
              <a:rPr lang="cs-CZ" dirty="0" err="1"/>
              <a:t>today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To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I </a:t>
            </a:r>
            <a:r>
              <a:rPr lang="cs-CZ" dirty="0" err="1"/>
              <a:t>still</a:t>
            </a:r>
            <a:r>
              <a:rPr lang="cs-CZ" dirty="0"/>
              <a:t> </a:t>
            </a:r>
            <a:r>
              <a:rPr lang="cs-CZ" dirty="0" err="1"/>
              <a:t>feel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I </a:t>
            </a:r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pain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thing</a:t>
            </a:r>
            <a:r>
              <a:rPr lang="cs-CZ" dirty="0"/>
              <a:t> </a:t>
            </a:r>
            <a:r>
              <a:rPr lang="cs-CZ" dirty="0" err="1"/>
              <a:t>that's</a:t>
            </a:r>
            <a:r>
              <a:rPr lang="cs-CZ" dirty="0"/>
              <a:t> </a:t>
            </a:r>
            <a:r>
              <a:rPr lang="cs-CZ" dirty="0" err="1"/>
              <a:t>real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needle</a:t>
            </a:r>
            <a:r>
              <a:rPr lang="cs-CZ" dirty="0"/>
              <a:t> </a:t>
            </a:r>
            <a:r>
              <a:rPr lang="cs-CZ" dirty="0" err="1"/>
              <a:t>tears</a:t>
            </a:r>
            <a:r>
              <a:rPr lang="cs-CZ" dirty="0"/>
              <a:t> a hold</a:t>
            </a:r>
            <a:br>
              <a:rPr lang="cs-CZ" dirty="0"/>
            </a:b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old</a:t>
            </a:r>
            <a:r>
              <a:rPr lang="cs-CZ" dirty="0"/>
              <a:t> </a:t>
            </a:r>
            <a:r>
              <a:rPr lang="cs-CZ" dirty="0" err="1"/>
              <a:t>familiar</a:t>
            </a:r>
            <a:r>
              <a:rPr lang="cs-CZ" dirty="0"/>
              <a:t> </a:t>
            </a:r>
            <a:r>
              <a:rPr lang="cs-CZ" dirty="0" err="1"/>
              <a:t>sting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Try</a:t>
            </a:r>
            <a:r>
              <a:rPr lang="cs-CZ" dirty="0"/>
              <a:t> to </a:t>
            </a:r>
            <a:r>
              <a:rPr lang="cs-CZ" dirty="0" err="1"/>
              <a:t>kill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away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But I </a:t>
            </a:r>
            <a:r>
              <a:rPr lang="cs-CZ" dirty="0" err="1"/>
              <a:t>remember</a:t>
            </a:r>
            <a:r>
              <a:rPr lang="cs-CZ" dirty="0"/>
              <a:t> </a:t>
            </a:r>
            <a:r>
              <a:rPr lang="cs-CZ" dirty="0" err="1"/>
              <a:t>everything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92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76</TotalTime>
  <Words>233</Words>
  <Application>Microsoft Office PowerPoint</Application>
  <PresentationFormat>Širokoúhlá obrazovka</PresentationFormat>
  <Paragraphs>30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Bwgrkl</vt:lpstr>
      <vt:lpstr>Trebuchet MS</vt:lpstr>
      <vt:lpstr>Berlín</vt:lpstr>
      <vt:lpstr>Ježíšova blahoslavenství jako inspirace pro pomáhající profese</vt:lpstr>
      <vt:lpstr>Radim Hladík</vt:lpstr>
      <vt:lpstr>Prezentace aplikace PowerPoint</vt:lpstr>
      <vt:lpstr>Prezentace aplikace PowerPoint</vt:lpstr>
      <vt:lpstr>Prezentace aplikace PowerPoint</vt:lpstr>
      <vt:lpstr>Otázky…</vt:lpstr>
      <vt:lpstr>Blahoslavení hladovějící a žíznící (Mt 5,6)</vt:lpstr>
      <vt:lpstr>Výklad </vt:lpstr>
      <vt:lpstr>Hurt (Johnny Cash)</vt:lpstr>
      <vt:lpstr>Prezentace aplikace PowerPoint</vt:lpstr>
      <vt:lpstr>Prezentace aplikace PowerPoint</vt:lpstr>
      <vt:lpstr>Praktické důsledky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Ježíšova blahoslavenství jako inspirace pro pomáhající profese</dc:title>
  <dc:creator>Ladislav Heryán</dc:creator>
  <cp:lastModifiedBy>Ladislav Heryán</cp:lastModifiedBy>
  <cp:revision>8</cp:revision>
  <dcterms:created xsi:type="dcterms:W3CDTF">2018-03-19T10:40:08Z</dcterms:created>
  <dcterms:modified xsi:type="dcterms:W3CDTF">2018-03-19T11:57:02Z</dcterms:modified>
</cp:coreProperties>
</file>