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smtClean="0"/>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BD862E7-95FA-4FC4-9EC5-DDBFA8DC7417}" type="datetimeFigureOut">
              <a:rPr lang="en-US" dirty="0"/>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DB987F2-A784-4F72-BB57-0E9EACDE722E}" type="datetimeFigureOut">
              <a:rPr lang="en-US" dirty="0"/>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0BBD51E-4B19-444E-85C0-DBD7EB6263F4}" type="datetimeFigureOut">
              <a:rPr lang="en-US" dirty="0"/>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0D7255A-4AD5-4D3E-9A0A-689DA3BA976C}" type="datetimeFigureOut">
              <a:rPr lang="en-US" dirty="0"/>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3EE0AD15-87AC-45B2-9EE5-8D165AF83CD7}" type="datetimeFigureOut">
              <a:rPr lang="en-US" dirty="0"/>
              <a:t>2/23/2018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FCC40CCD-F0D6-4CC2-A4C8-2D7D0D875F02}" type="datetimeFigureOut">
              <a:rPr lang="en-US" dirty="0"/>
              <a:t>2/23/2018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2/23/2018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C9A00F7B-89C5-4DF7-A309-6263220147D4}" type="datetimeFigureOut">
              <a:rPr lang="en-US" dirty="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80322" y="3030008"/>
            <a:ext cx="4698355"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594123" y="3030008"/>
            <a:ext cx="4700059"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2/23/2018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2/23/2018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2/23/2018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CDCB01F-D966-4C62-B900-0BE008A90C98}" type="datetimeFigureOut">
              <a:rPr lang="en-US" dirty="0"/>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E73A0EA-7DC7-4964-BB97-B173EF3B859A}" type="datetimeFigureOut">
              <a:rPr lang="en-US" dirty="0"/>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2/23/2018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JWnUItw1El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JWnUItw1El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z="4000" dirty="0"/>
              <a:t>Ježíšova blahoslavenství jako inspirace pro pomáhající profese</a:t>
            </a:r>
          </a:p>
        </p:txBody>
      </p:sp>
      <p:sp>
        <p:nvSpPr>
          <p:cNvPr id="3" name="Podnadpis 2"/>
          <p:cNvSpPr>
            <a:spLocks noGrp="1"/>
          </p:cNvSpPr>
          <p:nvPr>
            <p:ph type="subTitle" idx="1"/>
          </p:nvPr>
        </p:nvSpPr>
        <p:spPr/>
        <p:txBody>
          <a:bodyPr/>
          <a:lstStyle/>
          <a:p>
            <a:r>
              <a:rPr lang="cs-CZ" dirty="0" smtClean="0"/>
              <a:t>3. Blahoslavení plačící</a:t>
            </a:r>
            <a:r>
              <a:rPr lang="cs-CZ" dirty="0"/>
              <a:t>:</a:t>
            </a:r>
            <a:r>
              <a:rPr lang="cs-CZ" dirty="0" smtClean="0"/>
              <a:t> </a:t>
            </a:r>
            <a:r>
              <a:rPr lang="cs-CZ" dirty="0"/>
              <a:t>Člověk a kultivace jeho vztahů k </a:t>
            </a:r>
            <a:r>
              <a:rPr lang="cs-CZ" dirty="0" smtClean="0"/>
              <a:t>okolí</a:t>
            </a:r>
            <a:endParaRPr lang="cs-CZ" dirty="0"/>
          </a:p>
        </p:txBody>
      </p:sp>
    </p:spTree>
    <p:extLst>
      <p:ext uri="{BB962C8B-B14F-4D97-AF65-F5344CB8AC3E}">
        <p14:creationId xmlns:p14="http://schemas.microsoft.com/office/powerpoint/2010/main" val="224808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Výklad</a:t>
            </a:r>
            <a:endParaRPr lang="cs-CZ" dirty="0"/>
          </a:p>
        </p:txBody>
      </p:sp>
      <p:sp>
        <p:nvSpPr>
          <p:cNvPr id="3" name="Zástupný symbol pro obsah 2"/>
          <p:cNvSpPr>
            <a:spLocks noGrp="1"/>
          </p:cNvSpPr>
          <p:nvPr>
            <p:ph idx="1"/>
          </p:nvPr>
        </p:nvSpPr>
        <p:spPr/>
        <p:txBody>
          <a:bodyPr/>
          <a:lstStyle/>
          <a:p>
            <a:pPr marL="0" indent="0">
              <a:buNone/>
            </a:pPr>
            <a:r>
              <a:rPr lang="cs-CZ" dirty="0"/>
              <a:t>„budou potěšeni“</a:t>
            </a:r>
          </a:p>
          <a:p>
            <a:pPr marL="0" indent="0">
              <a:buNone/>
            </a:pPr>
            <a:r>
              <a:rPr lang="cs-CZ" dirty="0"/>
              <a:t>NZ 2K 1,3-7; 7,4-7; 2Sol 2,16-17</a:t>
            </a:r>
          </a:p>
          <a:p>
            <a:pPr marL="0" indent="0">
              <a:buNone/>
            </a:pPr>
            <a:r>
              <a:rPr lang="cs-CZ" dirty="0" smtClean="0"/>
              <a:t>Pavlův Bůh: Milosrdenství a Útěcha</a:t>
            </a:r>
          </a:p>
          <a:p>
            <a:pPr marL="0" indent="0">
              <a:buNone/>
            </a:pPr>
            <a:r>
              <a:rPr lang="cs-CZ" dirty="0" smtClean="0"/>
              <a:t>SZ </a:t>
            </a:r>
            <a:r>
              <a:rPr lang="cs-CZ" dirty="0" err="1"/>
              <a:t>Iz</a:t>
            </a:r>
            <a:r>
              <a:rPr lang="cs-CZ" dirty="0"/>
              <a:t> 40,1-2; 61,1-3; 51,12-13; </a:t>
            </a:r>
            <a:r>
              <a:rPr lang="cs-CZ" dirty="0" smtClean="0"/>
              <a:t>66,13</a:t>
            </a:r>
          </a:p>
          <a:p>
            <a:pPr marL="0" indent="0">
              <a:buNone/>
            </a:pPr>
            <a:r>
              <a:rPr lang="cs-CZ" dirty="0" smtClean="0"/>
              <a:t>Utěšitel, neboť Stvořitel</a:t>
            </a:r>
            <a:endParaRPr lang="cs-CZ" dirty="0"/>
          </a:p>
        </p:txBody>
      </p:sp>
    </p:spTree>
    <p:extLst>
      <p:ext uri="{BB962C8B-B14F-4D97-AF65-F5344CB8AC3E}">
        <p14:creationId xmlns:p14="http://schemas.microsoft.com/office/powerpoint/2010/main" val="406549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Praktické důsledky</a:t>
            </a:r>
          </a:p>
        </p:txBody>
      </p:sp>
      <p:sp>
        <p:nvSpPr>
          <p:cNvPr id="3" name="Zástupný symbol pro obsah 2"/>
          <p:cNvSpPr>
            <a:spLocks noGrp="1"/>
          </p:cNvSpPr>
          <p:nvPr>
            <p:ph idx="1"/>
          </p:nvPr>
        </p:nvSpPr>
        <p:spPr>
          <a:xfrm>
            <a:off x="680321" y="2336872"/>
            <a:ext cx="9725809" cy="4521127"/>
          </a:xfrm>
        </p:spPr>
        <p:txBody>
          <a:bodyPr/>
          <a:lstStyle/>
          <a:p>
            <a:pPr marL="0" indent="0">
              <a:buNone/>
            </a:pPr>
            <a:r>
              <a:rPr lang="cs-CZ" dirty="0"/>
              <a:t>1. blahoslavenství: uznání vlastní chudoby – závislost v tom, co mne přesahuje</a:t>
            </a:r>
          </a:p>
          <a:p>
            <a:pPr marL="0" indent="0">
              <a:buNone/>
            </a:pPr>
            <a:r>
              <a:rPr lang="cs-CZ" dirty="0"/>
              <a:t>2. blahoslavenství: vztahy působí bolest, ale ona zranitelnost je jedna z forem lidské chudoby; </a:t>
            </a:r>
          </a:p>
          <a:p>
            <a:pPr marL="0" indent="0">
              <a:buNone/>
            </a:pPr>
            <a:r>
              <a:rPr lang="cs-CZ" dirty="0"/>
              <a:t>	je zbytečné ji falešně překonávat uzavřeností, hmotnými 	náhražkami nebo planými útěchami…</a:t>
            </a:r>
          </a:p>
          <a:p>
            <a:pPr marL="0" indent="0">
              <a:buNone/>
            </a:pPr>
            <a:r>
              <a:rPr lang="cs-CZ" dirty="0"/>
              <a:t>	Boží útěcha je darem skutečného společenství, je osobní a 	plná </a:t>
            </a:r>
            <a:r>
              <a:rPr lang="cs-CZ" dirty="0" smtClean="0"/>
              <a:t>lásky</a:t>
            </a:r>
          </a:p>
          <a:p>
            <a:pPr marL="0" indent="0">
              <a:buNone/>
            </a:pPr>
            <a:r>
              <a:rPr lang="cs-CZ" dirty="0" smtClean="0"/>
              <a:t>Co je útěchou otevřenému člověku bez Boha? Je třeba to hledat.</a:t>
            </a:r>
          </a:p>
          <a:p>
            <a:pPr marL="0" indent="0">
              <a:buNone/>
            </a:pPr>
            <a:r>
              <a:rPr lang="cs-CZ" dirty="0" smtClean="0"/>
              <a:t>Otevřenost osobní implikuje otevřenost společnosti! Viz U2…</a:t>
            </a:r>
            <a:endParaRPr lang="cs-CZ" dirty="0"/>
          </a:p>
          <a:p>
            <a:pPr marL="0" indent="0">
              <a:buNone/>
            </a:pPr>
            <a:endParaRPr lang="cs-CZ" dirty="0"/>
          </a:p>
        </p:txBody>
      </p:sp>
    </p:spTree>
    <p:extLst>
      <p:ext uri="{BB962C8B-B14F-4D97-AF65-F5344CB8AC3E}">
        <p14:creationId xmlns:p14="http://schemas.microsoft.com/office/powerpoint/2010/main" val="379389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U2, Paříž, 6. prosinec 2015</a:t>
            </a:r>
            <a:endParaRPr lang="cs-CZ" dirty="0"/>
          </a:p>
        </p:txBody>
      </p:sp>
      <p:sp>
        <p:nvSpPr>
          <p:cNvPr id="3" name="Zástupný symbol pro obsah 2"/>
          <p:cNvSpPr>
            <a:spLocks noGrp="1"/>
          </p:cNvSpPr>
          <p:nvPr>
            <p:ph idx="1"/>
          </p:nvPr>
        </p:nvSpPr>
        <p:spPr>
          <a:xfrm>
            <a:off x="680321" y="1834166"/>
            <a:ext cx="9613861" cy="4927242"/>
          </a:xfrm>
        </p:spPr>
        <p:txBody>
          <a:bodyPr>
            <a:normAutofit fontScale="92500" lnSpcReduction="20000"/>
          </a:bodyPr>
          <a:lstStyle/>
          <a:p>
            <a:pPr marL="0" indent="0">
              <a:buNone/>
            </a:pPr>
            <a:r>
              <a:rPr lang="cs-CZ" dirty="0" err="1"/>
              <a:t>Stephen</a:t>
            </a:r>
            <a:r>
              <a:rPr lang="cs-CZ" dirty="0"/>
              <a:t> </a:t>
            </a:r>
            <a:r>
              <a:rPr lang="cs-CZ" dirty="0" err="1" smtClean="0"/>
              <a:t>Hawking</a:t>
            </a:r>
            <a:r>
              <a:rPr lang="cs-CZ" dirty="0" smtClean="0"/>
              <a:t>:</a:t>
            </a:r>
          </a:p>
          <a:p>
            <a:pPr marL="0" indent="0">
              <a:buNone/>
            </a:pPr>
            <a:r>
              <a:rPr lang="en-US" dirty="0"/>
              <a:t>When we see the Earth from space we see ourselves as a whole. We see the unity, but not the divisions. One planet, one human race. We are here together and we need to live together with tolerance and respect.</a:t>
            </a:r>
            <a:endParaRPr lang="cs-CZ" dirty="0"/>
          </a:p>
          <a:p>
            <a:pPr marL="0" indent="0">
              <a:buNone/>
            </a:pPr>
            <a:r>
              <a:rPr lang="en-US" dirty="0"/>
              <a:t>Our only boundaries are the way we see ourselves, the only borders the way we see each other. We must become global citizens. Our voices are important. We give our elected officials their power, but we can take it away.</a:t>
            </a:r>
          </a:p>
          <a:p>
            <a:pPr marL="0" indent="0">
              <a:buNone/>
            </a:pPr>
            <a:r>
              <a:rPr lang="en-US" dirty="0"/>
              <a:t>We at all time travelers, traveling together into the future. But let us make that future a place we want to visit.</a:t>
            </a:r>
            <a:br>
              <a:rPr lang="en-US" dirty="0"/>
            </a:br>
            <a:endParaRPr lang="cs-CZ" dirty="0"/>
          </a:p>
          <a:p>
            <a:pPr marL="0" indent="0">
              <a:buNone/>
            </a:pPr>
            <a:r>
              <a:rPr lang="en-US" dirty="0"/>
              <a:t>Be brave.</a:t>
            </a:r>
            <a:br>
              <a:rPr lang="en-US" dirty="0"/>
            </a:br>
            <a:r>
              <a:rPr lang="en-US" dirty="0"/>
              <a:t>Be determined.</a:t>
            </a:r>
            <a:br>
              <a:rPr lang="en-US" dirty="0"/>
            </a:br>
            <a:r>
              <a:rPr lang="en-US" dirty="0"/>
              <a:t>Overcome the odds.</a:t>
            </a:r>
            <a:br>
              <a:rPr lang="en-US" dirty="0"/>
            </a:br>
            <a:r>
              <a:rPr lang="en-US" dirty="0"/>
              <a:t>It can be done</a:t>
            </a:r>
            <a:r>
              <a:rPr lang="en-US" dirty="0" smtClean="0"/>
              <a:t>.</a:t>
            </a:r>
            <a:endParaRPr lang="cs-CZ" dirty="0" smtClean="0"/>
          </a:p>
          <a:p>
            <a:pPr marL="0" indent="0">
              <a:buNone/>
            </a:pPr>
            <a:endParaRPr lang="cs-CZ" dirty="0" smtClean="0"/>
          </a:p>
          <a:p>
            <a:pPr marL="0" indent="0">
              <a:buNone/>
            </a:pPr>
            <a:r>
              <a:rPr lang="cs-CZ" dirty="0" smtClean="0"/>
              <a:t>City </a:t>
            </a:r>
            <a:r>
              <a:rPr lang="cs-CZ" dirty="0" err="1" smtClean="0"/>
              <a:t>of</a:t>
            </a:r>
            <a:r>
              <a:rPr lang="cs-CZ" dirty="0" smtClean="0"/>
              <a:t> </a:t>
            </a:r>
            <a:r>
              <a:rPr lang="cs-CZ" dirty="0" err="1" smtClean="0"/>
              <a:t>Blinding</a:t>
            </a:r>
            <a:r>
              <a:rPr lang="cs-CZ" dirty="0" smtClean="0"/>
              <a:t> </a:t>
            </a:r>
            <a:r>
              <a:rPr lang="cs-CZ" dirty="0" err="1" smtClean="0"/>
              <a:t>Lights</a:t>
            </a:r>
            <a:r>
              <a:rPr lang="cs-CZ" dirty="0" smtClean="0"/>
              <a:t> (</a:t>
            </a:r>
            <a:r>
              <a:rPr lang="en-US" dirty="0" smtClean="0"/>
              <a:t>https</a:t>
            </a:r>
            <a:r>
              <a:rPr lang="en-US" dirty="0"/>
              <a:t>://www.youtube.com/watch?v=_</a:t>
            </a:r>
            <a:r>
              <a:rPr lang="en-US" dirty="0" smtClean="0"/>
              <a:t>YJIzFA49Ac</a:t>
            </a:r>
            <a:r>
              <a:rPr lang="cs-CZ" dirty="0" smtClean="0"/>
              <a:t>)</a:t>
            </a:r>
            <a:endParaRPr lang="en-US" dirty="0"/>
          </a:p>
          <a:p>
            <a:pPr marL="0" indent="0">
              <a:buNone/>
            </a:pPr>
            <a:endParaRPr lang="cs-CZ" dirty="0"/>
          </a:p>
        </p:txBody>
      </p:sp>
    </p:spTree>
    <p:extLst>
      <p:ext uri="{BB962C8B-B14F-4D97-AF65-F5344CB8AC3E}">
        <p14:creationId xmlns:p14="http://schemas.microsoft.com/office/powerpoint/2010/main" val="205165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We Are One - Action Aid - Renee &amp; Jeremy</a:t>
            </a:r>
            <a:endParaRPr lang="cs-CZ" dirty="0"/>
          </a:p>
        </p:txBody>
      </p:sp>
      <p:sp>
        <p:nvSpPr>
          <p:cNvPr id="3" name="Zástupný symbol pro obsah 2"/>
          <p:cNvSpPr>
            <a:spLocks noGrp="1"/>
          </p:cNvSpPr>
          <p:nvPr>
            <p:ph idx="1"/>
          </p:nvPr>
        </p:nvSpPr>
        <p:spPr>
          <a:xfrm>
            <a:off x="680320" y="2009104"/>
            <a:ext cx="9725809" cy="4713667"/>
          </a:xfrm>
        </p:spPr>
        <p:txBody>
          <a:bodyPr>
            <a:normAutofit lnSpcReduction="10000"/>
          </a:bodyPr>
          <a:lstStyle/>
          <a:p>
            <a:pPr marL="0" indent="0">
              <a:buNone/>
            </a:pPr>
            <a:r>
              <a:rPr lang="cs-CZ" dirty="0"/>
              <a:t>https://www.youtube.com/watch?v=zkOTwVX1cb4</a:t>
            </a:r>
            <a:endParaRPr lang="cs-CZ" dirty="0" smtClean="0"/>
          </a:p>
          <a:p>
            <a:pPr marL="0" indent="0">
              <a:buNone/>
            </a:pPr>
            <a:endParaRPr lang="cs-CZ" dirty="0" smtClean="0"/>
          </a:p>
          <a:p>
            <a:pPr marL="0" indent="0">
              <a:buNone/>
            </a:pPr>
            <a:r>
              <a:rPr lang="en-US" dirty="0" smtClean="0"/>
              <a:t>There's </a:t>
            </a:r>
            <a:r>
              <a:rPr lang="en-US" dirty="0"/>
              <a:t>all kinds of people in this world</a:t>
            </a:r>
            <a:br>
              <a:rPr lang="en-US" dirty="0"/>
            </a:br>
            <a:r>
              <a:rPr lang="en-US" dirty="0"/>
              <a:t>Colors and sizes of boys and girls</a:t>
            </a:r>
            <a:br>
              <a:rPr lang="en-US" dirty="0"/>
            </a:br>
            <a:r>
              <a:rPr lang="en-US" dirty="0"/>
              <a:t>We come from all places and have different faces</a:t>
            </a:r>
            <a:br>
              <a:rPr lang="en-US" dirty="0"/>
            </a:br>
            <a:r>
              <a:rPr lang="en-US" dirty="0"/>
              <a:t>Learning to share this big </a:t>
            </a:r>
            <a:r>
              <a:rPr lang="en-US" dirty="0" smtClean="0"/>
              <a:t>world</a:t>
            </a:r>
            <a:endParaRPr lang="cs-CZ" dirty="0" smtClean="0"/>
          </a:p>
          <a:p>
            <a:pPr marL="0" indent="0">
              <a:buNone/>
            </a:pPr>
            <a:endParaRPr lang="cs-CZ" dirty="0"/>
          </a:p>
          <a:p>
            <a:pPr marL="0" indent="0">
              <a:buNone/>
            </a:pPr>
            <a:r>
              <a:rPr lang="en-US" dirty="0" err="1"/>
              <a:t>'Cause</a:t>
            </a:r>
            <a:r>
              <a:rPr lang="en-US" dirty="0"/>
              <a:t/>
            </a:r>
            <a:br>
              <a:rPr lang="en-US" dirty="0"/>
            </a:br>
            <a:r>
              <a:rPr lang="en-US" dirty="0"/>
              <a:t>We are one</a:t>
            </a:r>
            <a:br>
              <a:rPr lang="en-US" dirty="0"/>
            </a:br>
            <a:r>
              <a:rPr lang="en-US" dirty="0"/>
              <a:t>And that's wonderful</a:t>
            </a:r>
            <a:br>
              <a:rPr lang="en-US" dirty="0"/>
            </a:br>
            <a:r>
              <a:rPr lang="en-US" dirty="0"/>
              <a:t>You are you</a:t>
            </a:r>
            <a:br>
              <a:rPr lang="en-US" dirty="0"/>
            </a:br>
            <a:r>
              <a:rPr lang="en-US" dirty="0"/>
              <a:t>And there's never </a:t>
            </a:r>
            <a:r>
              <a:rPr lang="en-US" dirty="0" err="1"/>
              <a:t>gonna</a:t>
            </a:r>
            <a:r>
              <a:rPr lang="en-US" dirty="0"/>
              <a:t> be anyone like you</a:t>
            </a:r>
            <a:br>
              <a:rPr lang="en-US" dirty="0"/>
            </a:br>
            <a:r>
              <a:rPr lang="en-US" dirty="0"/>
              <a:t>Never </a:t>
            </a:r>
            <a:r>
              <a:rPr lang="en-US" dirty="0" err="1"/>
              <a:t>gonna</a:t>
            </a:r>
            <a:r>
              <a:rPr lang="en-US" dirty="0"/>
              <a:t> be anyone like you</a:t>
            </a:r>
            <a:endParaRPr lang="cs-CZ" dirty="0" smtClean="0"/>
          </a:p>
        </p:txBody>
      </p:sp>
    </p:spTree>
    <p:extLst>
      <p:ext uri="{BB962C8B-B14F-4D97-AF65-F5344CB8AC3E}">
        <p14:creationId xmlns:p14="http://schemas.microsoft.com/office/powerpoint/2010/main" val="1045805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680321" y="1957588"/>
            <a:ext cx="9613861" cy="4900411"/>
          </a:xfrm>
        </p:spPr>
        <p:txBody>
          <a:bodyPr>
            <a:normAutofit lnSpcReduction="10000"/>
          </a:bodyPr>
          <a:lstStyle/>
          <a:p>
            <a:pPr marL="0" indent="0">
              <a:buNone/>
            </a:pPr>
            <a:r>
              <a:rPr lang="en-US" dirty="0"/>
              <a:t>Mountains and deserts and seas</a:t>
            </a:r>
            <a:br>
              <a:rPr lang="en-US" dirty="0"/>
            </a:br>
            <a:r>
              <a:rPr lang="en-US" dirty="0"/>
              <a:t>Rivers and forests rocks and trees</a:t>
            </a:r>
            <a:br>
              <a:rPr lang="en-US" dirty="0"/>
            </a:br>
            <a:r>
              <a:rPr lang="en-US" dirty="0"/>
              <a:t>All kinds of weather sky ties us together</a:t>
            </a:r>
            <a:br>
              <a:rPr lang="en-US" dirty="0"/>
            </a:br>
            <a:r>
              <a:rPr lang="en-US" dirty="0"/>
              <a:t>Wouldn't the flowers agree</a:t>
            </a:r>
            <a:br>
              <a:rPr lang="en-US" dirty="0"/>
            </a:br>
            <a:r>
              <a:rPr lang="en-US" dirty="0"/>
              <a:t/>
            </a:r>
            <a:br>
              <a:rPr lang="en-US" dirty="0"/>
            </a:br>
            <a:r>
              <a:rPr lang="en-US" dirty="0"/>
              <a:t>That</a:t>
            </a:r>
            <a:br>
              <a:rPr lang="en-US" dirty="0"/>
            </a:br>
            <a:r>
              <a:rPr lang="en-US" dirty="0"/>
              <a:t>We are one</a:t>
            </a:r>
            <a:br>
              <a:rPr lang="en-US" dirty="0"/>
            </a:br>
            <a:r>
              <a:rPr lang="en-US" dirty="0"/>
              <a:t>And that's wonderful</a:t>
            </a:r>
            <a:br>
              <a:rPr lang="en-US" dirty="0"/>
            </a:br>
            <a:r>
              <a:rPr lang="en-US" dirty="0"/>
              <a:t>You are you</a:t>
            </a:r>
            <a:br>
              <a:rPr lang="en-US" dirty="0"/>
            </a:br>
            <a:r>
              <a:rPr lang="en-US" dirty="0"/>
              <a:t>And there's never </a:t>
            </a:r>
            <a:r>
              <a:rPr lang="en-US" dirty="0" err="1"/>
              <a:t>gonna</a:t>
            </a:r>
            <a:r>
              <a:rPr lang="en-US" dirty="0"/>
              <a:t> be anyone like you</a:t>
            </a:r>
            <a:br>
              <a:rPr lang="en-US" dirty="0"/>
            </a:br>
            <a:r>
              <a:rPr lang="en-US" dirty="0"/>
              <a:t>Never </a:t>
            </a:r>
            <a:r>
              <a:rPr lang="en-US" dirty="0" err="1"/>
              <a:t>gonna</a:t>
            </a:r>
            <a:r>
              <a:rPr lang="en-US" dirty="0"/>
              <a:t> be anyone like </a:t>
            </a:r>
            <a:r>
              <a:rPr lang="en-US" dirty="0" smtClean="0"/>
              <a:t>you</a:t>
            </a:r>
            <a:endParaRPr lang="cs-CZ" dirty="0" smtClean="0"/>
          </a:p>
          <a:p>
            <a:pPr marL="0" indent="0">
              <a:buNone/>
            </a:pPr>
            <a:r>
              <a:rPr lang="en-US" dirty="0"/>
              <a:t>Wherever you go</a:t>
            </a:r>
            <a:br>
              <a:rPr lang="en-US" dirty="0"/>
            </a:br>
            <a:r>
              <a:rPr lang="en-US" dirty="0"/>
              <a:t>Whatever you see</a:t>
            </a:r>
            <a:br>
              <a:rPr lang="en-US" dirty="0"/>
            </a:br>
            <a:r>
              <a:rPr lang="en-US" dirty="0"/>
              <a:t>However you grow</a:t>
            </a:r>
            <a:br>
              <a:rPr lang="en-US" dirty="0"/>
            </a:br>
            <a:r>
              <a:rPr lang="en-US" dirty="0"/>
              <a:t>You're a part of me</a:t>
            </a:r>
            <a:endParaRPr lang="cs-CZ" dirty="0"/>
          </a:p>
        </p:txBody>
      </p:sp>
    </p:spTree>
    <p:extLst>
      <p:ext uri="{BB962C8B-B14F-4D97-AF65-F5344CB8AC3E}">
        <p14:creationId xmlns:p14="http://schemas.microsoft.com/office/powerpoint/2010/main" val="494822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lstStyle/>
          <a:p>
            <a:pPr marL="0" indent="0">
              <a:buNone/>
            </a:pPr>
            <a:r>
              <a:rPr lang="cs-CZ" dirty="0"/>
              <a:t>Jak proběhlo jedno vaše dnešní setkání s nějakým člověkem (doma, nebo cestou do školy)?</a:t>
            </a:r>
          </a:p>
          <a:p>
            <a:pPr marL="0" indent="0">
              <a:buNone/>
            </a:pPr>
            <a:r>
              <a:rPr lang="cs-CZ" dirty="0"/>
              <a:t>Jak byste charakterizovali „otevřeného člověka“?</a:t>
            </a:r>
          </a:p>
          <a:p>
            <a:pPr marL="0" indent="0">
              <a:buNone/>
            </a:pPr>
            <a:r>
              <a:rPr lang="cs-CZ" dirty="0" smtClean="0"/>
              <a:t>Jaká </a:t>
            </a:r>
            <a:r>
              <a:rPr lang="cs-CZ" dirty="0"/>
              <a:t>s sebou otevřenost nese rizika?</a:t>
            </a:r>
          </a:p>
          <a:p>
            <a:pPr marL="0" indent="0">
              <a:buNone/>
            </a:pPr>
            <a:r>
              <a:rPr lang="cs-CZ" dirty="0"/>
              <a:t>Otevřenost a vztah ke klientovi v pomáhající profesi…</a:t>
            </a:r>
          </a:p>
          <a:p>
            <a:pPr marL="0" indent="0">
              <a:buNone/>
            </a:pPr>
            <a:endParaRPr lang="cs-CZ" dirty="0"/>
          </a:p>
        </p:txBody>
      </p:sp>
    </p:spTree>
    <p:extLst>
      <p:ext uri="{BB962C8B-B14F-4D97-AF65-F5344CB8AC3E}">
        <p14:creationId xmlns:p14="http://schemas.microsoft.com/office/powerpoint/2010/main" val="849023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Blahoslavení plačící (</a:t>
            </a:r>
            <a:r>
              <a:rPr lang="cs-CZ" dirty="0" err="1" smtClean="0"/>
              <a:t>Mt</a:t>
            </a:r>
            <a:r>
              <a:rPr lang="cs-CZ" dirty="0" smtClean="0"/>
              <a:t> 5,4)</a:t>
            </a:r>
            <a:endParaRPr lang="cs-CZ" dirty="0"/>
          </a:p>
        </p:txBody>
      </p:sp>
      <p:sp>
        <p:nvSpPr>
          <p:cNvPr id="3" name="Zástupný symbol pro obsah 2"/>
          <p:cNvSpPr>
            <a:spLocks noGrp="1"/>
          </p:cNvSpPr>
          <p:nvPr>
            <p:ph idx="1"/>
          </p:nvPr>
        </p:nvSpPr>
        <p:spPr>
          <a:xfrm>
            <a:off x="783352" y="2349751"/>
            <a:ext cx="9613861" cy="3599316"/>
          </a:xfrm>
        </p:spPr>
        <p:txBody>
          <a:bodyPr>
            <a:normAutofit/>
          </a:bodyPr>
          <a:lstStyle/>
          <a:p>
            <a:pPr marL="0" indent="0">
              <a:buNone/>
            </a:pPr>
            <a:r>
              <a:rPr lang="cs-CZ" dirty="0"/>
              <a:t>„Blahoslavení </a:t>
            </a:r>
            <a:r>
              <a:rPr lang="cs-CZ" dirty="0" smtClean="0"/>
              <a:t>plačící, neboť oni budou potěšeni.“</a:t>
            </a:r>
            <a:endParaRPr lang="cs-CZ" dirty="0"/>
          </a:p>
          <a:p>
            <a:pPr marL="0" indent="0">
              <a:buNone/>
            </a:pPr>
            <a:r>
              <a:rPr lang="cs-CZ" dirty="0"/>
              <a:t>(řecký text: </a:t>
            </a:r>
            <a:r>
              <a:rPr lang="en-US" sz="2800" dirty="0" err="1" smtClean="0">
                <a:latin typeface="Bwgrkl" panose="00000400000000000000" pitchFamily="2" charset="0"/>
              </a:rPr>
              <a:t>maka,rioi</a:t>
            </a:r>
            <a:r>
              <a:rPr lang="en-US" sz="2800" dirty="0" smtClean="0">
                <a:latin typeface="Bwgrkl" panose="00000400000000000000" pitchFamily="2" charset="0"/>
              </a:rPr>
              <a:t> </a:t>
            </a:r>
            <a:r>
              <a:rPr lang="en-US" sz="2800" dirty="0">
                <a:latin typeface="Bwgrkl" panose="00000400000000000000" pitchFamily="2" charset="0"/>
              </a:rPr>
              <a:t>oi` </a:t>
            </a:r>
            <a:r>
              <a:rPr lang="en-US" sz="2800" dirty="0" err="1">
                <a:latin typeface="Bwgrkl" panose="00000400000000000000" pitchFamily="2" charset="0"/>
              </a:rPr>
              <a:t>penqou</a:t>
            </a:r>
            <a:r>
              <a:rPr lang="en-US" sz="2800" dirty="0">
                <a:latin typeface="Bwgrkl" panose="00000400000000000000" pitchFamily="2" charset="0"/>
              </a:rPr>
              <a:t>/</a:t>
            </a:r>
            <a:r>
              <a:rPr lang="en-US" sz="2800" dirty="0" err="1">
                <a:latin typeface="Bwgrkl" panose="00000400000000000000" pitchFamily="2" charset="0"/>
              </a:rPr>
              <a:t>ntej</a:t>
            </a:r>
            <a:r>
              <a:rPr lang="en-US" sz="2800" dirty="0">
                <a:latin typeface="Bwgrkl" panose="00000400000000000000" pitchFamily="2" charset="0"/>
              </a:rPr>
              <a:t>( o[</a:t>
            </a:r>
            <a:r>
              <a:rPr lang="en-US" sz="2800" dirty="0" err="1">
                <a:latin typeface="Bwgrkl" panose="00000400000000000000" pitchFamily="2" charset="0"/>
              </a:rPr>
              <a:t>ti</a:t>
            </a:r>
            <a:r>
              <a:rPr lang="en-US" sz="2800" dirty="0">
                <a:latin typeface="Bwgrkl" panose="00000400000000000000" pitchFamily="2" charset="0"/>
              </a:rPr>
              <a:t> </a:t>
            </a:r>
            <a:r>
              <a:rPr lang="en-US" sz="2800" dirty="0" err="1">
                <a:latin typeface="Bwgrkl" panose="00000400000000000000" pitchFamily="2" charset="0"/>
              </a:rPr>
              <a:t>auvtoi</a:t>
            </a:r>
            <a:r>
              <a:rPr lang="en-US" sz="2800" dirty="0">
                <a:latin typeface="Bwgrkl" panose="00000400000000000000" pitchFamily="2" charset="0"/>
              </a:rPr>
              <a:t>. </a:t>
            </a:r>
            <a:r>
              <a:rPr lang="en-US" sz="2800" dirty="0" err="1" smtClean="0">
                <a:latin typeface="Bwgrkl" panose="00000400000000000000" pitchFamily="2" charset="0"/>
              </a:rPr>
              <a:t>paraklhqh,sontai</a:t>
            </a:r>
            <a:r>
              <a:rPr lang="cs-CZ" dirty="0" smtClean="0"/>
              <a:t>)</a:t>
            </a:r>
          </a:p>
          <a:p>
            <a:pPr marL="0" indent="0">
              <a:buNone/>
            </a:pPr>
            <a:endParaRPr lang="cs-CZ" dirty="0"/>
          </a:p>
        </p:txBody>
      </p:sp>
    </p:spTree>
    <p:extLst>
      <p:ext uri="{BB962C8B-B14F-4D97-AF65-F5344CB8AC3E}">
        <p14:creationId xmlns:p14="http://schemas.microsoft.com/office/powerpoint/2010/main" val="3775510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Výklad</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a:t>„Plačící“?</a:t>
            </a:r>
          </a:p>
          <a:p>
            <a:pPr marL="0" indent="0">
              <a:buNone/>
            </a:pPr>
            <a:r>
              <a:rPr lang="cs-CZ" dirty="0" err="1"/>
              <a:t>Iz</a:t>
            </a:r>
            <a:r>
              <a:rPr lang="cs-CZ" dirty="0"/>
              <a:t> 61,1-3 || L 4,18-19 || </a:t>
            </a:r>
            <a:r>
              <a:rPr lang="cs-CZ" dirty="0" err="1"/>
              <a:t>Mt</a:t>
            </a:r>
            <a:r>
              <a:rPr lang="cs-CZ" dirty="0"/>
              <a:t> 5,3-4!</a:t>
            </a:r>
          </a:p>
          <a:p>
            <a:pPr marL="0" indent="0">
              <a:buNone/>
            </a:pPr>
            <a:r>
              <a:rPr lang="cs-CZ" dirty="0"/>
              <a:t>Co truchlení (</a:t>
            </a:r>
            <a:r>
              <a:rPr lang="cs-CZ" i="1" dirty="0" err="1"/>
              <a:t>penthan</a:t>
            </a:r>
            <a:r>
              <a:rPr lang="cs-CZ" dirty="0"/>
              <a:t>) působí?</a:t>
            </a:r>
          </a:p>
          <a:p>
            <a:pPr marL="0" indent="0">
              <a:buNone/>
            </a:pPr>
            <a:r>
              <a:rPr lang="cs-CZ" dirty="0"/>
              <a:t>Smrt, hřích (</a:t>
            </a:r>
            <a:r>
              <a:rPr lang="cs-CZ" dirty="0" err="1"/>
              <a:t>Gn</a:t>
            </a:r>
            <a:r>
              <a:rPr lang="cs-CZ" dirty="0"/>
              <a:t> 23,2; 1Mak 2,6-14; Ž 35,12-14; Sir 7,32-36; </a:t>
            </a:r>
            <a:r>
              <a:rPr lang="cs-CZ" dirty="0" err="1"/>
              <a:t>Mt</a:t>
            </a:r>
            <a:r>
              <a:rPr lang="cs-CZ" dirty="0"/>
              <a:t> 9,15; </a:t>
            </a:r>
            <a:r>
              <a:rPr lang="cs-CZ" dirty="0" err="1"/>
              <a:t>Mk</a:t>
            </a:r>
            <a:r>
              <a:rPr lang="cs-CZ" dirty="0"/>
              <a:t> 16,10; </a:t>
            </a:r>
            <a:r>
              <a:rPr lang="cs-CZ" dirty="0" err="1"/>
              <a:t>Jk</a:t>
            </a:r>
            <a:r>
              <a:rPr lang="cs-CZ" dirty="0"/>
              <a:t> 4,8-10; 1K 5,1-2)</a:t>
            </a:r>
          </a:p>
          <a:p>
            <a:pPr marL="0" indent="0">
              <a:buNone/>
            </a:pPr>
            <a:r>
              <a:rPr lang="cs-CZ" dirty="0"/>
              <a:t>Co má truchlení nad smrtí a nad hříchem společného?</a:t>
            </a:r>
          </a:p>
          <a:p>
            <a:pPr marL="0" indent="0">
              <a:buNone/>
            </a:pPr>
            <a:r>
              <a:rPr lang="cs-CZ" dirty="0" smtClean="0"/>
              <a:t>VZTAH, zkušenost </a:t>
            </a:r>
            <a:r>
              <a:rPr lang="cs-CZ" dirty="0" err="1" smtClean="0"/>
              <a:t>Henriho</a:t>
            </a:r>
            <a:r>
              <a:rPr lang="cs-CZ" dirty="0" smtClean="0"/>
              <a:t> </a:t>
            </a:r>
            <a:r>
              <a:rPr lang="cs-CZ" smtClean="0"/>
              <a:t>Nouwena</a:t>
            </a:r>
            <a:endParaRPr lang="cs-CZ" dirty="0"/>
          </a:p>
          <a:p>
            <a:pPr marL="0" indent="0">
              <a:buNone/>
            </a:pPr>
            <a:r>
              <a:rPr lang="cs-CZ" dirty="0" err="1" smtClean="0"/>
              <a:t>Johnny</a:t>
            </a:r>
            <a:r>
              <a:rPr lang="cs-CZ" dirty="0" smtClean="0"/>
              <a:t> </a:t>
            </a:r>
            <a:r>
              <a:rPr lang="cs-CZ" dirty="0"/>
              <a:t>Cash </a:t>
            </a:r>
            <a:r>
              <a:rPr lang="cs-CZ" dirty="0">
                <a:hlinkClick r:id="rId2"/>
              </a:rPr>
              <a:t>https://www.youtube.com/watch?v=JWnUItw1ElU</a:t>
            </a:r>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425317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Johnny Cash - I See A Darkness</a:t>
            </a:r>
            <a:endParaRPr lang="cs-CZ" dirty="0"/>
          </a:p>
        </p:txBody>
      </p:sp>
      <p:sp>
        <p:nvSpPr>
          <p:cNvPr id="3" name="Zástupný symbol pro obsah 2"/>
          <p:cNvSpPr>
            <a:spLocks noGrp="1"/>
          </p:cNvSpPr>
          <p:nvPr>
            <p:ph idx="1"/>
          </p:nvPr>
        </p:nvSpPr>
        <p:spPr>
          <a:xfrm>
            <a:off x="680321" y="1622738"/>
            <a:ext cx="9613861" cy="5396247"/>
          </a:xfrm>
        </p:spPr>
        <p:txBody>
          <a:bodyPr>
            <a:normAutofit/>
          </a:bodyPr>
          <a:lstStyle/>
          <a:p>
            <a:pPr marL="0" indent="0">
              <a:buNone/>
            </a:pPr>
            <a:r>
              <a:rPr lang="cs-CZ" dirty="0">
                <a:hlinkClick r:id="rId2"/>
              </a:rPr>
              <a:t>https://</a:t>
            </a:r>
            <a:r>
              <a:rPr lang="cs-CZ" dirty="0" smtClean="0">
                <a:hlinkClick r:id="rId2"/>
              </a:rPr>
              <a:t>www.youtube.com/watch?v=JWnUItw1ElU</a:t>
            </a:r>
            <a:endParaRPr lang="cs-CZ" dirty="0" smtClean="0"/>
          </a:p>
          <a:p>
            <a:pPr marL="0" indent="0">
              <a:buNone/>
            </a:pPr>
            <a:r>
              <a:rPr lang="en-US" dirty="0"/>
              <a:t>Well, you're my friend</a:t>
            </a:r>
            <a:br>
              <a:rPr lang="en-US" dirty="0"/>
            </a:br>
            <a:r>
              <a:rPr lang="en-US" dirty="0"/>
              <a:t>And can you see</a:t>
            </a:r>
            <a:br>
              <a:rPr lang="en-US" dirty="0"/>
            </a:br>
            <a:r>
              <a:rPr lang="en-US" dirty="0"/>
              <a:t>Many times we've been out drinking</a:t>
            </a:r>
            <a:br>
              <a:rPr lang="en-US" dirty="0"/>
            </a:br>
            <a:r>
              <a:rPr lang="en-US" dirty="0"/>
              <a:t>Many times we've shared our thoughts</a:t>
            </a:r>
            <a:br>
              <a:rPr lang="en-US" dirty="0"/>
            </a:br>
            <a:r>
              <a:rPr lang="en-US" dirty="0"/>
              <a:t>But did you ever, ever notice</a:t>
            </a:r>
            <a:br>
              <a:rPr lang="en-US" dirty="0"/>
            </a:br>
            <a:r>
              <a:rPr lang="en-US" dirty="0"/>
              <a:t>The kind of thoughts I got?</a:t>
            </a:r>
            <a:br>
              <a:rPr lang="en-US" dirty="0"/>
            </a:br>
            <a:r>
              <a:rPr lang="en-US" dirty="0"/>
              <a:t>Well, you know I have a love</a:t>
            </a:r>
            <a:br>
              <a:rPr lang="en-US" dirty="0"/>
            </a:br>
            <a:r>
              <a:rPr lang="en-US" dirty="0"/>
              <a:t>A love for everyone I know</a:t>
            </a:r>
            <a:br>
              <a:rPr lang="en-US" dirty="0"/>
            </a:br>
            <a:r>
              <a:rPr lang="en-US" dirty="0"/>
              <a:t>And you know I have a drive</a:t>
            </a:r>
            <a:br>
              <a:rPr lang="en-US" dirty="0"/>
            </a:br>
            <a:r>
              <a:rPr lang="en-US" dirty="0"/>
              <a:t>To live, I won't let go</a:t>
            </a:r>
            <a:br>
              <a:rPr lang="en-US" dirty="0"/>
            </a:br>
            <a:r>
              <a:rPr lang="en-US" dirty="0"/>
              <a:t>But can you see this opposition</a:t>
            </a:r>
            <a:br>
              <a:rPr lang="en-US" dirty="0"/>
            </a:br>
            <a:r>
              <a:rPr lang="en-US" dirty="0"/>
              <a:t>Comes rising up sometimes?</a:t>
            </a:r>
            <a:br>
              <a:rPr lang="en-US" dirty="0"/>
            </a:br>
            <a:r>
              <a:rPr lang="en-US" dirty="0"/>
              <a:t>That its dreadful imposition</a:t>
            </a:r>
            <a:br>
              <a:rPr lang="en-US" dirty="0"/>
            </a:br>
            <a:r>
              <a:rPr lang="en-US" dirty="0"/>
              <a:t>Comes blacking in my mind</a:t>
            </a:r>
            <a:endParaRPr lang="cs-CZ" dirty="0"/>
          </a:p>
        </p:txBody>
      </p:sp>
    </p:spTree>
    <p:extLst>
      <p:ext uri="{BB962C8B-B14F-4D97-AF65-F5344CB8AC3E}">
        <p14:creationId xmlns:p14="http://schemas.microsoft.com/office/powerpoint/2010/main" val="2345242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dirty="0"/>
              <a:t>[Chorus]</a:t>
            </a:r>
            <a:br>
              <a:rPr lang="en-US" dirty="0"/>
            </a:br>
            <a:r>
              <a:rPr lang="en-US" dirty="0"/>
              <a:t>And that I see a darkness[x3]</a:t>
            </a:r>
            <a:br>
              <a:rPr lang="en-US" dirty="0"/>
            </a:br>
            <a:r>
              <a:rPr lang="en-US" dirty="0"/>
              <a:t>Did you know how much I love you?</a:t>
            </a:r>
            <a:br>
              <a:rPr lang="en-US" dirty="0"/>
            </a:br>
            <a:r>
              <a:rPr lang="en-US" dirty="0"/>
              <a:t>Is a hope that somehow you</a:t>
            </a:r>
            <a:br>
              <a:rPr lang="en-US" dirty="0"/>
            </a:br>
            <a:r>
              <a:rPr lang="en-US" dirty="0"/>
              <a:t>Can save me from this darkness</a:t>
            </a:r>
            <a:endParaRPr lang="cs-CZ" dirty="0"/>
          </a:p>
        </p:txBody>
      </p:sp>
    </p:spTree>
    <p:extLst>
      <p:ext uri="{BB962C8B-B14F-4D97-AF65-F5344CB8AC3E}">
        <p14:creationId xmlns:p14="http://schemas.microsoft.com/office/powerpoint/2010/main" val="3289790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pPr marL="0" indent="0">
              <a:buNone/>
            </a:pPr>
            <a:r>
              <a:rPr lang="en-US" dirty="0"/>
              <a:t>[Verse 2]</a:t>
            </a:r>
            <a:br>
              <a:rPr lang="en-US" dirty="0"/>
            </a:br>
            <a:r>
              <a:rPr lang="en-US" dirty="0"/>
              <a:t>Well, I hope that someday, buddy</a:t>
            </a:r>
            <a:br>
              <a:rPr lang="en-US" dirty="0"/>
            </a:br>
            <a:r>
              <a:rPr lang="en-US" dirty="0"/>
              <a:t>We have peace in our lives</a:t>
            </a:r>
            <a:br>
              <a:rPr lang="en-US" dirty="0"/>
            </a:br>
            <a:r>
              <a:rPr lang="en-US" dirty="0"/>
              <a:t>Together or apart</a:t>
            </a:r>
            <a:br>
              <a:rPr lang="en-US" dirty="0"/>
            </a:br>
            <a:r>
              <a:rPr lang="en-US" dirty="0"/>
              <a:t>Alone or with our wives</a:t>
            </a:r>
            <a:br>
              <a:rPr lang="en-US" dirty="0"/>
            </a:br>
            <a:r>
              <a:rPr lang="en-US" dirty="0"/>
              <a:t>And we can stop our whoring</a:t>
            </a:r>
            <a:br>
              <a:rPr lang="en-US" dirty="0"/>
            </a:br>
            <a:r>
              <a:rPr lang="en-US" dirty="0"/>
              <a:t>And pull the smiles inside</a:t>
            </a:r>
            <a:br>
              <a:rPr lang="en-US" dirty="0"/>
            </a:br>
            <a:r>
              <a:rPr lang="en-US" dirty="0"/>
              <a:t>And light it up forever</a:t>
            </a:r>
            <a:br>
              <a:rPr lang="en-US" dirty="0"/>
            </a:br>
            <a:r>
              <a:rPr lang="en-US" dirty="0"/>
              <a:t>And never go to sleep</a:t>
            </a:r>
            <a:br>
              <a:rPr lang="en-US" dirty="0"/>
            </a:br>
            <a:r>
              <a:rPr lang="en-US" dirty="0"/>
              <a:t>My best unbeaten brother</a:t>
            </a:r>
            <a:br>
              <a:rPr lang="en-US" dirty="0"/>
            </a:br>
            <a:r>
              <a:rPr lang="en-US" dirty="0"/>
              <a:t>This isn't all I see</a:t>
            </a:r>
            <a:endParaRPr lang="cs-CZ" dirty="0"/>
          </a:p>
        </p:txBody>
      </p:sp>
    </p:spTree>
    <p:extLst>
      <p:ext uri="{BB962C8B-B14F-4D97-AF65-F5344CB8AC3E}">
        <p14:creationId xmlns:p14="http://schemas.microsoft.com/office/powerpoint/2010/main" val="4000362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erlí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TM04033917[[fn=Berlín]]</Template>
  <TotalTime>45</TotalTime>
  <Words>400</Words>
  <Application>Microsoft Office PowerPoint</Application>
  <PresentationFormat>Širokoúhlá obrazovka</PresentationFormat>
  <Paragraphs>52</Paragraphs>
  <Slides>12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12</vt:i4>
      </vt:variant>
    </vt:vector>
  </HeadingPairs>
  <TitlesOfParts>
    <vt:vector size="16" baseType="lpstr">
      <vt:lpstr>Arial</vt:lpstr>
      <vt:lpstr>Bwgrkl</vt:lpstr>
      <vt:lpstr>Trebuchet MS</vt:lpstr>
      <vt:lpstr>Berlín</vt:lpstr>
      <vt:lpstr>Ježíšova blahoslavenství jako inspirace pro pomáhající profese</vt:lpstr>
      <vt:lpstr>We Are One - Action Aid - Renee &amp; Jeremy</vt:lpstr>
      <vt:lpstr>Prezentace aplikace PowerPoint</vt:lpstr>
      <vt:lpstr>Otázky…</vt:lpstr>
      <vt:lpstr>Blahoslavení plačící (Mt 5,4)</vt:lpstr>
      <vt:lpstr>Výklad</vt:lpstr>
      <vt:lpstr>Johnny Cash - I See A Darkness</vt:lpstr>
      <vt:lpstr>Prezentace aplikace PowerPoint</vt:lpstr>
      <vt:lpstr>Prezentace aplikace PowerPoint</vt:lpstr>
      <vt:lpstr>Výklad</vt:lpstr>
      <vt:lpstr>Praktické důsledky</vt:lpstr>
      <vt:lpstr>U2, Paříž, 6. prosinec 2015</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Ladislav Heryán</dc:creator>
  <cp:lastModifiedBy>Ladislav Heryán</cp:lastModifiedBy>
  <cp:revision>9</cp:revision>
  <dcterms:created xsi:type="dcterms:W3CDTF">2018-02-22T13:53:50Z</dcterms:created>
  <dcterms:modified xsi:type="dcterms:W3CDTF">2018-02-23T09:56:48Z</dcterms:modified>
</cp:coreProperties>
</file>