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69" r:id="rId2"/>
    <p:sldId id="266" r:id="rId3"/>
    <p:sldId id="268" r:id="rId4"/>
    <p:sldId id="271" r:id="rId5"/>
    <p:sldId id="267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/>
            <a:ahLst/>
            <a:cxnLst>
              <a:cxn ang="0">
                <a:pos x="163" y="200"/>
              </a:cxn>
              <a:cxn ang="0">
                <a:pos x="4128" y="200"/>
              </a:cxn>
              <a:cxn ang="0">
                <a:pos x="4128" y="429"/>
              </a:cxn>
              <a:cxn ang="0">
                <a:pos x="0" y="441"/>
              </a:cxn>
              <a:cxn ang="0">
                <a:pos x="163" y="200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Klepnutím upravíte styl předlohy nadpisu.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CA"/>
              <a:t>Klepnutím upravíte styl předlohy podnadpisu.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13917C22-26D9-42FC-82B2-E6B6457DC86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3F319-E843-4BDC-94BE-D96266DBD24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4FF6A-3AE5-44A4-9F19-B22F22D9B7A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1CBC1-B7BB-4CCA-A243-4FAE057A071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9ABEB-004B-4497-986B-8C0E8C6AB8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FB157-0FCD-4D8D-A921-C219405D7FC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C6C27-8EA4-4E30-B14F-592988F1E9F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382FA-3900-45CB-8205-B6BE1700BD0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8A2CD-C29E-4FA7-827C-5F8CD9EAAF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391BA-9FD9-407B-A57D-3F2B5E19390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1DA72-0E43-4AE9-99EF-36719CF1FCF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Klepnutím upravíte styl předlohy nadpisu.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Klepnutím upravíte styly předlohy textu.</a:t>
            </a:r>
          </a:p>
          <a:p>
            <a:pPr lvl="1"/>
            <a:r>
              <a:rPr lang="en-CA"/>
              <a:t>Druhá úroveň</a:t>
            </a:r>
          </a:p>
          <a:p>
            <a:pPr lvl="2"/>
            <a:r>
              <a:rPr lang="en-CA"/>
              <a:t>Třetí úroveň</a:t>
            </a:r>
          </a:p>
          <a:p>
            <a:pPr lvl="3"/>
            <a:r>
              <a:rPr lang="en-CA"/>
              <a:t>Čtvrtá úroveň</a:t>
            </a:r>
          </a:p>
          <a:p>
            <a:pPr lvl="4"/>
            <a:r>
              <a:rPr lang="en-CA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fld id="{61AA2767-D072-42C5-8C58-F3189D5C049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/>
              <a:t>ROČNÍKOVÁ PRÁCE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dirty="0"/>
              <a:t>CÍL: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dirty="0"/>
              <a:t>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dirty="0"/>
              <a:t>Dokázat propojit teoretické znalosti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dirty="0"/>
              <a:t>z výuky a studia odborné literatury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dirty="0"/>
              <a:t>s praktickou zkušeností.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3600" dirty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dirty="0"/>
              <a:t>Získat zkušenost pro psaní a obhajobu absolventské práce.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3600" dirty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/>
              <a:t>ROČNÍKOVÁ PRÁCE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/>
              <a:t>FORMÁLNÍ NÁLEŽITOSTI PRÁCE: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/>
              <a:t>Viz „Průvodce studenta“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/>
          </a:p>
          <a:p>
            <a:pPr>
              <a:lnSpc>
                <a:spcPct val="80000"/>
              </a:lnSpc>
            </a:pPr>
            <a:r>
              <a:rPr lang="cs-CZ" sz="2400"/>
              <a:t>Rozsah: 8 – 15 NS (14 400 – 27 000 znaků včetně mezer)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000" i="1"/>
              <a:t>	Do rozsahu se nepočítá anotace, klíčová slova, obsah, seznam literatury a přílohy</a:t>
            </a:r>
          </a:p>
          <a:p>
            <a:pPr>
              <a:lnSpc>
                <a:spcPct val="80000"/>
              </a:lnSpc>
            </a:pPr>
            <a:endParaRPr lang="cs-CZ" sz="2000" i="1"/>
          </a:p>
          <a:p>
            <a:pPr>
              <a:lnSpc>
                <a:spcPct val="80000"/>
              </a:lnSpc>
            </a:pPr>
            <a:r>
              <a:rPr lang="cs-CZ" sz="2400"/>
              <a:t>Přílohy se číslují zvlášť</a:t>
            </a:r>
          </a:p>
          <a:p>
            <a:pPr>
              <a:lnSpc>
                <a:spcPct val="80000"/>
              </a:lnSpc>
            </a:pPr>
            <a:endParaRPr lang="cs-CZ" sz="2400"/>
          </a:p>
          <a:p>
            <a:pPr>
              <a:lnSpc>
                <a:spcPct val="80000"/>
              </a:lnSpc>
            </a:pPr>
            <a:r>
              <a:rPr lang="cs-CZ" sz="2400"/>
              <a:t>Citování dle normy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/>
              <a:t>	</a:t>
            </a:r>
            <a:r>
              <a:rPr lang="cs-CZ" sz="2000" i="1"/>
              <a:t>Přímé a nepřímé citace (hranice citací, sekundární citace, …)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/>
              <a:t> </a:t>
            </a:r>
          </a:p>
          <a:p>
            <a:pPr>
              <a:lnSpc>
                <a:spcPct val="80000"/>
              </a:lnSpc>
            </a:pPr>
            <a:endParaRPr lang="cs-CZ" sz="2400"/>
          </a:p>
          <a:p>
            <a:pPr>
              <a:lnSpc>
                <a:spcPct val="80000"/>
              </a:lnSpc>
            </a:pPr>
            <a:endParaRPr lang="cs-CZ" sz="240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/>
              <a:t>ROČNÍKOVÁ PRÁCE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/>
              <a:t>PRÁCE MUSÍ OBSAHOVAT:</a:t>
            </a:r>
          </a:p>
          <a:p>
            <a:pPr>
              <a:lnSpc>
                <a:spcPct val="80000"/>
              </a:lnSpc>
            </a:pPr>
            <a:r>
              <a:rPr lang="cs-CZ" sz="2400"/>
              <a:t>Anotaci </a:t>
            </a:r>
          </a:p>
          <a:p>
            <a:pPr>
              <a:lnSpc>
                <a:spcPct val="80000"/>
              </a:lnSpc>
            </a:pPr>
            <a:r>
              <a:rPr lang="cs-CZ" sz="2400"/>
              <a:t>Klíčová slova</a:t>
            </a:r>
          </a:p>
          <a:p>
            <a:pPr>
              <a:lnSpc>
                <a:spcPct val="80000"/>
              </a:lnSpc>
            </a:pPr>
            <a:r>
              <a:rPr lang="cs-CZ" sz="2400"/>
              <a:t>Obsah</a:t>
            </a:r>
          </a:p>
          <a:p>
            <a:pPr>
              <a:lnSpc>
                <a:spcPct val="80000"/>
              </a:lnSpc>
            </a:pPr>
            <a:r>
              <a:rPr lang="cs-CZ" sz="2400"/>
              <a:t>Úvod, včetně formulace  cíle práce.</a:t>
            </a:r>
          </a:p>
          <a:p>
            <a:pPr>
              <a:lnSpc>
                <a:spcPct val="80000"/>
              </a:lnSpc>
            </a:pPr>
            <a:r>
              <a:rPr lang="cs-CZ" sz="2400"/>
              <a:t>Vlastní část práce, která bude členěna do kapitol, resp.  podkapitol. Tato část práce představuje vlastní zpracování zvoleného tématu a cílů práce.</a:t>
            </a:r>
          </a:p>
          <a:p>
            <a:pPr>
              <a:lnSpc>
                <a:spcPct val="80000"/>
              </a:lnSpc>
            </a:pPr>
            <a:r>
              <a:rPr lang="cs-CZ" sz="2400"/>
              <a:t>Shrnutí (zde autor vyhodnotí poznatky,  zkušenosti a závěry, ke kterým dospěl)</a:t>
            </a:r>
          </a:p>
          <a:p>
            <a:pPr>
              <a:lnSpc>
                <a:spcPct val="80000"/>
              </a:lnSpc>
            </a:pPr>
            <a:r>
              <a:rPr lang="cs-CZ" sz="2400"/>
              <a:t>Závěr (zde autor zhodnotí, zda dosáhl cílů práce)</a:t>
            </a:r>
          </a:p>
          <a:p>
            <a:pPr>
              <a:lnSpc>
                <a:spcPct val="80000"/>
              </a:lnSpc>
            </a:pPr>
            <a:r>
              <a:rPr lang="cs-CZ" sz="2400"/>
              <a:t>Seznam literatury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/>
              <a:t>ROČNÍKOVÁ PRÁCE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/>
              <a:t>Každý musí absolvovat individuální konzultaci s učitelem své seminární skupiny, na kterou přinese :</a:t>
            </a:r>
          </a:p>
          <a:p>
            <a:r>
              <a:rPr lang="cs-CZ" sz="2400" dirty="0"/>
              <a:t>Téma práce</a:t>
            </a:r>
          </a:p>
          <a:p>
            <a:r>
              <a:rPr lang="cs-CZ" sz="2400" dirty="0"/>
              <a:t>Cíl práce</a:t>
            </a:r>
          </a:p>
          <a:p>
            <a:r>
              <a:rPr lang="cs-CZ" sz="2400" dirty="0"/>
              <a:t>Osnovu</a:t>
            </a:r>
          </a:p>
          <a:p>
            <a:r>
              <a:rPr lang="cs-CZ" sz="2400" dirty="0"/>
              <a:t>Rešerši (seznam literatury k tématu)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Téma a cíl musí být vloženy nejpozději do 30.11. do IS (Odborná ročníková práce – „rozpisy témat“</a:t>
            </a:r>
          </a:p>
          <a:p>
            <a:pPr>
              <a:buFont typeface="Monotype Sorts" pitchFamily="2" charset="2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/>
              <a:t>ROČNÍKOVÁ PRÁCE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7724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dirty="0"/>
              <a:t>Termín odevzdání do </a:t>
            </a:r>
            <a:r>
              <a:rPr lang="cs-CZ" sz="3000" dirty="0" err="1">
                <a:solidFill>
                  <a:srgbClr val="FF0000"/>
                </a:solidFill>
              </a:rPr>
              <a:t>odevzdávárny</a:t>
            </a:r>
            <a:r>
              <a:rPr lang="cs-CZ" sz="3000" dirty="0">
                <a:solidFill>
                  <a:srgbClr val="FF0000"/>
                </a:solidFill>
              </a:rPr>
              <a:t>!!!</a:t>
            </a:r>
            <a:r>
              <a:rPr lang="cs-CZ" sz="3000" dirty="0"/>
              <a:t>: </a:t>
            </a:r>
          </a:p>
          <a:p>
            <a:pPr>
              <a:buFont typeface="Monotype Sorts" pitchFamily="2" charset="2"/>
              <a:buNone/>
            </a:pPr>
            <a:r>
              <a:rPr lang="cs-CZ" sz="3000" u="sng" dirty="0">
                <a:solidFill>
                  <a:srgbClr val="FF0000"/>
                </a:solidFill>
              </a:rPr>
              <a:t>31. března 2024</a:t>
            </a:r>
            <a:endParaRPr lang="cs-CZ" sz="2400" u="sng" dirty="0"/>
          </a:p>
          <a:p>
            <a:pPr>
              <a:buFont typeface="Monotype Sorts" pitchFamily="2" charset="2"/>
              <a:buNone/>
            </a:pPr>
            <a:endParaRPr lang="cs-CZ" sz="1100" dirty="0"/>
          </a:p>
          <a:p>
            <a:pPr>
              <a:buFont typeface="Monotype Sorts" pitchFamily="2" charset="2"/>
              <a:buNone/>
            </a:pPr>
            <a:r>
              <a:rPr lang="cs-CZ" sz="2400" dirty="0"/>
              <a:t>Práce bude hodnocena písemnými posudky.</a:t>
            </a:r>
            <a:endParaRPr lang="cs-CZ" sz="1100" dirty="0"/>
          </a:p>
          <a:p>
            <a:pPr>
              <a:buFont typeface="Monotype Sorts" pitchFamily="2" charset="2"/>
              <a:buNone/>
            </a:pPr>
            <a:r>
              <a:rPr lang="cs-CZ" sz="2400" dirty="0"/>
              <a:t>Student následně absolvuje obhajobu.</a:t>
            </a:r>
          </a:p>
          <a:p>
            <a:pPr>
              <a:buFont typeface="Monotype Sorts" pitchFamily="2" charset="2"/>
              <a:buNone/>
            </a:pPr>
            <a:r>
              <a:rPr lang="cs-CZ" sz="2400" dirty="0"/>
              <a:t>Pokud posudky doporučí práci přepracovat, student přepracovanou verzi odevzdá znovu svému vedoucímu skupiny.</a:t>
            </a:r>
            <a:endParaRPr lang="cs-CZ" sz="2000" dirty="0"/>
          </a:p>
          <a:p>
            <a:pPr>
              <a:buFont typeface="Monotype Sorts" pitchFamily="2" charset="2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/>
              <a:t>ROČNÍKOVÁ PRÁCE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/>
              <a:t>OBHAJOBA PRÁCE:</a:t>
            </a:r>
          </a:p>
          <a:p>
            <a:pPr>
              <a:buFont typeface="Monotype Sorts" pitchFamily="2" charset="2"/>
              <a:buNone/>
            </a:pPr>
            <a:r>
              <a:rPr lang="cs-CZ" sz="3000"/>
              <a:t>Představení tématu a cíle práce + způsob jeho dosažení.</a:t>
            </a:r>
          </a:p>
          <a:p>
            <a:pPr>
              <a:buFont typeface="Monotype Sorts" pitchFamily="2" charset="2"/>
              <a:buNone/>
            </a:pPr>
            <a:r>
              <a:rPr lang="cs-CZ" sz="3000"/>
              <a:t>Obhajoba (reakce) na posudky hodnotitelů.</a:t>
            </a:r>
          </a:p>
          <a:p>
            <a:pPr>
              <a:buFont typeface="Monotype Sorts" pitchFamily="2" charset="2"/>
              <a:buNone/>
            </a:pPr>
            <a:endParaRPr lang="cs-CZ" sz="3000"/>
          </a:p>
          <a:p>
            <a:pPr>
              <a:buFont typeface="Monotype Sorts" pitchFamily="2" charset="2"/>
              <a:buNone/>
            </a:pPr>
            <a:r>
              <a:rPr lang="cs-CZ" sz="3000">
                <a:sym typeface="Wingdings" pitchFamily="2" charset="2"/>
              </a:rPr>
              <a:t> ZÁPOČET</a:t>
            </a:r>
            <a:endParaRPr lang="cs-CZ" sz="3000"/>
          </a:p>
          <a:p>
            <a:pPr>
              <a:buFont typeface="Monotype Sorts" pitchFamily="2" charset="2"/>
              <a:buNone/>
            </a:pPr>
            <a:endParaRPr lang="cs-CZ" sz="2000"/>
          </a:p>
          <a:p>
            <a:pPr>
              <a:buFont typeface="Monotype Sorts" pitchFamily="2" charset="2"/>
              <a:buNone/>
            </a:pP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Čistota">
  <a:themeElements>
    <a:clrScheme name="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FFCCCC"/>
      </a:accent1>
      <a:accent2>
        <a:srgbClr val="B3E1B3"/>
      </a:accent2>
      <a:accent3>
        <a:srgbClr val="D1DBD1"/>
      </a:accent3>
      <a:accent4>
        <a:srgbClr val="2A2A2A"/>
      </a:accent4>
      <a:accent5>
        <a:srgbClr val="FFE2E2"/>
      </a:accent5>
      <a:accent6>
        <a:srgbClr val="A2CCA2"/>
      </a:accent6>
      <a:hlink>
        <a:srgbClr val="BDD7E5"/>
      </a:hlink>
      <a:folHlink>
        <a:srgbClr val="D2AAD2"/>
      </a:folHlink>
    </a:clrScheme>
    <a:fontScheme name="Čisto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lnDef>
  </a:objectDefaults>
  <a:extraClrSchemeLst>
    <a:extraClrScheme>
      <a:clrScheme name="Čistota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Office\Sablony\Návrhy prezentací\Čistota.pot</Template>
  <TotalTime>768</TotalTime>
  <Words>276</Words>
  <Application>Microsoft Office PowerPoint</Application>
  <PresentationFormat>Předvádění na obrazovce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Monotype Sorts</vt:lpstr>
      <vt:lpstr>Times New Roman</vt:lpstr>
      <vt:lpstr>Wingdings</vt:lpstr>
      <vt:lpstr>Čistota</vt:lpstr>
      <vt:lpstr>ROČNÍKOVÁ PRÁCE</vt:lpstr>
      <vt:lpstr>ROČNÍKOVÁ PRÁCE</vt:lpstr>
      <vt:lpstr>ROČNÍKOVÁ PRÁCE</vt:lpstr>
      <vt:lpstr>ROČNÍKOVÁ PRÁCE</vt:lpstr>
      <vt:lpstr>ROČNÍKOVÁ PRÁCE</vt:lpstr>
      <vt:lpstr>ROČNÍKOVÁ PRÁCE</vt:lpstr>
    </vt:vector>
  </TitlesOfParts>
  <Company>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METODICKÝ A SUPERVIZNÍ SEMINÁŘ K PRAXI</dc:title>
  <dc:creator>Hanka</dc:creator>
  <cp:lastModifiedBy>učitel</cp:lastModifiedBy>
  <cp:revision>63</cp:revision>
  <dcterms:created xsi:type="dcterms:W3CDTF">2012-02-13T20:24:53Z</dcterms:created>
  <dcterms:modified xsi:type="dcterms:W3CDTF">2023-09-12T08:29:59Z</dcterms:modified>
</cp:coreProperties>
</file>