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BB83A-613C-491E-A104-1E6AB3B1C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253218-1F0D-49C0-ABD1-8D5E18006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D813C2-9D0E-41B4-AB18-692263917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177E74-F3AD-481B-8F48-C5BF58893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2D06AA-A80A-4FC4-83C1-4FEFF3EE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9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788B8-F437-43FE-9D21-931F371F0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3443223-F77A-406F-8CC4-4D71C9278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B97CEC-5955-470C-801C-00FE49780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035174-96F6-47CD-BFE1-97A847F1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B48A8A-7C11-434A-9D0A-574454F3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70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493C2F-D689-4FD1-B18F-42A5F9F850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10D3A8-575B-464B-8475-C71568216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ADD6CD-EDC3-4517-8BF6-8CE98558A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1E6EE2-A245-4F2E-AF2D-1C6BDA6F4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CC89FA-A74E-4B67-81F0-CA8B3965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5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75D76-47E4-493C-BDC9-2E22E415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C2FB22-F60D-416C-8BB5-351C2FEEF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E5ED0-F896-413E-B564-EF64B1F93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E0E8D1-76F3-44E7-9EE8-13BD72D56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440BDA-6F83-419E-9BD1-3C8B01091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64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9309E-9E4E-4518-84D4-3FD888241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05B3D9-9208-4A79-BCE0-9CFC48231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41367B-7A7C-4E0A-9664-98911A45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24F51A-E5CD-417B-A198-54A64C967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FAD3C5-FCFB-4C37-ACE1-69616D15C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22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566D58-5D1F-4F9F-A374-4CEDA54F7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B92334-171E-4D63-8C15-86814CBC5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3693374-2591-499A-9C91-13E818B94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48435B-7727-4DD4-BA2B-3A4238951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E8DFF4-7B50-4DB1-94F6-8F4C8DB9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4C0022-E6F6-454E-AAD1-8B2882ED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56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6C184-81D7-40AE-8E98-96D2413EE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5667EEA-ACE3-4C6D-885A-00CF4FC02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7EC06A3-0186-4787-8B86-9A594900E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D0E045D-9A63-4C6E-AB61-C5E928F34C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6A1C7CD-A049-4407-8478-8FA4CFFE8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34B77C0-3967-48A9-BA5A-5B6215748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F980CF-A7E2-445C-A49F-02523CA03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2719EAC-DD84-4089-8455-14A0FEFA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28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29398-9350-435D-AB48-CA304E667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F2466DE-D14A-4779-89CF-35B04BD8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06EF136-BBF0-4D3A-9462-FDB492B3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648B99-B339-4162-92BD-8A9C62E1C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36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5BF9C3B-765B-4B45-82EC-0B4DD317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B36C9B7-74BF-4A11-9A68-FCCCD3D6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2779B17-C77C-47B3-A1F6-7A1D40F3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3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CA0AF-2A2A-49F5-88F6-F903D909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F7C360-71D4-47B3-BF1D-475370B6C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DE5FDC7-BA4D-4893-B6E0-DA4B382F1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0267EA-9D51-434B-A3E4-23D409C55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06577C-5741-41CF-92C2-FADB4E871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92761E-800E-4A72-8AC5-AC31847F0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8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BEBF20-EAF6-422C-AF8F-D7C33E366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40D689-788F-4C81-9226-9A0CCE68DE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0A5A71D-9428-4399-99E4-78854E19C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4094E8-520C-4EB0-8723-E163E9148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3F33E2-4E74-4E87-B12A-C7B8C6685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A62D00-414B-4586-B965-35E8F41D5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99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2BA6021-CA4A-408A-86EF-48B2274D9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D3D414-C7BE-42B6-B89D-D3880845E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0B4D22-A238-44A4-A062-C7FBE997C1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084F4-6742-4532-9CD2-D4755C46E561}" type="datetimeFigureOut">
              <a:rPr lang="cs-CZ" smtClean="0"/>
              <a:t>09.02.2024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2F701E-1A6F-4198-8480-17CFDBC78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08B2B2-35F0-42A2-899E-34A4B2CA8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E453E-EDB5-476B-848F-74DD2243A3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97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dp.cz/informujeme/sit-pedopsychiatrickych-luzek-v-c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formapsychiatrie.cz/sites/default/files/2021-03/Strategie%20reformy%20psychiatrick%C3%A9%20p%C3%A9%C4%8D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maps/d/u/0/viewer?mid=1wUIw3an8hY_0pzoO5F1EAj4Rk_5mnas9&amp;ll=46.78764563625364%2C18.39833033763851&amp;z=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udz.cz/pro-media/tiskove-zpravy/narodni-monitoring-dusevniho-zdravi-deti-40-vykazuje-znamky-stredni-az-tezke-deprese-30-uzkosti-odbornici-pripravuji-preventivni-opatren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preme-mh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2Bi5HTb2Z8&amp;t=56s" TargetMode="External"/><Relationship Id="rId2" Type="http://schemas.openxmlformats.org/officeDocument/2006/relationships/hyperlink" Target="https://www.youtube.com/watch?v=hQmgQOqZYt4&amp;t=112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81h-05I4IWs&amp;t=43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C25CB-01BF-4CCD-92EA-B8037AAAD4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práce a duševní zdraví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BA92FA-BC0A-4B34-8516-4806E29967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736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E8ACA-D431-4878-A391-9988B07A8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Síť </a:t>
            </a:r>
            <a:r>
              <a:rPr lang="cs-CZ" dirty="0" err="1"/>
              <a:t>pedopsychiatrických</a:t>
            </a:r>
            <a:r>
              <a:rPr lang="cs-CZ" dirty="0"/>
              <a:t> lůžek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7BA490-53B8-428B-ACD3-E2CCEEF6C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Informace: </a:t>
            </a:r>
            <a:r>
              <a:rPr lang="cs-CZ" dirty="0">
                <a:hlinkClick r:id="rId2"/>
              </a:rPr>
              <a:t>https://www.addp.cz/informujeme/sit-pedopsychiatrickych-luzek-v-cr.html</a:t>
            </a:r>
            <a:endParaRPr lang="cs-CZ" dirty="0"/>
          </a:p>
          <a:p>
            <a:endParaRPr lang="cs-CZ" dirty="0"/>
          </a:p>
          <a:p>
            <a:r>
              <a:rPr lang="cs-CZ" dirty="0"/>
              <a:t>Dětská a dorostová psychiatrie v ČR má celkem </a:t>
            </a:r>
            <a:r>
              <a:rPr lang="cs-CZ" b="1" dirty="0"/>
              <a:t>576 </a:t>
            </a:r>
            <a:r>
              <a:rPr lang="cs-CZ" dirty="0"/>
              <a:t>lůžek. Jsou nerovnoměrně rozložena v jednotlivých regionech a mezi částí </a:t>
            </a:r>
            <a:r>
              <a:rPr lang="cs-CZ" b="1" dirty="0"/>
              <a:t>Čech </a:t>
            </a:r>
            <a:r>
              <a:rPr lang="cs-CZ" dirty="0"/>
              <a:t>a </a:t>
            </a:r>
            <a:r>
              <a:rPr lang="cs-CZ" b="1" dirty="0"/>
              <a:t>Moravy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5373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A8E3B-39C6-4E86-81B6-3EE9FB4C8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Reforma psychiatrické péče – stěžejní dokumenty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C3488C-D997-49B7-8C2E-D68FE56E4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Strategii reformy psychiatrické péče na období 2013 až 2023</a:t>
            </a:r>
          </a:p>
          <a:p>
            <a:r>
              <a:rPr lang="cs-CZ" dirty="0"/>
              <a:t>Národní akční plán pro duševní zdraví 2020 – 2030</a:t>
            </a:r>
          </a:p>
          <a:p>
            <a:endParaRPr lang="cs-CZ" dirty="0"/>
          </a:p>
          <a:p>
            <a:r>
              <a:rPr lang="cs-CZ" dirty="0"/>
              <a:t>„Počátek reformy“ – říjen 2013</a:t>
            </a:r>
          </a:p>
          <a:p>
            <a:r>
              <a:rPr lang="cs-CZ" b="1" dirty="0"/>
              <a:t>V roce 2013 ji oficiálně schválilo ministerstvo zdravotnictví</a:t>
            </a:r>
            <a:r>
              <a:rPr lang="cs-CZ" dirty="0"/>
              <a:t>, ale až v roce 2017 se podařilo získat finance z evropských dotací. Na první fázi reformy byla získána dotace ve výši </a:t>
            </a:r>
            <a:r>
              <a:rPr lang="cs-CZ" b="1" dirty="0"/>
              <a:t>2,5 miliardy korun</a:t>
            </a:r>
            <a:r>
              <a:rPr lang="cs-CZ" dirty="0"/>
              <a:t>. Z nich se zaplatily transformační plány pro snížení počtu lůžek v každé nemocnici, osmnáct měsíců pilotního provozu Center duševního zdraví (ambulantní péče, která má z velké míry nahradit psychiatrické instituce), ale také </a:t>
            </a:r>
            <a:r>
              <a:rPr lang="cs-CZ" b="1" dirty="0"/>
              <a:t>rekonstrukce sedmi současných psychiatrických nemocnic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(https://www.irozhlas.cz/</a:t>
            </a:r>
            <a:r>
              <a:rPr lang="cs-CZ" dirty="0" err="1"/>
              <a:t>zpravy</a:t>
            </a:r>
            <a:r>
              <a:rPr lang="cs-CZ" dirty="0"/>
              <a:t>-domov/valek-ministerstvo-cdz-zdravotnictvi-psychiatrie-dusevni-zdravi_2305121721_ank)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76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76772-9773-47C3-A279-C3FEFD85D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 k reformě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B93FD9-20FF-4541-AABE-D39355993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565"/>
            <a:ext cx="10515600" cy="523538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Hlavní důvody:</a:t>
            </a:r>
          </a:p>
          <a:p>
            <a:pPr lvl="1"/>
            <a:r>
              <a:rPr lang="cs-CZ" dirty="0"/>
              <a:t>v psychiatrické péči se od 90. let 20. století neudály žádné významnější systémové změny a daný obor se dlouhodobě potýkal s nedostatečným financováním</a:t>
            </a:r>
          </a:p>
          <a:p>
            <a:pPr lvl="1"/>
            <a:r>
              <a:rPr lang="cs-CZ" dirty="0"/>
              <a:t>Podíl finančních prostředků, který byl v rámci zdravotnictví v České republice alokován ve prospěch péče o duševní zdraví osciloval okolo 2,91 %, přičemž u ostatních členských zemí byla částka v rozmezí 5 – 10 %  (což zaujímá hodnotu 0,26 % HDP, naproti tomu v EU jsou to průměrně 2 % HDP)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hlinkClick r:id="rId2"/>
              </a:rPr>
              <a:t>https://www.reformapsychiatrie.cz/sites/default/files/2021-03/Strategie%20reformy%20psychiatrick%C3%A9%20p%C3%A9%C4%8De.pdf</a:t>
            </a:r>
            <a:r>
              <a:rPr lang="cs-CZ" dirty="0"/>
              <a:t>  (str. 16)</a:t>
            </a:r>
          </a:p>
          <a:p>
            <a:r>
              <a:rPr lang="cs-CZ" dirty="0"/>
              <a:t>Podhodnocen je i ve srovnání s tuzemskými somatickými medicínskými obory. Mimo jiné i proto, že z principu věci psychiatrie nevykazuje množství drahých instrumentálních výkonů a diagnostická i léčebná vysoce specializovaná a psychicky náročná práce v psychiatrii je podceněná. Toto zanedbání oboru se projevuje ve všech jeho hlavních složkách – ambulantní, komunitní a </a:t>
            </a:r>
            <a:r>
              <a:rPr lang="cs-CZ" dirty="0" err="1"/>
              <a:t>lůžkové</a:t>
            </a:r>
            <a:endParaRPr lang="cs-CZ" dirty="0"/>
          </a:p>
          <a:p>
            <a:r>
              <a:rPr lang="cs-CZ" dirty="0"/>
              <a:t>Tíživá situace byla také v oblasti struktury ambulantní a lůžkové péče, která do roku 2013 neprošla významnější změnou s ohledem na společenský vývoj, navíc docházelo k poklesu lůžkové kapacity:</a:t>
            </a:r>
          </a:p>
          <a:p>
            <a:pPr lvl="1"/>
            <a:r>
              <a:rPr lang="cs-CZ" dirty="0"/>
              <a:t>mezi roky 2011 a 2012 došlo v psychiatrických léčebnách k úbytku 157 lůžek</a:t>
            </a:r>
          </a:p>
          <a:p>
            <a:pPr lvl="1"/>
            <a:r>
              <a:rPr lang="cs-CZ" dirty="0"/>
              <a:t>Ve srovnání mezi lety 1990 a 2012 byl tento pokles lůžkové kapacity dokonce necelých 30 %  </a:t>
            </a:r>
          </a:p>
        </p:txBody>
      </p:sp>
    </p:spTree>
    <p:extLst>
      <p:ext uri="{BB962C8B-B14F-4D97-AF65-F5344CB8AC3E}">
        <p14:creationId xmlns:p14="http://schemas.microsoft.com/office/powerpoint/2010/main" val="193570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383A53-6E15-4C89-930C-91258A42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stav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1A4795-915C-4180-8969-953A895EE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30 center duševního zdraví</a:t>
            </a:r>
          </a:p>
          <a:p>
            <a:r>
              <a:rPr lang="cs-CZ" dirty="0"/>
              <a:t>Interaktivní mapa: </a:t>
            </a:r>
            <a:r>
              <a:rPr lang="cs-CZ" dirty="0">
                <a:hlinkClick r:id="rId2"/>
              </a:rPr>
              <a:t>https://www.google.com/maps/d/u/0/viewer?mid=1wUIw3an8hY_0pzoO5F1EAj4Rk_5mnas9&amp;ll=46.78764563625364%2C18.39833033763851&amp;z=6</a:t>
            </a:r>
            <a:endParaRPr lang="cs-CZ" dirty="0"/>
          </a:p>
          <a:p>
            <a:r>
              <a:rPr lang="cs-CZ" dirty="0"/>
              <a:t>Do roku 2030 by mělo existovat celkem 100 CDZ</a:t>
            </a:r>
          </a:p>
          <a:p>
            <a:r>
              <a:rPr lang="cs-CZ" dirty="0"/>
              <a:t>CDZ zaměřená na děti a adolescenty: 3 CDZ</a:t>
            </a:r>
          </a:p>
          <a:p>
            <a:pPr lvl="1"/>
            <a:r>
              <a:rPr lang="cs-CZ" dirty="0"/>
              <a:t>Beroun</a:t>
            </a:r>
          </a:p>
          <a:p>
            <a:pPr lvl="1"/>
            <a:r>
              <a:rPr lang="cs-CZ" dirty="0"/>
              <a:t>FN Ostrava</a:t>
            </a:r>
          </a:p>
          <a:p>
            <a:pPr lvl="1"/>
            <a:r>
              <a:rPr lang="cs-CZ" dirty="0"/>
              <a:t>Praha 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84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3980A-AA0B-41DA-A2F7-C60422C9F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u dětí a mladistvých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0A63C4-D20F-464B-B416-3C7900C89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Národní monitoring duševního zdraví dětí: 40 % vykazuje známky střední až těžké deprese, 30 % úzkosti. Odborníci připravují preventivní opatření</a:t>
            </a:r>
          </a:p>
          <a:p>
            <a:r>
              <a:rPr lang="cs-CZ" dirty="0">
                <a:hlinkClick r:id="rId2"/>
              </a:rPr>
              <a:t>https://www.nudz.cz/pro-media/tiskove-zpravy/narodni-monitoring-dusevniho-zdravi-deti-40-vykazuje-znamky-stredni-az-tezke-deprese-30-uzkosti-odbornici-pripravuji-preventivni-opatreni</a:t>
            </a:r>
            <a:endParaRPr lang="cs-CZ" dirty="0"/>
          </a:p>
          <a:p>
            <a:pPr lvl="1"/>
            <a:r>
              <a:rPr lang="cs-CZ" dirty="0"/>
              <a:t>víc jak 50 % žáků devátých tříd v ČR projevuje známky zhoršeného </a:t>
            </a:r>
            <a:r>
              <a:rPr lang="cs-CZ" dirty="0" err="1"/>
              <a:t>well-beingu</a:t>
            </a:r>
            <a:endParaRPr lang="cs-CZ" dirty="0"/>
          </a:p>
          <a:p>
            <a:pPr lvl="1"/>
            <a:r>
              <a:rPr lang="cs-CZ" dirty="0"/>
              <a:t>30 % dotazovaných navíc projevilo znaky, které ukazují na středně těžké až těžké úzkosti. Téměř každému třetímu deváťákovi by tak z těchto důvodů prospělo vyhledání odborné pomoci</a:t>
            </a:r>
          </a:p>
          <a:p>
            <a:pPr lvl="1"/>
            <a:r>
              <a:rPr lang="cs-CZ" dirty="0"/>
              <a:t>4 z 10 oslovených žáků navíc reportují známky středně těžké až těžké deprese</a:t>
            </a:r>
          </a:p>
        </p:txBody>
      </p:sp>
    </p:spTree>
    <p:extLst>
      <p:ext uri="{BB962C8B-B14F-4D97-AF65-F5344CB8AC3E}">
        <p14:creationId xmlns:p14="http://schemas.microsoft.com/office/powerpoint/2010/main" val="149868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AF2F9-947D-482B-A204-B9181278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u dětí a mladistvých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93A0C2-8E48-463F-B327-34EF4A2A4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Převedeme-li to na průměrnou třídu o dvaceti žácích, průměrně 6 jich vykazuje příznaky úzkosti a 8 příznaky středně těžké až těžké deprese, dalších 5 vykazuje příznaky deprese mírné</a:t>
            </a:r>
          </a:p>
          <a:p>
            <a:r>
              <a:rPr lang="cs-CZ" dirty="0"/>
              <a:t>ve všech oblastech duševního zdraví jsou více zasaženy dívky: oproti chlapcům jich depresivními i úzkostnými příznaky trpí více než dvojnásobek.</a:t>
            </a:r>
          </a:p>
          <a:p>
            <a:r>
              <a:rPr lang="cs-CZ" dirty="0"/>
              <a:t>Většina duševních onemocnění vzniká v dětství a adolescenci, které tak představují nejen období zvýšeného rizika, ale především období, které je enormně důležité pro systematickou, cílenou a na evidenci založenou prevenci a včasnou intervenci</a:t>
            </a:r>
          </a:p>
        </p:txBody>
      </p:sp>
    </p:spTree>
    <p:extLst>
      <p:ext uri="{BB962C8B-B14F-4D97-AF65-F5344CB8AC3E}">
        <p14:creationId xmlns:p14="http://schemas.microsoft.com/office/powerpoint/2010/main" val="137178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39A1A-FC76-4C91-8378-05AE46229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u dětí a mladistvých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567922-9F79-41AE-A11C-204546409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Při chronickém nedostatku dětských psychologů a psychiatrů, který není možné ani při nejlepší vůli a vysokých investicích vyřešit v horizontu několika let, se je třeba zaměřit se na preventivní složku systému péče o duševní zdraví</a:t>
            </a:r>
          </a:p>
          <a:p>
            <a:r>
              <a:rPr lang="cs-CZ" dirty="0"/>
              <a:t>Již ve Strategii 2030+ i dalších strategických dokumentech resortu jsme položili (MŠMT) základy intenzivní podpoře duševního zdraví formou různých aktivit a intervencí, jako je rozvoj školních poradenských pracovišť, akcent na preventivní aktivity ve školách a podporu nespecifické primární prevence nebo celkově holistický přístup k podpoře bezpečného, zdravého a vstřícného prostředí ve školách  a školských zařízeních </a:t>
            </a:r>
          </a:p>
          <a:p>
            <a:r>
              <a:rPr lang="cs-CZ" dirty="0"/>
              <a:t>součástí podpory duševního zdraví je také důraz na rozvoj pravidelných pohybových aktivit dětí, žáků a studentů, které jsou pro celkovou fyzickou i duševní odolnost mladých lidí naprosto zásadní </a:t>
            </a:r>
          </a:p>
          <a:p>
            <a:pPr marL="0" indent="0">
              <a:buNone/>
            </a:pPr>
            <a:r>
              <a:rPr lang="cs-CZ" dirty="0"/>
              <a:t>– </a:t>
            </a:r>
            <a:r>
              <a:rPr lang="cs-CZ" dirty="0">
                <a:highlight>
                  <a:srgbClr val="FFFF00"/>
                </a:highlight>
              </a:rPr>
              <a:t>námět k diskuzi</a:t>
            </a:r>
          </a:p>
        </p:txBody>
      </p:sp>
    </p:spTree>
    <p:extLst>
      <p:ext uri="{BB962C8B-B14F-4D97-AF65-F5344CB8AC3E}">
        <p14:creationId xmlns:p14="http://schemas.microsoft.com/office/powerpoint/2010/main" val="867396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3C38B-E0C9-453D-AB0F-09D8129A0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u dětí a mladistvých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554990-023F-44FD-AF31-7B4739BEA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Pilotní monitoring duševního zdraví žáků proběhl v rámci projektu Monitoring a posilování duševního zdraví dětí a adolescentů (SUPREME-MH)</a:t>
            </a:r>
          </a:p>
          <a:p>
            <a:r>
              <a:rPr lang="cs-CZ" dirty="0" err="1">
                <a:hlinkClick r:id="rId2"/>
              </a:rPr>
              <a:t>Supreme</a:t>
            </a:r>
            <a:r>
              <a:rPr lang="cs-CZ">
                <a:hlinkClick r:id="rId2"/>
              </a:rPr>
              <a:t> MH – Monitoring a posilování duševního zdraví dětí a adolescentů (supreme-mh.cz) </a:t>
            </a:r>
            <a:endParaRPr lang="cs-CZ"/>
          </a:p>
          <a:p>
            <a:r>
              <a:rPr lang="cs-CZ"/>
              <a:t>Vize</a:t>
            </a:r>
            <a:r>
              <a:rPr lang="cs-CZ" dirty="0"/>
              <a:t>: </a:t>
            </a:r>
          </a:p>
          <a:p>
            <a:pPr lvl="1"/>
            <a:r>
              <a:rPr lang="cs-CZ" b="0" dirty="0">
                <a:effectLst/>
              </a:rPr>
              <a:t>Vizí projektu je zavést do praxe metodiku monitoringu duševního zdraví u dětí a dospívajících v různých typech školských institucí, která přinese evidenci o stavu duševního zdraví u této cílové skupiny v ČR.</a:t>
            </a:r>
          </a:p>
          <a:p>
            <a:pPr lvl="1"/>
            <a:r>
              <a:rPr lang="cs-CZ" b="0" dirty="0">
                <a:effectLst/>
              </a:rPr>
              <a:t>S touto vizí je spojené i proškolení klíčových aktérů, kteří budou seznámeni s užíváním monitoringu duševního zdraví. Dojde tedy ke vzdělávání a zvyšování odborných znalostí a dovedností nejen u pedagogů, ale také u dalších relevantních aktérů.</a:t>
            </a:r>
          </a:p>
          <a:p>
            <a:pPr lvl="1"/>
            <a:r>
              <a:rPr lang="cs-CZ" b="0" dirty="0">
                <a:effectLst/>
              </a:rPr>
              <a:t>Kontinuální monitoring a evidence umožní průběžné hodnocení stavu duševního zdraví v populaci dětí a dospívajících. Zároveň umožní hodnocení efektivity různých preventivních programů realizovaných ve školských zařízeních.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599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7D73F-1511-485B-BA84-2B6583C64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Všech 5 pohromadě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B2CD26-A498-4A3A-9267-7F00A9122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Program se zaměřuje na sociálně-emoční učení a zvyšování duševní gramotnosti žáků 6. a 7. tříd ZŠ. Tento cíl bude uskutečněn prostřednictvím multicentrické randomizované kontrolované studie na 60 ZŠ (z nichž bude 20 škol v intervenční větvi, 20 škol ve zpožděné intervenční větvi a 20 škol v kontrolní větvi).</a:t>
            </a:r>
          </a:p>
          <a:p>
            <a:r>
              <a:rPr lang="cs-CZ" dirty="0"/>
              <a:t>O programu: </a:t>
            </a:r>
            <a:r>
              <a:rPr lang="cs-CZ" dirty="0">
                <a:hlinkClick r:id="rId2"/>
              </a:rPr>
              <a:t>https://www.youtube.com/watch?v=hQmgQOqZYt4&amp;t=112s</a:t>
            </a:r>
            <a:endParaRPr lang="cs-CZ" dirty="0"/>
          </a:p>
          <a:p>
            <a:endParaRPr lang="cs-CZ" dirty="0"/>
          </a:p>
          <a:p>
            <a:r>
              <a:rPr lang="cs-CZ" dirty="0"/>
              <a:t>Pohled učitelů: </a:t>
            </a:r>
            <a:r>
              <a:rPr lang="cs-CZ" dirty="0">
                <a:hlinkClick r:id="rId3"/>
              </a:rPr>
              <a:t>https://www.youtube.com/watch?v=O2Bi5HTb2Z8&amp;t=56s</a:t>
            </a:r>
            <a:endParaRPr lang="cs-CZ" dirty="0"/>
          </a:p>
          <a:p>
            <a:endParaRPr lang="cs-CZ" dirty="0"/>
          </a:p>
          <a:p>
            <a:r>
              <a:rPr lang="cs-CZ" dirty="0"/>
              <a:t>Pohle žáků: </a:t>
            </a:r>
            <a:r>
              <a:rPr lang="cs-CZ" dirty="0">
                <a:hlinkClick r:id="rId4"/>
              </a:rPr>
              <a:t>https://www.youtube.com/watch?v=81h-05I4IWs&amp;t=43s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9945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1072</Words>
  <Application>Microsoft Office PowerPoint</Application>
  <PresentationFormat>Širokoúhlá obrazovka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Sociální práce a duševní zdraví</vt:lpstr>
      <vt:lpstr>Reforma psychiatrické péče – stěžejní dokumenty</vt:lpstr>
      <vt:lpstr>Důvod k reformě</vt:lpstr>
      <vt:lpstr>Aktuální stav</vt:lpstr>
      <vt:lpstr>Situace u dětí a mladistvých</vt:lpstr>
      <vt:lpstr>Situace u dětí a mladistvých</vt:lpstr>
      <vt:lpstr>Situace u dětí a mladistvých</vt:lpstr>
      <vt:lpstr>Situace u dětí a mladistvých</vt:lpstr>
      <vt:lpstr>Program Všech 5 pohromadě</vt:lpstr>
      <vt:lpstr>Síť pedopsychiatrických lůžek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a duševní zdraví</dc:title>
  <dc:creator>doc. PhDr. David Urban, Ph.D.</dc:creator>
  <cp:lastModifiedBy>Výuka</cp:lastModifiedBy>
  <cp:revision>19</cp:revision>
  <dcterms:created xsi:type="dcterms:W3CDTF">2024-02-06T07:49:57Z</dcterms:created>
  <dcterms:modified xsi:type="dcterms:W3CDTF">2024-02-09T13:38:28Z</dcterms:modified>
</cp:coreProperties>
</file>