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3" r:id="rId1"/>
  </p:sldMasterIdLst>
  <p:notesMasterIdLst>
    <p:notesMasterId r:id="rId37"/>
  </p:notesMasterIdLst>
  <p:handoutMasterIdLst>
    <p:handoutMasterId r:id="rId38"/>
  </p:handoutMasterIdLst>
  <p:sldIdLst>
    <p:sldId id="260" r:id="rId2"/>
    <p:sldId id="329" r:id="rId3"/>
    <p:sldId id="360" r:id="rId4"/>
    <p:sldId id="361" r:id="rId5"/>
    <p:sldId id="362" r:id="rId6"/>
    <p:sldId id="353" r:id="rId7"/>
    <p:sldId id="354" r:id="rId8"/>
    <p:sldId id="368" r:id="rId9"/>
    <p:sldId id="380" r:id="rId10"/>
    <p:sldId id="376" r:id="rId11"/>
    <p:sldId id="355" r:id="rId12"/>
    <p:sldId id="381" r:id="rId13"/>
    <p:sldId id="390" r:id="rId14"/>
    <p:sldId id="397" r:id="rId15"/>
    <p:sldId id="398" r:id="rId16"/>
    <p:sldId id="399" r:id="rId17"/>
    <p:sldId id="392" r:id="rId18"/>
    <p:sldId id="393" r:id="rId19"/>
    <p:sldId id="395" r:id="rId20"/>
    <p:sldId id="396" r:id="rId21"/>
    <p:sldId id="400" r:id="rId22"/>
    <p:sldId id="401" r:id="rId23"/>
    <p:sldId id="410" r:id="rId24"/>
    <p:sldId id="411" r:id="rId25"/>
    <p:sldId id="402" r:id="rId26"/>
    <p:sldId id="403" r:id="rId27"/>
    <p:sldId id="404" r:id="rId28"/>
    <p:sldId id="405" r:id="rId29"/>
    <p:sldId id="406" r:id="rId30"/>
    <p:sldId id="407" r:id="rId31"/>
    <p:sldId id="408" r:id="rId32"/>
    <p:sldId id="409" r:id="rId33"/>
    <p:sldId id="412" r:id="rId34"/>
    <p:sldId id="413" r:id="rId35"/>
    <p:sldId id="258" r:id="rId36"/>
  </p:sldIdLst>
  <p:sldSz cx="8821738" cy="6858000"/>
  <p:notesSz cx="6781800" cy="9912350"/>
  <p:defaultTextStyle>
    <a:defPPr>
      <a:defRPr lang="en-US"/>
    </a:defPPr>
    <a:lvl1pPr algn="ctr" rtl="0" eaLnBrk="0" fontAlgn="base" hangingPunct="0">
      <a:lnSpc>
        <a:spcPct val="120000"/>
      </a:lnSpc>
      <a:spcBef>
        <a:spcPct val="50000"/>
      </a:spcBef>
      <a:spcAft>
        <a:spcPct val="0"/>
      </a:spcAft>
      <a:buClr>
        <a:srgbClr val="666C68"/>
      </a:buClr>
      <a:buSzPct val="125000"/>
      <a:buFont typeface="Wingdings" pitchFamily="2" charset="2"/>
      <a:defRPr sz="1400" kern="1200">
        <a:solidFill>
          <a:srgbClr val="000000"/>
        </a:solidFill>
        <a:latin typeface="Arial Unicode MS" pitchFamily="34" charset="-128"/>
        <a:ea typeface="+mn-ea"/>
        <a:cs typeface="+mn-cs"/>
      </a:defRPr>
    </a:lvl1pPr>
    <a:lvl2pPr marL="457200" algn="ctr" rtl="0" eaLnBrk="0" fontAlgn="base" hangingPunct="0">
      <a:lnSpc>
        <a:spcPct val="120000"/>
      </a:lnSpc>
      <a:spcBef>
        <a:spcPct val="50000"/>
      </a:spcBef>
      <a:spcAft>
        <a:spcPct val="0"/>
      </a:spcAft>
      <a:buClr>
        <a:srgbClr val="666C68"/>
      </a:buClr>
      <a:buSzPct val="125000"/>
      <a:buFont typeface="Wingdings" pitchFamily="2" charset="2"/>
      <a:defRPr sz="1400" kern="1200">
        <a:solidFill>
          <a:srgbClr val="000000"/>
        </a:solidFill>
        <a:latin typeface="Arial Unicode MS" pitchFamily="34" charset="-128"/>
        <a:ea typeface="+mn-ea"/>
        <a:cs typeface="+mn-cs"/>
      </a:defRPr>
    </a:lvl2pPr>
    <a:lvl3pPr marL="914400" algn="ctr" rtl="0" eaLnBrk="0" fontAlgn="base" hangingPunct="0">
      <a:lnSpc>
        <a:spcPct val="120000"/>
      </a:lnSpc>
      <a:spcBef>
        <a:spcPct val="50000"/>
      </a:spcBef>
      <a:spcAft>
        <a:spcPct val="0"/>
      </a:spcAft>
      <a:buClr>
        <a:srgbClr val="666C68"/>
      </a:buClr>
      <a:buSzPct val="125000"/>
      <a:buFont typeface="Wingdings" pitchFamily="2" charset="2"/>
      <a:defRPr sz="1400" kern="1200">
        <a:solidFill>
          <a:srgbClr val="000000"/>
        </a:solidFill>
        <a:latin typeface="Arial Unicode MS" pitchFamily="34" charset="-128"/>
        <a:ea typeface="+mn-ea"/>
        <a:cs typeface="+mn-cs"/>
      </a:defRPr>
    </a:lvl3pPr>
    <a:lvl4pPr marL="1371600" algn="ctr" rtl="0" eaLnBrk="0" fontAlgn="base" hangingPunct="0">
      <a:lnSpc>
        <a:spcPct val="120000"/>
      </a:lnSpc>
      <a:spcBef>
        <a:spcPct val="50000"/>
      </a:spcBef>
      <a:spcAft>
        <a:spcPct val="0"/>
      </a:spcAft>
      <a:buClr>
        <a:srgbClr val="666C68"/>
      </a:buClr>
      <a:buSzPct val="125000"/>
      <a:buFont typeface="Wingdings" pitchFamily="2" charset="2"/>
      <a:defRPr sz="1400" kern="1200">
        <a:solidFill>
          <a:srgbClr val="000000"/>
        </a:solidFill>
        <a:latin typeface="Arial Unicode MS" pitchFamily="34" charset="-128"/>
        <a:ea typeface="+mn-ea"/>
        <a:cs typeface="+mn-cs"/>
      </a:defRPr>
    </a:lvl4pPr>
    <a:lvl5pPr marL="1828800" algn="ctr" rtl="0" eaLnBrk="0" fontAlgn="base" hangingPunct="0">
      <a:lnSpc>
        <a:spcPct val="120000"/>
      </a:lnSpc>
      <a:spcBef>
        <a:spcPct val="50000"/>
      </a:spcBef>
      <a:spcAft>
        <a:spcPct val="0"/>
      </a:spcAft>
      <a:buClr>
        <a:srgbClr val="666C68"/>
      </a:buClr>
      <a:buSzPct val="125000"/>
      <a:buFont typeface="Wingdings" pitchFamily="2" charset="2"/>
      <a:defRPr sz="1400" kern="1200">
        <a:solidFill>
          <a:srgbClr val="000000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 Unicode MS" pitchFamily="34" charset="-128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 Unicode MS" pitchFamily="34" charset="-128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 Unicode MS" pitchFamily="34" charset="-128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 Unicode MS" pitchFamily="34" charset="-128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77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2">
          <p15:clr>
            <a:srgbClr val="A4A3A4"/>
          </p15:clr>
        </p15:guide>
        <p15:guide id="2" pos="21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72877"/>
    <a:srgbClr val="4B186E"/>
    <a:srgbClr val="C41225"/>
    <a:srgbClr val="DA521F"/>
    <a:srgbClr val="E49F15"/>
    <a:srgbClr val="276E27"/>
    <a:srgbClr val="236E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11" autoAdjust="0"/>
    <p:restoredTop sz="94660" autoAdjust="0"/>
  </p:normalViewPr>
  <p:slideViewPr>
    <p:cSldViewPr>
      <p:cViewPr varScale="1">
        <p:scale>
          <a:sx n="134" d="100"/>
          <a:sy n="134" d="100"/>
        </p:scale>
        <p:origin x="-1146" y="-78"/>
      </p:cViewPr>
      <p:guideLst>
        <p:guide orient="horz" pos="2160"/>
        <p:guide pos="27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2328" y="-90"/>
      </p:cViewPr>
      <p:guideLst>
        <p:guide orient="horz" pos="3122"/>
        <p:guide pos="21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00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5366" tIns="47683" rIns="95366" bIns="47683" numCol="1" anchor="t" anchorCtr="0" compatLnSpc="1">
            <a:prstTxWarp prst="textNoShape">
              <a:avLst/>
            </a:prstTxWarp>
          </a:bodyPr>
          <a:lstStyle>
            <a:lvl1pPr algn="l" defTabSz="954088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300" b="1">
                <a:solidFill>
                  <a:schemeClr val="bg1"/>
                </a:solidFill>
                <a:latin typeface="NovareseCE" pitchFamily="2" charset="0"/>
              </a:defRPr>
            </a:lvl1pPr>
          </a:lstStyle>
          <a:p>
            <a:endParaRPr lang="en-GB" altLang="cs-CZ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1750" y="0"/>
            <a:ext cx="29400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5366" tIns="47683" rIns="95366" bIns="47683" numCol="1" anchor="t" anchorCtr="0" compatLnSpc="1">
            <a:prstTxWarp prst="textNoShape">
              <a:avLst/>
            </a:prstTxWarp>
          </a:bodyPr>
          <a:lstStyle>
            <a:lvl1pPr algn="r" defTabSz="954088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300" b="1">
                <a:solidFill>
                  <a:schemeClr val="bg1"/>
                </a:solidFill>
                <a:latin typeface="NovareseCE" pitchFamily="2" charset="0"/>
              </a:defRPr>
            </a:lvl1pPr>
          </a:lstStyle>
          <a:p>
            <a:endParaRPr lang="en-GB" altLang="cs-CZ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5463"/>
            <a:ext cx="294005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5366" tIns="47683" rIns="95366" bIns="47683" numCol="1" anchor="b" anchorCtr="0" compatLnSpc="1">
            <a:prstTxWarp prst="textNoShape">
              <a:avLst/>
            </a:prstTxWarp>
          </a:bodyPr>
          <a:lstStyle>
            <a:lvl1pPr algn="l" defTabSz="954088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300" b="1">
                <a:solidFill>
                  <a:schemeClr val="bg1"/>
                </a:solidFill>
                <a:latin typeface="NovareseCE" pitchFamily="2" charset="0"/>
              </a:defRPr>
            </a:lvl1pPr>
          </a:lstStyle>
          <a:p>
            <a:endParaRPr lang="en-GB" altLang="cs-CZ"/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1750" y="9415463"/>
            <a:ext cx="294005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5366" tIns="47683" rIns="95366" bIns="47683" numCol="1" anchor="b" anchorCtr="0" compatLnSpc="1">
            <a:prstTxWarp prst="textNoShape">
              <a:avLst/>
            </a:prstTxWarp>
          </a:bodyPr>
          <a:lstStyle>
            <a:lvl1pPr algn="r" defTabSz="954088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300" b="1">
                <a:solidFill>
                  <a:schemeClr val="bg1"/>
                </a:solidFill>
                <a:latin typeface="NovareseCE" pitchFamily="2" charset="0"/>
              </a:defRPr>
            </a:lvl1pPr>
          </a:lstStyle>
          <a:p>
            <a:fld id="{D15DD51B-9381-4475-A9C1-01DD8846BA4A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46710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58" tIns="45728" rIns="91458" bIns="45728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cs-CZ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0000" y="0"/>
            <a:ext cx="2971800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58" tIns="45728" rIns="91458" bIns="45728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cs-CZ"/>
          </a:p>
        </p:txBody>
      </p:sp>
      <p:sp>
        <p:nvSpPr>
          <p:cNvPr id="137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5838" y="762000"/>
            <a:ext cx="4806950" cy="3736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7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727575"/>
            <a:ext cx="4953000" cy="442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58" tIns="45728" rIns="91458" bIns="457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37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7363"/>
            <a:ext cx="2971800" cy="53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58" tIns="45728" rIns="91458" bIns="45728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cs-CZ"/>
          </a:p>
        </p:txBody>
      </p:sp>
      <p:sp>
        <p:nvSpPr>
          <p:cNvPr id="137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0000" y="9377363"/>
            <a:ext cx="2971800" cy="53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58" tIns="45728" rIns="91458" bIns="45728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1FA4456A-EBDB-4321-9F10-85C410DF1BEC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2756688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0435201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13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248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14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018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15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068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16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964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17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6804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18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143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19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1962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20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693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21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6042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22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888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0435201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23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7050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24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9860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25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4747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C98176-7A37-49C7-8617-5164D31158E1}" type="slidenum">
              <a:rPr lang="en-US" altLang="cs-CZ"/>
              <a:pPr/>
              <a:t>26</a:t>
            </a:fld>
            <a:endParaRPr lang="en-US" altLang="cs-CZ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670719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2B825A-E61A-4A59-BD7B-1BEB20279A55}" type="slidenum">
              <a:rPr lang="en-US" altLang="cs-CZ"/>
              <a:pPr/>
              <a:t>27</a:t>
            </a:fld>
            <a:endParaRPr lang="en-US" altLang="cs-CZ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716185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5A4926-C5AC-4BC6-B031-76E0C772EB88}" type="slidenum">
              <a:rPr lang="en-US" altLang="cs-CZ"/>
              <a:pPr/>
              <a:t>28</a:t>
            </a:fld>
            <a:endParaRPr lang="en-US" altLang="cs-CZ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620948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9107D0-1617-44A8-8C49-51B73AEC10C2}" type="slidenum">
              <a:rPr lang="en-US" altLang="cs-CZ"/>
              <a:pPr/>
              <a:t>29</a:t>
            </a:fld>
            <a:endParaRPr lang="en-US" altLang="cs-CZ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469842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8A8252-03B4-4C74-A430-A677A0905D05}" type="slidenum">
              <a:rPr lang="en-US" altLang="cs-CZ"/>
              <a:pPr/>
              <a:t>30</a:t>
            </a:fld>
            <a:endParaRPr lang="en-US" altLang="cs-CZ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307018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EF7F08-4804-4B0E-B63E-F7DF3F374ABC}" type="slidenum">
              <a:rPr lang="en-US" altLang="cs-CZ"/>
              <a:pPr/>
              <a:t>31</a:t>
            </a:fld>
            <a:endParaRPr lang="en-US" altLang="cs-CZ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128565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32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781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0435201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33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3431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18E9F-3F4F-4023-8AAB-5E6B7B4B5066}" type="slidenum">
              <a:rPr lang="en-US" altLang="cs-CZ"/>
              <a:pPr eaLnBrk="1" hangingPunct="1">
                <a:spcBef>
                  <a:spcPct val="0"/>
                </a:spcBef>
              </a:pPr>
              <a:t>34</a:t>
            </a:fld>
            <a:endParaRPr lang="en-US" alt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610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043520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043520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172641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212652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777605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85838" y="762000"/>
            <a:ext cx="4806950" cy="3736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043520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77825" y="2636838"/>
            <a:ext cx="8124825" cy="11525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2800">
                <a:solidFill>
                  <a:srgbClr val="172878"/>
                </a:solidFill>
              </a:defRPr>
            </a:lvl1pPr>
          </a:lstStyle>
          <a:p>
            <a:pPr lvl="0"/>
            <a:r>
              <a:rPr lang="cs-CZ" altLang="cs-CZ" noProof="0" smtClean="0"/>
              <a:t>Kliknutím lze upravit styl.</a:t>
            </a:r>
          </a:p>
        </p:txBody>
      </p:sp>
      <p:sp>
        <p:nvSpPr>
          <p:cNvPr id="434180" name="Text Box 4"/>
          <p:cNvSpPr txBox="1">
            <a:spLocks noChangeArrowheads="1"/>
          </p:cNvSpPr>
          <p:nvPr/>
        </p:nvSpPr>
        <p:spPr bwMode="auto">
          <a:xfrm rot="21600000">
            <a:off x="955675" y="6081713"/>
            <a:ext cx="5349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buClrTx/>
              <a:buSzTx/>
            </a:pPr>
            <a:r>
              <a:rPr lang="cs-CZ" altLang="cs-CZ" sz="2000" b="1">
                <a:solidFill>
                  <a:schemeClr val="bg1"/>
                </a:solidFill>
              </a:rPr>
              <a:t>DIVIZE MEMBRÁNOVÝCH PROCESŮ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280545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386513" y="233363"/>
            <a:ext cx="1984375" cy="5570537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30213" y="233363"/>
            <a:ext cx="5803900" cy="557053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984179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02717" y="1122363"/>
            <a:ext cx="6616304" cy="2387600"/>
          </a:xfrm>
        </p:spPr>
        <p:txBody>
          <a:bodyPr anchor="b"/>
          <a:lstStyle>
            <a:lvl1pPr algn="ctr">
              <a:defRPr sz="5789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2717" y="3602038"/>
            <a:ext cx="6616304" cy="1655762"/>
          </a:xfrm>
        </p:spPr>
        <p:txBody>
          <a:bodyPr/>
          <a:lstStyle>
            <a:lvl1pPr marL="0" indent="0" algn="ctr">
              <a:buNone/>
              <a:defRPr sz="2316"/>
            </a:lvl1pPr>
            <a:lvl2pPr marL="441107" indent="0" algn="ctr">
              <a:buNone/>
              <a:defRPr sz="1930"/>
            </a:lvl2pPr>
            <a:lvl3pPr marL="882213" indent="0" algn="ctr">
              <a:buNone/>
              <a:defRPr sz="1737"/>
            </a:lvl3pPr>
            <a:lvl4pPr marL="1323320" indent="0" algn="ctr">
              <a:buNone/>
              <a:defRPr sz="1544"/>
            </a:lvl4pPr>
            <a:lvl5pPr marL="1764426" indent="0" algn="ctr">
              <a:buNone/>
              <a:defRPr sz="1544"/>
            </a:lvl5pPr>
            <a:lvl6pPr marL="2205533" indent="0" algn="ctr">
              <a:buNone/>
              <a:defRPr sz="1544"/>
            </a:lvl6pPr>
            <a:lvl7pPr marL="2646639" indent="0" algn="ctr">
              <a:buNone/>
              <a:defRPr sz="1544"/>
            </a:lvl7pPr>
            <a:lvl8pPr marL="3087746" indent="0" algn="ctr">
              <a:buNone/>
              <a:defRPr sz="1544"/>
            </a:lvl8pPr>
            <a:lvl9pPr marL="3528852" indent="0" algn="ctr">
              <a:buNone/>
              <a:defRPr sz="1544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41087" y="6245225"/>
            <a:ext cx="2058406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014094" y="6245225"/>
            <a:ext cx="279355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322245" y="6245225"/>
            <a:ext cx="2058406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9DEC6B2-BF78-4372-A657-738497787C6C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582850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806946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6913" y="4406900"/>
            <a:ext cx="7497762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96913" y="2906713"/>
            <a:ext cx="749776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23698359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30213" y="1484313"/>
            <a:ext cx="3894137" cy="4319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476750" y="1484313"/>
            <a:ext cx="3894138" cy="4319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627788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325" y="274638"/>
            <a:ext cx="79390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41325" y="1535113"/>
            <a:ext cx="38973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41325" y="2174875"/>
            <a:ext cx="38973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481513" y="1535113"/>
            <a:ext cx="38989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481513" y="2174875"/>
            <a:ext cx="38989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785364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20374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16369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325" y="273050"/>
            <a:ext cx="29019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49638" y="273050"/>
            <a:ext cx="493077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41325" y="1435100"/>
            <a:ext cx="29019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89375668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28788" y="4800600"/>
            <a:ext cx="529272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28788" y="612775"/>
            <a:ext cx="529272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28788" y="5367338"/>
            <a:ext cx="529272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55366855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 r="-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0850" y="233363"/>
            <a:ext cx="7302500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GB" altLang="cs-CZ" smtClean="0"/>
          </a:p>
        </p:txBody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0213" y="1484313"/>
            <a:ext cx="794067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altLang="cs-CZ" smtClean="0"/>
          </a:p>
        </p:txBody>
      </p:sp>
      <p:sp>
        <p:nvSpPr>
          <p:cNvPr id="433160" name="Text Box 8"/>
          <p:cNvSpPr txBox="1">
            <a:spLocks noChangeArrowheads="1"/>
          </p:cNvSpPr>
          <p:nvPr/>
        </p:nvSpPr>
        <p:spPr bwMode="auto">
          <a:xfrm rot="16200000">
            <a:off x="6265862" y="3906838"/>
            <a:ext cx="4284663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buClrTx/>
              <a:buSzTx/>
            </a:pPr>
            <a:r>
              <a:rPr lang="cs-CZ" altLang="cs-CZ" sz="1700" b="1">
                <a:solidFill>
                  <a:schemeClr val="bg1"/>
                </a:solidFill>
              </a:rPr>
              <a:t>DIVIZE MEMBRÁNOVÝCH PROCESŮ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17287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17287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17287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17287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b="1">
          <a:solidFill>
            <a:srgbClr val="17287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172877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172877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172877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b="1">
          <a:solidFill>
            <a:srgbClr val="172877"/>
          </a:solidFill>
          <a:latin typeface="Arial" charset="0"/>
        </a:defRPr>
      </a:lvl9pPr>
    </p:titleStyle>
    <p:bodyStyle>
      <a:lvl1pPr algn="l" rtl="0" eaLnBrk="1" fontAlgn="base" hangingPunct="1">
        <a:lnSpc>
          <a:spcPct val="120000"/>
        </a:lnSpc>
        <a:spcBef>
          <a:spcPct val="50000"/>
        </a:spcBef>
        <a:spcAft>
          <a:spcPct val="0"/>
        </a:spcAft>
        <a:buClr>
          <a:srgbClr val="172877"/>
        </a:buClr>
        <a:buSzPct val="125000"/>
        <a:defRPr sz="1600">
          <a:solidFill>
            <a:srgbClr val="000000"/>
          </a:solidFill>
          <a:latin typeface="+mn-lt"/>
          <a:ea typeface="+mn-ea"/>
          <a:cs typeface="+mn-cs"/>
        </a:defRPr>
      </a:lvl1pPr>
      <a:lvl2pPr marL="941388" indent="-381000" algn="l" rtl="0" eaLnBrk="1" fontAlgn="base" hangingPunct="1">
        <a:spcBef>
          <a:spcPct val="50000"/>
        </a:spcBef>
        <a:spcAft>
          <a:spcPct val="0"/>
        </a:spcAft>
        <a:buClr>
          <a:srgbClr val="172877"/>
        </a:buClr>
        <a:buSzPct val="125000"/>
        <a:buChar char="•"/>
        <a:defRPr sz="1400">
          <a:solidFill>
            <a:srgbClr val="000000"/>
          </a:solidFill>
          <a:latin typeface="Arial Unicode MS" pitchFamily="34" charset="-128"/>
        </a:defRPr>
      </a:lvl2pPr>
      <a:lvl3pPr marL="1417638" indent="-296863" algn="l" rtl="0" eaLnBrk="1" fontAlgn="base" hangingPunct="1">
        <a:lnSpc>
          <a:spcPct val="120000"/>
        </a:lnSpc>
        <a:spcBef>
          <a:spcPct val="50000"/>
        </a:spcBef>
        <a:spcAft>
          <a:spcPct val="0"/>
        </a:spcAft>
        <a:buClr>
          <a:srgbClr val="172877"/>
        </a:buClr>
        <a:buSzPct val="125000"/>
        <a:buChar char="•"/>
        <a:defRPr sz="1400">
          <a:solidFill>
            <a:srgbClr val="000000"/>
          </a:solidFill>
          <a:latin typeface="Arial Unicode MS" pitchFamily="34" charset="-128"/>
        </a:defRPr>
      </a:lvl3pPr>
      <a:lvl4pPr marL="1871663" indent="-274638" algn="l" rtl="0" eaLnBrk="1" fontAlgn="base" hangingPunct="1">
        <a:spcBef>
          <a:spcPct val="50000"/>
        </a:spcBef>
        <a:spcAft>
          <a:spcPct val="0"/>
        </a:spcAft>
        <a:buClr>
          <a:srgbClr val="172877"/>
        </a:buClr>
        <a:buSzPct val="125000"/>
        <a:buChar char="•"/>
        <a:defRPr sz="1400">
          <a:solidFill>
            <a:srgbClr val="000000"/>
          </a:solidFill>
          <a:latin typeface="Arial Unicode MS" pitchFamily="34" charset="-128"/>
        </a:defRPr>
      </a:lvl4pPr>
      <a:lvl5pPr marL="2347913" indent="-296863" algn="l" rtl="0" eaLnBrk="1" fontAlgn="base" hangingPunct="1">
        <a:spcBef>
          <a:spcPct val="50000"/>
        </a:spcBef>
        <a:spcAft>
          <a:spcPct val="0"/>
        </a:spcAft>
        <a:buClr>
          <a:srgbClr val="172877"/>
        </a:buClr>
        <a:buSzPct val="125000"/>
        <a:buChar char="•"/>
        <a:defRPr sz="1400">
          <a:solidFill>
            <a:srgbClr val="000000"/>
          </a:solidFill>
          <a:latin typeface="Arial Unicode MS" pitchFamily="34" charset="-128"/>
        </a:defRPr>
      </a:lvl5pPr>
      <a:lvl6pPr marL="2805113" indent="-296863" algn="l" rtl="0" eaLnBrk="1" fontAlgn="base" hangingPunct="1">
        <a:spcBef>
          <a:spcPct val="50000"/>
        </a:spcBef>
        <a:spcAft>
          <a:spcPct val="0"/>
        </a:spcAft>
        <a:buClr>
          <a:srgbClr val="172877"/>
        </a:buClr>
        <a:buSzPct val="125000"/>
        <a:buChar char="•"/>
        <a:defRPr sz="1400">
          <a:solidFill>
            <a:srgbClr val="000000"/>
          </a:solidFill>
          <a:latin typeface="Arial Unicode MS" pitchFamily="34" charset="-128"/>
        </a:defRPr>
      </a:lvl6pPr>
      <a:lvl7pPr marL="3262313" indent="-296863" algn="l" rtl="0" eaLnBrk="1" fontAlgn="base" hangingPunct="1">
        <a:spcBef>
          <a:spcPct val="50000"/>
        </a:spcBef>
        <a:spcAft>
          <a:spcPct val="0"/>
        </a:spcAft>
        <a:buClr>
          <a:srgbClr val="172877"/>
        </a:buClr>
        <a:buSzPct val="125000"/>
        <a:buChar char="•"/>
        <a:defRPr sz="1400">
          <a:solidFill>
            <a:srgbClr val="000000"/>
          </a:solidFill>
          <a:latin typeface="Arial Unicode MS" pitchFamily="34" charset="-128"/>
        </a:defRPr>
      </a:lvl7pPr>
      <a:lvl8pPr marL="3719513" indent="-296863" algn="l" rtl="0" eaLnBrk="1" fontAlgn="base" hangingPunct="1">
        <a:spcBef>
          <a:spcPct val="50000"/>
        </a:spcBef>
        <a:spcAft>
          <a:spcPct val="0"/>
        </a:spcAft>
        <a:buClr>
          <a:srgbClr val="172877"/>
        </a:buClr>
        <a:buSzPct val="125000"/>
        <a:buChar char="•"/>
        <a:defRPr sz="1400">
          <a:solidFill>
            <a:srgbClr val="000000"/>
          </a:solidFill>
          <a:latin typeface="Arial Unicode MS" pitchFamily="34" charset="-128"/>
        </a:defRPr>
      </a:lvl8pPr>
      <a:lvl9pPr marL="4176713" indent="-296863" algn="l" rtl="0" eaLnBrk="1" fontAlgn="base" hangingPunct="1">
        <a:spcBef>
          <a:spcPct val="50000"/>
        </a:spcBef>
        <a:spcAft>
          <a:spcPct val="0"/>
        </a:spcAft>
        <a:buClr>
          <a:srgbClr val="172877"/>
        </a:buClr>
        <a:buSzPct val="125000"/>
        <a:buChar char="•"/>
        <a:defRPr sz="1400">
          <a:solidFill>
            <a:srgbClr val="000000"/>
          </a:solidFill>
          <a:latin typeface="Arial Unicode MS" pitchFamily="34" charset="-128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zDIq2ZM9J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hyperlink" Target="https://www.youtube.com/watch?v=f1eE1rrmyw0" TargetMode="External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2.wav"/><Relationship Id="rId7" Type="http://schemas.openxmlformats.org/officeDocument/2006/relationships/image" Target="../media/image16.emf"/><Relationship Id="rId2" Type="http://schemas.microsoft.com/office/2007/relationships/media" Target="../media/media2.wav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3.wav"/><Relationship Id="rId7" Type="http://schemas.openxmlformats.org/officeDocument/2006/relationships/image" Target="../media/image18.emf"/><Relationship Id="rId2" Type="http://schemas.microsoft.com/office/2007/relationships/media" Target="../media/media3.wav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4.wav"/><Relationship Id="rId7" Type="http://schemas.openxmlformats.org/officeDocument/2006/relationships/image" Target="../media/image19.emf"/><Relationship Id="rId2" Type="http://schemas.microsoft.com/office/2007/relationships/media" Target="../media/media4.wav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5.wav"/><Relationship Id="rId7" Type="http://schemas.openxmlformats.org/officeDocument/2006/relationships/image" Target="../media/image20.emf"/><Relationship Id="rId2" Type="http://schemas.microsoft.com/office/2007/relationships/media" Target="../media/media5.wav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6.wav"/><Relationship Id="rId7" Type="http://schemas.openxmlformats.org/officeDocument/2006/relationships/image" Target="../media/image21.emf"/><Relationship Id="rId2" Type="http://schemas.microsoft.com/office/2007/relationships/media" Target="../media/media6.wav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7.wav"/><Relationship Id="rId7" Type="http://schemas.openxmlformats.org/officeDocument/2006/relationships/image" Target="../media/image22.emf"/><Relationship Id="rId2" Type="http://schemas.microsoft.com/office/2007/relationships/media" Target="../media/media7.wav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6388" y="233363"/>
            <a:ext cx="7302500" cy="1108075"/>
          </a:xfrm>
        </p:spPr>
        <p:txBody>
          <a:bodyPr/>
          <a:lstStyle/>
          <a:p>
            <a:r>
              <a:rPr lang="cs-CZ" altLang="cs-CZ" dirty="0"/>
              <a:t/>
            </a:r>
            <a:br>
              <a:rPr lang="cs-CZ" altLang="cs-CZ" dirty="0"/>
            </a:br>
            <a:endParaRPr lang="cs-CZ" altLang="cs-CZ" dirty="0"/>
          </a:p>
        </p:txBody>
      </p:sp>
      <p:sp>
        <p:nvSpPr>
          <p:cNvPr id="576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7825" y="1484313"/>
            <a:ext cx="7489428" cy="460851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endParaRPr lang="cs-CZ" altLang="cs-CZ" sz="2800" b="1" dirty="0" smtClean="0">
              <a:solidFill>
                <a:srgbClr val="172877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100000"/>
              </a:lnSpc>
            </a:pPr>
            <a:r>
              <a:rPr lang="cs-CZ" altLang="cs-CZ" sz="2800" b="1" dirty="0" smtClean="0"/>
              <a:t>Speciální pedagogika osob se sluchovým postižením = SURDOPEDIE</a:t>
            </a:r>
          </a:p>
          <a:p>
            <a:pPr algn="ctr">
              <a:lnSpc>
                <a:spcPct val="100000"/>
              </a:lnSpc>
            </a:pPr>
            <a:endParaRPr lang="cs-CZ" altLang="cs-CZ" sz="2000" dirty="0"/>
          </a:p>
          <a:p>
            <a:pPr algn="ctr">
              <a:lnSpc>
                <a:spcPct val="100000"/>
              </a:lnSpc>
            </a:pPr>
            <a:r>
              <a:rPr lang="cs-CZ" altLang="cs-CZ" sz="2000" dirty="0" smtClean="0"/>
              <a:t>Iva </a:t>
            </a:r>
            <a:r>
              <a:rPr lang="cs-CZ" altLang="cs-CZ" sz="2000" dirty="0" err="1" smtClean="0"/>
              <a:t>Jungwirthová</a:t>
            </a:r>
            <a:endParaRPr lang="cs-CZ" altLang="cs-CZ" sz="2000" dirty="0" smtClean="0"/>
          </a:p>
          <a:p>
            <a:pPr algn="ctr">
              <a:lnSpc>
                <a:spcPct val="100000"/>
              </a:lnSpc>
            </a:pPr>
            <a:r>
              <a:rPr lang="cs-CZ" altLang="cs-CZ" sz="2000" dirty="0" smtClean="0"/>
              <a:t>Raná péče Čechy </a:t>
            </a:r>
          </a:p>
          <a:p>
            <a:pPr algn="ctr">
              <a:lnSpc>
                <a:spcPct val="100000"/>
              </a:lnSpc>
            </a:pPr>
            <a:endParaRPr lang="cs-CZ" altLang="cs-CZ" sz="2800" b="1" dirty="0">
              <a:solidFill>
                <a:srgbClr val="172877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100000"/>
              </a:lnSpc>
            </a:pPr>
            <a:r>
              <a:rPr lang="cs-CZ" altLang="cs-CZ" sz="1400" dirty="0" smtClean="0"/>
              <a:t> </a:t>
            </a:r>
            <a:endParaRPr lang="cs-CZ" altLang="cs-CZ" sz="1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661" y="6273873"/>
            <a:ext cx="590476" cy="58412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8314015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 smtClean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 smtClean="0">
                <a:latin typeface="Arial" charset="0"/>
                <a:ea typeface="ＭＳ Ｐゴシック" pitchFamily="34" charset="-128"/>
              </a:rPr>
              <a:t>“Subjektivní metody“</a:t>
            </a:r>
            <a:endParaRPr lang="cs-CZ" altLang="cs-CZ" sz="3200" b="1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" name="TextovéPole 1"/>
          <p:cNvSpPr txBox="1"/>
          <p:nvPr/>
        </p:nvSpPr>
        <p:spPr>
          <a:xfrm>
            <a:off x="725698" y="1995566"/>
            <a:ext cx="5861669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hlinkClick r:id="rId3"/>
              </a:rPr>
              <a:t>https://</a:t>
            </a:r>
            <a:r>
              <a:rPr lang="cs-CZ" sz="2000" dirty="0" smtClean="0">
                <a:hlinkClick r:id="rId3"/>
              </a:rPr>
              <a:t>www.youtube.com/watch?v=fzDIq2ZM9Js</a:t>
            </a:r>
            <a:endParaRPr lang="cs-CZ" sz="2000" dirty="0" smtClean="0"/>
          </a:p>
          <a:p>
            <a:endParaRPr lang="cs-CZ" sz="2000" dirty="0"/>
          </a:p>
          <a:p>
            <a:pPr marL="285750" indent="-285750" algn="l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Arial" charset="0"/>
              </a:rPr>
              <a:t>Vizuálně podmíněná audiometrie </a:t>
            </a:r>
            <a:r>
              <a:rPr lang="cs-CZ" altLang="cs-CZ" sz="2000" dirty="0" smtClean="0">
                <a:latin typeface="Arial" charset="0"/>
              </a:rPr>
              <a:t>VPA/VRA</a:t>
            </a:r>
          </a:p>
          <a:p>
            <a:pPr marL="285750" indent="-285750" algn="l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cs-CZ" altLang="cs-CZ" sz="2000" dirty="0">
              <a:latin typeface="Arial" charset="0"/>
            </a:endParaRPr>
          </a:p>
          <a:p>
            <a:pPr marL="285750" indent="-285750" algn="l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2000" dirty="0" smtClean="0">
                <a:latin typeface="Arial" charset="0"/>
              </a:rPr>
              <a:t>Subjektivní </a:t>
            </a:r>
            <a:r>
              <a:rPr lang="cs-CZ" altLang="cs-CZ" sz="2000" dirty="0">
                <a:latin typeface="Arial" charset="0"/>
              </a:rPr>
              <a:t>tónová </a:t>
            </a:r>
            <a:r>
              <a:rPr lang="cs-CZ" altLang="cs-CZ" sz="2000" dirty="0" smtClean="0">
                <a:latin typeface="Arial" charset="0"/>
              </a:rPr>
              <a:t>audiometrie</a:t>
            </a:r>
          </a:p>
          <a:p>
            <a:pPr marL="285750" indent="-285750" algn="l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cs-CZ" altLang="cs-CZ" sz="2000" dirty="0">
              <a:latin typeface="Arial" charset="0"/>
            </a:endParaRPr>
          </a:p>
          <a:p>
            <a:pPr marL="285750" indent="-285750" algn="l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Arial" charset="0"/>
              </a:rPr>
              <a:t>Dětský percepční test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8466193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8602047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 smtClean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 smtClean="0">
                <a:latin typeface="Arial" charset="0"/>
                <a:ea typeface="ＭＳ Ｐゴシック" pitchFamily="34" charset="-128"/>
              </a:rPr>
              <a:t>Cesta k přesné diagnóze</a:t>
            </a:r>
            <a:endParaRPr lang="cs-CZ" altLang="cs-CZ" sz="3200" b="1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9" name="TextBox 1"/>
          <p:cNvSpPr txBox="1">
            <a:spLocks noChangeArrowheads="1"/>
          </p:cNvSpPr>
          <p:nvPr/>
        </p:nvSpPr>
        <p:spPr bwMode="auto">
          <a:xfrm>
            <a:off x="404801" y="1830388"/>
            <a:ext cx="8196865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 smtClean="0">
                <a:latin typeface="Arial" charset="0"/>
              </a:rPr>
              <a:t>OAE – </a:t>
            </a:r>
            <a:r>
              <a:rPr lang="cs-CZ" altLang="cs-CZ" sz="1800" dirty="0" err="1" smtClean="0">
                <a:latin typeface="Arial" charset="0"/>
              </a:rPr>
              <a:t>screening</a:t>
            </a:r>
            <a:r>
              <a:rPr lang="cs-CZ" altLang="cs-CZ" sz="1800" dirty="0" smtClean="0">
                <a:latin typeface="Arial" charset="0"/>
              </a:rPr>
              <a:t> sluchu v porodnici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 smtClean="0">
                <a:latin typeface="Arial" charset="0"/>
              </a:rPr>
              <a:t>Objektivní vyšetření sluchu – BERA nebo SSEP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 smtClean="0">
                <a:latin typeface="Arial" charset="0"/>
              </a:rPr>
              <a:t>Vizuálně podmíněná audiometrie VPA/VRA.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 smtClean="0">
                <a:latin typeface="Arial" charset="0"/>
              </a:rPr>
              <a:t>.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 smtClean="0">
                <a:latin typeface="Arial" charset="0"/>
              </a:rPr>
              <a:t>.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 smtClean="0">
                <a:latin typeface="Arial" charset="0"/>
              </a:rPr>
              <a:t>.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 smtClean="0">
                <a:latin typeface="Arial" charset="0"/>
              </a:rPr>
              <a:t>.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 smtClean="0">
                <a:latin typeface="Arial" charset="0"/>
              </a:rPr>
              <a:t>Subjektivní tónová audiometrie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 smtClean="0">
                <a:latin typeface="Arial" charset="0"/>
              </a:rPr>
              <a:t>Dětský percepční test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 smtClean="0">
                <a:latin typeface="Arial" charset="0"/>
              </a:rPr>
              <a:t>.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 smtClean="0">
                <a:latin typeface="Arial" charset="0"/>
              </a:rPr>
              <a:t>.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 smtClean="0">
                <a:latin typeface="Arial" charset="0"/>
              </a:rPr>
              <a:t>.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 smtClean="0">
                <a:latin typeface="Arial" charset="0"/>
              </a:rPr>
              <a:t>.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r>
              <a:rPr lang="cs-CZ" altLang="cs-CZ" sz="1800" dirty="0" smtClean="0">
                <a:latin typeface="Arial" charset="0"/>
              </a:rPr>
              <a:t>.</a:t>
            </a:r>
          </a:p>
          <a:p>
            <a:pPr marL="0" indent="0" algn="l" eaLnBrk="1" hangingPunct="1">
              <a:lnSpc>
                <a:spcPct val="90000"/>
              </a:lnSpc>
              <a:spcBef>
                <a:spcPct val="0"/>
              </a:spcBef>
              <a:buNone/>
            </a:pPr>
            <a:endParaRPr lang="cs-CZ" altLang="cs-CZ" sz="1600" dirty="0">
              <a:latin typeface="Arial" charset="0"/>
            </a:endParaRPr>
          </a:p>
          <a:p>
            <a:pPr marL="0" indent="0" algn="l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cs-CZ" altLang="cs-CZ" sz="1600" dirty="0" smtClean="0">
                <a:latin typeface="Arial" charset="0"/>
              </a:rPr>
              <a:t>https</a:t>
            </a:r>
            <a:r>
              <a:rPr lang="cs-CZ" altLang="cs-CZ" sz="1600" dirty="0">
                <a:latin typeface="Arial" charset="0"/>
              </a:rPr>
              <a:t>://www.youtube.com/watch?v=l2PDPRfCm3M</a:t>
            </a:r>
            <a:endParaRPr lang="cs-CZ" altLang="cs-CZ" sz="1600" dirty="0" smtClean="0">
              <a:latin typeface="Arial" charset="0"/>
            </a:endParaRP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AutoNum type="arabicPeriod"/>
            </a:pPr>
            <a:endParaRPr lang="cs-CZ" altLang="cs-CZ" sz="16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8789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Nadpis 1"/>
          <p:cNvSpPr>
            <a:spLocks noGrp="1"/>
          </p:cNvSpPr>
          <p:nvPr>
            <p:ph type="title" idx="4294967295"/>
          </p:nvPr>
        </p:nvSpPr>
        <p:spPr>
          <a:xfrm>
            <a:off x="660100" y="-171450"/>
            <a:ext cx="8438850" cy="1125538"/>
          </a:xfrm>
        </p:spPr>
        <p:txBody>
          <a:bodyPr/>
          <a:lstStyle/>
          <a:p>
            <a:pPr eaLnBrk="1" hangingPunct="1"/>
            <a:r>
              <a:rPr lang="cs-CZ" altLang="cs-CZ" sz="3200" b="1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</a:rPr>
              <a:t>Diagnostický protokol v USA (ASHA 2004)</a:t>
            </a:r>
          </a:p>
        </p:txBody>
      </p:sp>
      <p:sp>
        <p:nvSpPr>
          <p:cNvPr id="153603" name="Zástupný symbol pro obsah 2"/>
          <p:cNvSpPr>
            <a:spLocks noGrp="1"/>
          </p:cNvSpPr>
          <p:nvPr>
            <p:ph idx="4294967295"/>
          </p:nvPr>
        </p:nvSpPr>
        <p:spPr>
          <a:xfrm>
            <a:off x="451808" y="1484784"/>
            <a:ext cx="7939564" cy="4825528"/>
          </a:xfrm>
        </p:spPr>
        <p:txBody>
          <a:bodyPr/>
          <a:lstStyle/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cs-CZ" sz="1600" u="sng" dirty="0" smtClean="0">
                <a:latin typeface="Arial" charset="0"/>
                <a:ea typeface="ＭＳ Ｐゴシック" pitchFamily="34" charset="-128"/>
              </a:rPr>
              <a:t>0 - 5 měsíců: </a:t>
            </a:r>
            <a:r>
              <a:rPr lang="cs-CZ" altLang="cs-CZ" sz="1600" dirty="0" smtClean="0">
                <a:latin typeface="Arial" charset="0"/>
                <a:ea typeface="ＭＳ Ｐゴシック" pitchFamily="34" charset="-128"/>
              </a:rPr>
              <a:t>objektivní vyšetření BERA  (OAE, </a:t>
            </a:r>
            <a:r>
              <a:rPr lang="cs-CZ" altLang="cs-CZ" sz="1600" dirty="0" err="1" smtClean="0">
                <a:latin typeface="Arial" charset="0"/>
                <a:ea typeface="ＭＳ Ｐゴシック" pitchFamily="34" charset="-128"/>
              </a:rPr>
              <a:t>tympanometrie</a:t>
            </a:r>
            <a:r>
              <a:rPr lang="cs-CZ" altLang="cs-CZ" sz="1600" dirty="0" smtClean="0">
                <a:latin typeface="Arial" charset="0"/>
                <a:ea typeface="ＭＳ Ｐゴシック" pitchFamily="34" charset="-128"/>
              </a:rPr>
              <a:t>), BERA kostním vedením, behaviorální testy (frekvence sání)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cs-CZ" sz="1600" u="sng" dirty="0" smtClean="0">
                <a:latin typeface="Arial" charset="0"/>
                <a:ea typeface="ＭＳ Ｐゴシック" pitchFamily="34" charset="-128"/>
              </a:rPr>
              <a:t>5 – 24 měsíců: </a:t>
            </a:r>
            <a:r>
              <a:rPr lang="cs-CZ" altLang="cs-CZ" sz="1600" dirty="0" smtClean="0">
                <a:latin typeface="Arial" charset="0"/>
                <a:ea typeface="ＭＳ Ｐゴシック" pitchFamily="34" charset="-128"/>
              </a:rPr>
              <a:t>behaviorální testy (VRA)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cs-CZ" sz="1600" u="sng" dirty="0" smtClean="0">
                <a:latin typeface="Arial" charset="0"/>
                <a:ea typeface="ＭＳ Ｐゴシック" pitchFamily="34" charset="-128"/>
              </a:rPr>
              <a:t>25 – 60 měsíců: </a:t>
            </a:r>
            <a:r>
              <a:rPr lang="cs-CZ" altLang="cs-CZ" sz="1600" dirty="0" smtClean="0">
                <a:latin typeface="Arial" charset="0"/>
                <a:ea typeface="ＭＳ Ｐゴシック" pitchFamily="34" charset="-128"/>
              </a:rPr>
              <a:t>subjektivní audiometrie hravou formou, VRA, dětský percepční test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cs-CZ" sz="1600" u="sng" dirty="0" smtClean="0">
                <a:latin typeface="Arial" charset="0"/>
                <a:ea typeface="ＭＳ Ｐゴシック" pitchFamily="34" charset="-128"/>
              </a:rPr>
              <a:t>Nad 60 měsíců: </a:t>
            </a:r>
            <a:r>
              <a:rPr lang="cs-CZ" altLang="cs-CZ" sz="1600" dirty="0" smtClean="0">
                <a:latin typeface="Arial" charset="0"/>
                <a:ea typeface="ＭＳ Ｐゴシック" pitchFamily="34" charset="-128"/>
              </a:rPr>
              <a:t>subjektivní tónová audiometrie, slovní audiometrie</a:t>
            </a:r>
          </a:p>
          <a:p>
            <a:pPr eaLnBrk="1" hangingPunct="1">
              <a:buFont typeface="Arial" charset="0"/>
              <a:buNone/>
            </a:pPr>
            <a:endParaRPr lang="cs-CZ" altLang="cs-CZ" sz="1600" dirty="0" smtClean="0">
              <a:latin typeface="Arial" charset="0"/>
              <a:ea typeface="ＭＳ Ｐゴシック" pitchFamily="34" charset="-128"/>
            </a:endParaRPr>
          </a:p>
          <a:p>
            <a:pPr eaLnBrk="1" hangingPunct="1">
              <a:buFont typeface="Arial" charset="0"/>
              <a:buNone/>
            </a:pPr>
            <a:r>
              <a:rPr lang="cs-CZ" altLang="cs-CZ" sz="1600" b="1" u="sng" dirty="0" smtClean="0">
                <a:solidFill>
                  <a:srgbClr val="FF0000"/>
                </a:solidFill>
                <a:latin typeface="Arial" charset="0"/>
                <a:ea typeface="ＭＳ Ｐゴシック" pitchFamily="34" charset="-128"/>
              </a:rPr>
              <a:t>Pravidlo 1 – 3 – 6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cs-CZ" sz="1600" dirty="0" smtClean="0">
                <a:latin typeface="Arial" charset="0"/>
                <a:ea typeface="ＭＳ Ｐゴシック" pitchFamily="34" charset="-128"/>
              </a:rPr>
              <a:t>V 1 měsíci jsou všechny děti po </a:t>
            </a:r>
            <a:r>
              <a:rPr lang="cs-CZ" altLang="cs-CZ" sz="1600" dirty="0" err="1" smtClean="0">
                <a:latin typeface="Arial" charset="0"/>
                <a:ea typeface="ＭＳ Ｐゴシック" pitchFamily="34" charset="-128"/>
              </a:rPr>
              <a:t>screeningu</a:t>
            </a:r>
            <a:r>
              <a:rPr lang="cs-CZ" altLang="cs-CZ" sz="1600" dirty="0" smtClean="0">
                <a:latin typeface="Arial" charset="0"/>
                <a:ea typeface="ＭＳ Ｐゴシック" pitchFamily="34" charset="-128"/>
              </a:rPr>
              <a:t> i po </a:t>
            </a:r>
            <a:r>
              <a:rPr lang="cs-CZ" altLang="cs-CZ" sz="1600" dirty="0" err="1" smtClean="0">
                <a:latin typeface="Arial" charset="0"/>
                <a:ea typeface="ＭＳ Ｐゴシック" pitchFamily="34" charset="-128"/>
              </a:rPr>
              <a:t>rescreeningu</a:t>
            </a:r>
            <a:endParaRPr lang="cs-CZ" altLang="cs-CZ" sz="1600" dirty="0" smtClean="0">
              <a:latin typeface="Arial" charset="0"/>
              <a:ea typeface="ＭＳ Ｐゴシック" pitchFamily="34" charset="-128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cs-CZ" sz="1600" dirty="0" smtClean="0">
                <a:latin typeface="Arial" charset="0"/>
                <a:ea typeface="ＭＳ Ｐゴシック" pitchFamily="34" charset="-128"/>
              </a:rPr>
              <a:t>Ve 3 měsících je stanovena diagnóza a mají sluchadla, poté už se obvykle nevyšetřuje elektrofyziologickými metodami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cs-CZ" sz="1600" dirty="0" smtClean="0">
                <a:latin typeface="Arial" charset="0"/>
                <a:ea typeface="ＭＳ Ｐゴシック" pitchFamily="34" charset="-128"/>
              </a:rPr>
              <a:t>V 6 měsících mají všechny rodiny podporu </a:t>
            </a:r>
            <a:r>
              <a:rPr lang="cs-CZ" altLang="cs-CZ" dirty="0" smtClean="0">
                <a:latin typeface="Arial" charset="0"/>
                <a:ea typeface="ＭＳ Ｐゴシック" pitchFamily="34" charset="-128"/>
              </a:rPr>
              <a:t>rané péče</a:t>
            </a:r>
            <a:endParaRPr lang="cs-CZ" altLang="cs-CZ" sz="1600" u="sng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62397" y="227437"/>
            <a:ext cx="6318974" cy="498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2400" b="1" dirty="0">
                <a:solidFill>
                  <a:schemeClr val="tx1"/>
                </a:solidFill>
                <a:latin typeface="Arial" charset="0"/>
                <a:ea typeface="ＭＳ Ｐゴシック" pitchFamily="34" charset="-128"/>
              </a:rPr>
              <a:t>Diagnostický protokol v USA (ASHA 2004)</a:t>
            </a:r>
            <a:endParaRPr lang="cs-CZ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7939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6542789" cy="169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234405" y="1632819"/>
            <a:ext cx="7108613" cy="2942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None/>
            </a:pPr>
            <a:endParaRPr lang="cs-CZ" altLang="cs-CZ" sz="3087" b="1" dirty="0"/>
          </a:p>
          <a:p>
            <a:pPr algn="l" eaLnBrk="1" hangingPunct="1">
              <a:spcBef>
                <a:spcPct val="0"/>
              </a:spcBef>
              <a:buNone/>
            </a:pPr>
            <a:r>
              <a:rPr lang="cs-CZ" altLang="cs-CZ" sz="3087" dirty="0"/>
              <a:t>Sluchadla </a:t>
            </a:r>
            <a:r>
              <a:rPr lang="cs-CZ" altLang="cs-CZ" sz="3087" dirty="0" smtClean="0"/>
              <a:t>závěsná</a:t>
            </a:r>
          </a:p>
          <a:p>
            <a:pPr algn="l" eaLnBrk="1" hangingPunct="1">
              <a:spcBef>
                <a:spcPct val="0"/>
              </a:spcBef>
              <a:buNone/>
            </a:pPr>
            <a:r>
              <a:rPr lang="cs-CZ" altLang="cs-CZ" sz="3087" dirty="0"/>
              <a:t>Sluchadlo kostní BAHA </a:t>
            </a:r>
            <a:r>
              <a:rPr lang="cs-CZ" altLang="cs-CZ" sz="3087" dirty="0" smtClean="0"/>
              <a:t>(</a:t>
            </a:r>
            <a:r>
              <a:rPr lang="cs-CZ" altLang="cs-CZ" sz="3087" dirty="0"/>
              <a:t>převodní vady)</a:t>
            </a:r>
          </a:p>
          <a:p>
            <a:pPr marL="457200" indent="-457200" algn="l" eaLnBrk="1" hangingPunct="1">
              <a:spcBef>
                <a:spcPct val="0"/>
              </a:spcBef>
            </a:pPr>
            <a:endParaRPr lang="cs-CZ" altLang="cs-CZ" sz="3087" dirty="0"/>
          </a:p>
          <a:p>
            <a:pPr algn="l" eaLnBrk="1" hangingPunct="1">
              <a:spcBef>
                <a:spcPct val="0"/>
              </a:spcBef>
              <a:buNone/>
            </a:pPr>
            <a:r>
              <a:rPr lang="cs-CZ" altLang="cs-CZ" sz="3087" dirty="0"/>
              <a:t>Kochleární implantát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50491" y="272712"/>
            <a:ext cx="3424335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Kompenzace sluchu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8410070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6542789" cy="169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2" name="TextovéPole 1"/>
          <p:cNvSpPr txBox="1"/>
          <p:nvPr/>
        </p:nvSpPr>
        <p:spPr>
          <a:xfrm>
            <a:off x="306413" y="295776"/>
            <a:ext cx="1765227" cy="567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Sluchadla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351379" y="1556792"/>
            <a:ext cx="5057795" cy="4552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 err="1" smtClean="0">
                <a:solidFill>
                  <a:schemeClr val="tx1"/>
                </a:solidFill>
              </a:rPr>
              <a:t>Phonak</a:t>
            </a:r>
            <a:endParaRPr lang="cs-CZ" altLang="cs-CZ" sz="1800" b="1" dirty="0" smtClean="0">
              <a:solidFill>
                <a:schemeClr val="tx1"/>
              </a:solidFill>
            </a:endParaRP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 err="1" smtClean="0">
                <a:solidFill>
                  <a:schemeClr val="tx1"/>
                </a:solidFill>
              </a:rPr>
              <a:t>Widex</a:t>
            </a:r>
            <a:endParaRPr lang="cs-CZ" altLang="cs-CZ" sz="1800" b="1" dirty="0" smtClean="0">
              <a:solidFill>
                <a:schemeClr val="tx1"/>
              </a:solidFill>
            </a:endParaRP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 err="1" smtClean="0">
                <a:solidFill>
                  <a:schemeClr val="tx1"/>
                </a:solidFill>
              </a:rPr>
              <a:t>Resound</a:t>
            </a:r>
            <a:endParaRPr lang="cs-CZ" altLang="cs-CZ" sz="1800" b="1" dirty="0" smtClean="0">
              <a:solidFill>
                <a:schemeClr val="tx1"/>
              </a:solidFill>
            </a:endParaRP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 smtClean="0">
                <a:solidFill>
                  <a:schemeClr val="tx1"/>
                </a:solidFill>
              </a:rPr>
              <a:t>Siemens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>
                <a:solidFill>
                  <a:schemeClr val="tx1"/>
                </a:solidFill>
              </a:rPr>
              <a:t>.</a:t>
            </a:r>
            <a:endParaRPr lang="cs-CZ" altLang="cs-CZ" sz="1800" b="1" dirty="0" smtClean="0">
              <a:solidFill>
                <a:schemeClr val="tx1"/>
              </a:solidFill>
            </a:endParaRP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cs-CZ" altLang="cs-CZ" sz="1800" b="1" dirty="0" smtClean="0">
              <a:solidFill>
                <a:schemeClr val="tx1"/>
              </a:solidFill>
            </a:endParaRPr>
          </a:p>
          <a:p>
            <a:pPr algn="l" eaLnBrk="1" hangingPunct="1">
              <a:spcBef>
                <a:spcPct val="0"/>
              </a:spcBef>
            </a:pPr>
            <a:endParaRPr lang="cs-CZ" altLang="cs-CZ" sz="1800" b="1" dirty="0" smtClean="0">
              <a:solidFill>
                <a:schemeClr val="tx1"/>
              </a:solidFill>
            </a:endParaRPr>
          </a:p>
          <a:p>
            <a:pPr algn="l" eaLnBrk="1" hangingPunct="1">
              <a:spcBef>
                <a:spcPct val="0"/>
              </a:spcBef>
            </a:pPr>
            <a:r>
              <a:rPr lang="cs-CZ" altLang="cs-CZ" sz="1800" b="1" dirty="0" smtClean="0">
                <a:solidFill>
                  <a:schemeClr val="tx1"/>
                </a:solidFill>
              </a:rPr>
              <a:t>                                        Důležité vlastnosti ???</a:t>
            </a:r>
            <a:endParaRPr lang="cs-CZ" altLang="cs-CZ" sz="1800" b="1" dirty="0">
              <a:solidFill>
                <a:schemeClr val="tx1"/>
              </a:solidFill>
            </a:endParaRPr>
          </a:p>
          <a:p>
            <a:pPr algn="l" eaLnBrk="1" hangingPunct="1">
              <a:spcBef>
                <a:spcPct val="0"/>
              </a:spcBef>
            </a:pPr>
            <a:endParaRPr lang="cs-CZ" altLang="cs-CZ" sz="1800" b="1" dirty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cs-CZ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2047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6542789" cy="169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2" name="TextovéPole 1"/>
          <p:cNvSpPr txBox="1"/>
          <p:nvPr/>
        </p:nvSpPr>
        <p:spPr>
          <a:xfrm>
            <a:off x="306413" y="295776"/>
            <a:ext cx="1765227" cy="567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Sluchadla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67265" y="1556792"/>
            <a:ext cx="9001182" cy="4219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 smtClean="0">
                <a:solidFill>
                  <a:schemeClr val="tx1"/>
                </a:solidFill>
              </a:rPr>
              <a:t>Zesílení = velikost baterie = velikost sluchadla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 smtClean="0">
                <a:solidFill>
                  <a:schemeClr val="tx1"/>
                </a:solidFill>
              </a:rPr>
              <a:t>„Model“ = závěsné, mikro, zvukovodové, kanálové,…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cs-CZ" altLang="cs-CZ" sz="1800" b="1" dirty="0" smtClean="0">
              <a:solidFill>
                <a:schemeClr val="tx1"/>
              </a:solidFill>
            </a:endParaRP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 smtClean="0">
                <a:solidFill>
                  <a:schemeClr val="tx1"/>
                </a:solidFill>
              </a:rPr>
              <a:t>Počet kanálů = přesnější nastavení vzhledem k audiogramu, omezení ZV = cena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 smtClean="0">
                <a:solidFill>
                  <a:schemeClr val="tx1"/>
                </a:solidFill>
              </a:rPr>
              <a:t>Počet programů = do hluku, do ticha, pro poslech hudby,…= cena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 smtClean="0">
                <a:solidFill>
                  <a:schemeClr val="tx1"/>
                </a:solidFill>
              </a:rPr>
              <a:t>Počet a typ mikrofonů = směrový, všesměrový, směrově adaptibilní = cena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 smtClean="0">
                <a:solidFill>
                  <a:schemeClr val="tx1"/>
                </a:solidFill>
              </a:rPr>
              <a:t>Bezdrátový poslech, propojení sluchadel,… = cena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cs-CZ" altLang="cs-CZ" sz="1800" b="1" dirty="0">
              <a:solidFill>
                <a:schemeClr val="tx1"/>
              </a:solidFill>
            </a:endParaRP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 smtClean="0">
                <a:solidFill>
                  <a:schemeClr val="tx1"/>
                </a:solidFill>
              </a:rPr>
              <a:t>Barva krytu, tvarovky, typ hadičky, bateriový zámek, signalizace stavu baterie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cs-CZ" altLang="cs-CZ" sz="1800" b="1" dirty="0">
              <a:solidFill>
                <a:schemeClr val="tx1"/>
              </a:solidFill>
            </a:endParaRPr>
          </a:p>
          <a:p>
            <a:pPr algn="l" eaLnBrk="1" hangingPunct="1">
              <a:spcBef>
                <a:spcPct val="0"/>
              </a:spcBef>
            </a:pPr>
            <a:endParaRPr lang="cs-CZ" altLang="cs-CZ" sz="1800" b="1" dirty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cs-CZ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9922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6542789" cy="169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2" name="TextovéPole 1"/>
          <p:cNvSpPr txBox="1"/>
          <p:nvPr/>
        </p:nvSpPr>
        <p:spPr>
          <a:xfrm>
            <a:off x="306413" y="295776"/>
            <a:ext cx="1765227" cy="567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Sluchadla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351379" y="1556792"/>
            <a:ext cx="2717411" cy="3554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>
                <a:solidFill>
                  <a:schemeClr val="tx1"/>
                </a:solidFill>
              </a:rPr>
              <a:t>Oboustranně!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>
                <a:solidFill>
                  <a:schemeClr val="tx1"/>
                </a:solidFill>
              </a:rPr>
              <a:t>Digitální!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>
                <a:solidFill>
                  <a:schemeClr val="tx1"/>
                </a:solidFill>
              </a:rPr>
              <a:t>Čím dražší, tím lepší?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>
                <a:solidFill>
                  <a:schemeClr val="tx1"/>
                </a:solidFill>
              </a:rPr>
              <a:t>Celodenně!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>
                <a:solidFill>
                  <a:schemeClr val="tx1"/>
                </a:solidFill>
              </a:rPr>
              <a:t>Kontrolovat!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 err="1">
                <a:solidFill>
                  <a:schemeClr val="tx1"/>
                </a:solidFill>
              </a:rPr>
              <a:t>Stetoklip</a:t>
            </a:r>
            <a:r>
              <a:rPr lang="cs-CZ" altLang="cs-CZ" sz="1800" b="1" dirty="0">
                <a:solidFill>
                  <a:schemeClr val="tx1"/>
                </a:solidFill>
              </a:rPr>
              <a:t>!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>
                <a:solidFill>
                  <a:schemeClr val="tx1"/>
                </a:solidFill>
              </a:rPr>
              <a:t>Tvarovka -pískání!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>
                <a:solidFill>
                  <a:schemeClr val="tx1"/>
                </a:solidFill>
              </a:rPr>
              <a:t>Baterie!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b="1" dirty="0">
                <a:solidFill>
                  <a:schemeClr val="tx1"/>
                </a:solidFill>
              </a:rPr>
              <a:t>Upevnění!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cs-CZ" sz="1800" dirty="0">
              <a:solidFill>
                <a:schemeClr val="tx1"/>
              </a:solidFill>
            </a:endParaRPr>
          </a:p>
        </p:txBody>
      </p:sp>
      <p:pic>
        <p:nvPicPr>
          <p:cNvPr id="97282" name="Picture 2" descr="Digital Hearing Aid : Stock Pho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741" y="1492903"/>
            <a:ext cx="2023275" cy="149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4" name="Picture 4" descr="Cute baby boy with hearing aid : Stock Pho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027" y="1457759"/>
            <a:ext cx="2070922" cy="138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6" name="Picture 6" descr="A woman wearing a hearing aid : Stock Phot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692" y="3349635"/>
            <a:ext cx="1495912" cy="224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8" name="Picture 8" descr="Doctor showing hearing aid : Stock Phot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426" y="3474567"/>
            <a:ext cx="2617986" cy="175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0099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6542789" cy="169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2" name="TextovéPole 1"/>
          <p:cNvSpPr txBox="1"/>
          <p:nvPr/>
        </p:nvSpPr>
        <p:spPr>
          <a:xfrm>
            <a:off x="1582208" y="272712"/>
            <a:ext cx="1160895" cy="567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BAHA</a:t>
            </a:r>
            <a:endParaRPr lang="cs-CZ" sz="2800" dirty="0"/>
          </a:p>
        </p:txBody>
      </p:sp>
      <p:pic>
        <p:nvPicPr>
          <p:cNvPr id="106498" name="Picture 2" descr="VÃ½sledek obrÃ¡zku pro BAHA hearing aid for children 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05" y="1669935"/>
            <a:ext cx="166687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0" name="Picture 4" descr="VÃ½sledek obrÃ¡zku pro BAHA hearing aid for children pictu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834" y="1700808"/>
            <a:ext cx="1309688" cy="174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2" name="Picture 6" descr="VÃ½sledek obrÃ¡zku pro BAHA hearing aid for children pic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06" y="4332263"/>
            <a:ext cx="3872024" cy="143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4" name="Picture 8" descr="VÃ½sledek obrÃ¡zku pro BAHA hearing aid for children pictu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076" y="1836254"/>
            <a:ext cx="2167062" cy="197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6" name="Picture 10" descr="SouvisejÃ­cÃ­ obrÃ¡ze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381" y="1462892"/>
            <a:ext cx="2049462" cy="136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8" name="Picture 12" descr="SouvisejÃ­cÃ­ obrÃ¡ze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335" y="3140968"/>
            <a:ext cx="1819275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12" name="Picture 16" descr="VÃ½sledek obrÃ¡zku pro BAHA hearing aid for children pictur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157" y="4206381"/>
            <a:ext cx="1566713" cy="192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4228" y="1266101"/>
            <a:ext cx="5825634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Pro kompenzaci převodních vad sluchu – obchází vnější a střední ucho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545550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6542789" cy="169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234405" y="1632819"/>
            <a:ext cx="1324402" cy="561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None/>
            </a:pPr>
            <a:r>
              <a:rPr lang="cs-CZ" altLang="cs-CZ" sz="2800" dirty="0" err="1" smtClean="0"/>
              <a:t>Kriteria</a:t>
            </a:r>
            <a:endParaRPr lang="cs-CZ" altLang="cs-CZ" sz="28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430456" y="272712"/>
            <a:ext cx="3464411" cy="567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Kochleární implantát</a:t>
            </a:r>
            <a:endParaRPr lang="cs-CZ" sz="2800" dirty="0"/>
          </a:p>
        </p:txBody>
      </p:sp>
      <p:sp>
        <p:nvSpPr>
          <p:cNvPr id="3" name="Obdélník 2"/>
          <p:cNvSpPr/>
          <p:nvPr/>
        </p:nvSpPr>
        <p:spPr>
          <a:xfrm>
            <a:off x="202432" y="2564904"/>
            <a:ext cx="7724829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s-CZ" b="1" i="1" dirty="0">
                <a:solidFill>
                  <a:srgbClr val="666666"/>
                </a:solidFill>
                <a:latin typeface="Ariale CE"/>
              </a:rPr>
              <a:t>Jaké podmínky musí dítě splňovat, aby mohlo dostat kochleární implantát?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rgbClr val="666666"/>
                </a:solidFill>
                <a:latin typeface="Ariale CE"/>
              </a:rPr>
              <a:t>Kandidát kochleární implantace musí splňovat audiologická, logopedická a psychologická kritéria. Jeho sluchová ztráta musí být natolik velká, že ke kompenzaci vady nepostačuje použití ani nejvýkonnějších sluchadel. Dítě musí mít předpoklady k rozvoji mluvené řeči a musí být ochotno a schopno alespoň částečně spolupracovat při rehabilitaci. Rodiče musí s operací souhlasit a být dostatečně poučeni a mít realistické představy o možnostech svého dítěte a přínosu kochleárního implantátu, zároveň musí být ochotni spolupracovat při následné dlouhodobé rehabilitační péči. Sleduje se i celkový zdravotní stav dítěte, případná přítomnost dalšího postižení (dítě musí být schopné podstoupit operaci v celkové anestezii, v současné době operujeme i děti s kombinovaným postižením, např. hluchoslepé, s dětskou mozkovou obrnou, autismem, mentální retardací apod.).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21041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6542789" cy="169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2" name="TextovéPole 1"/>
          <p:cNvSpPr txBox="1"/>
          <p:nvPr/>
        </p:nvSpPr>
        <p:spPr>
          <a:xfrm>
            <a:off x="92303" y="274713"/>
            <a:ext cx="4863832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Kochleární implantát - </a:t>
            </a:r>
            <a:r>
              <a:rPr lang="cs-CZ" sz="2800" dirty="0" err="1" smtClean="0"/>
              <a:t>kriteria</a:t>
            </a:r>
            <a:endParaRPr lang="cs-CZ" sz="2800" dirty="0"/>
          </a:p>
        </p:txBody>
      </p:sp>
      <p:sp>
        <p:nvSpPr>
          <p:cNvPr id="3" name="Obdélník 2"/>
          <p:cNvSpPr/>
          <p:nvPr/>
        </p:nvSpPr>
        <p:spPr>
          <a:xfrm>
            <a:off x="70609" y="1700808"/>
            <a:ext cx="7724829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AutoNum type="arabicPeriod"/>
            </a:pPr>
            <a:r>
              <a:rPr lang="cs-CZ" dirty="0" smtClean="0"/>
              <a:t>Audiologické </a:t>
            </a:r>
            <a:r>
              <a:rPr lang="cs-CZ" dirty="0"/>
              <a:t>podmínky – oboustranná hluchota nebo těžká nedoslýchavost, kdy lze očekávat u kochleárních implantátů větší přínos v porozumění řeči než u konvenčních sluchadel. Průměrné ztráty tónového audiometru na frekvencích 500, 1000, 2000 a 4000 jsou rovné nebo vyšší než 90 dB HL. Sluchadla s maximálním výkonem mají jen minimální efekt v rozumění řeči. Hodnoty sluchového prahu stanovené objektivními metodami jsou větší než 95 dB HL</a:t>
            </a:r>
            <a:r>
              <a:rPr lang="cs-CZ" dirty="0" smtClean="0"/>
              <a:t>.</a:t>
            </a:r>
          </a:p>
          <a:p>
            <a:pPr marL="342900" indent="-342900" algn="l">
              <a:buAutoNum type="arabicPeriod"/>
            </a:pPr>
            <a:r>
              <a:rPr lang="cs-CZ" dirty="0" smtClean="0"/>
              <a:t>Není </a:t>
            </a:r>
            <a:r>
              <a:rPr lang="cs-CZ" dirty="0"/>
              <a:t>interní kontraindikace k provedení operace v celkové anestézii. </a:t>
            </a:r>
            <a:endParaRPr lang="cs-CZ" dirty="0" smtClean="0"/>
          </a:p>
          <a:p>
            <a:pPr marL="342900" indent="-342900" algn="l">
              <a:buAutoNum type="arabicPeriod"/>
            </a:pPr>
            <a:endParaRPr lang="cs-CZ" dirty="0"/>
          </a:p>
          <a:p>
            <a:pPr marL="342900" indent="-342900" algn="l">
              <a:buAutoNum type="arabicPeriod"/>
            </a:pPr>
            <a:r>
              <a:rPr lang="cs-CZ" dirty="0" smtClean="0"/>
              <a:t>Nejsou </a:t>
            </a:r>
            <a:r>
              <a:rPr lang="cs-CZ" dirty="0"/>
              <a:t>známky floridních zánětlivých změn ve středouší. </a:t>
            </a:r>
            <a:endParaRPr lang="cs-CZ" dirty="0" smtClean="0"/>
          </a:p>
          <a:p>
            <a:pPr marL="342900" indent="-342900" algn="l">
              <a:buAutoNum type="arabicPeriod"/>
            </a:pPr>
            <a:r>
              <a:rPr lang="cs-CZ" dirty="0" smtClean="0"/>
              <a:t>Pomocí </a:t>
            </a:r>
            <a:r>
              <a:rPr lang="cs-CZ" dirty="0"/>
              <a:t>vyšetření HRCT je vyšetřena průchodnost hlemýždě </a:t>
            </a:r>
            <a:endParaRPr lang="cs-CZ" dirty="0" smtClean="0"/>
          </a:p>
          <a:p>
            <a:pPr marL="342900" indent="-342900" algn="l">
              <a:buAutoNum type="arabicPeriod"/>
            </a:pPr>
            <a:r>
              <a:rPr lang="cs-CZ" dirty="0" smtClean="0"/>
              <a:t>Neurologické </a:t>
            </a:r>
            <a:r>
              <a:rPr lang="cs-CZ" dirty="0"/>
              <a:t>vyšetření - neprokazuje poruchu vyšších etáží sluchové dráhy a CNS. </a:t>
            </a:r>
            <a:endParaRPr lang="cs-CZ" dirty="0" smtClean="0"/>
          </a:p>
          <a:p>
            <a:pPr marL="342900" indent="-342900" algn="l">
              <a:buAutoNum type="arabicPeriod"/>
            </a:pPr>
            <a:r>
              <a:rPr lang="cs-CZ" dirty="0" smtClean="0"/>
              <a:t>Psychologické </a:t>
            </a:r>
            <a:r>
              <a:rPr lang="cs-CZ" dirty="0"/>
              <a:t>vyšetření - uchazeč o kochleární implantát by měl mít schopnosti a vlastnosti, které umožní spolehlivé naprogramování řečového procesoru a využití kochleárního implantátu. Výsledky speciálních testů mají posoudit schopnost kandidáta absolvovat rehabilitační program a dobrou prognózu řečového rozvoje. </a:t>
            </a:r>
          </a:p>
        </p:txBody>
      </p:sp>
    </p:spTree>
    <p:extLst>
      <p:ext uri="{BB962C8B-B14F-4D97-AF65-F5344CB8AC3E}">
        <p14:creationId xmlns:p14="http://schemas.microsoft.com/office/powerpoint/2010/main" val="3179259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6388" y="233363"/>
            <a:ext cx="7302500" cy="1108075"/>
          </a:xfrm>
        </p:spPr>
        <p:txBody>
          <a:bodyPr/>
          <a:lstStyle/>
          <a:p>
            <a:r>
              <a:rPr lang="cs-CZ" altLang="cs-CZ" dirty="0"/>
              <a:t/>
            </a:r>
            <a:br>
              <a:rPr lang="cs-CZ" altLang="cs-CZ" dirty="0"/>
            </a:br>
            <a:endParaRPr lang="cs-CZ" altLang="cs-CZ" dirty="0"/>
          </a:p>
        </p:txBody>
      </p:sp>
      <p:sp>
        <p:nvSpPr>
          <p:cNvPr id="576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7825" y="1484313"/>
            <a:ext cx="7489428" cy="460851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Kompenzační pomůcky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Význam </a:t>
            </a:r>
            <a:r>
              <a:rPr lang="cs-CZ" sz="2800" dirty="0"/>
              <a:t>sluchu, důsledky sluchových </a:t>
            </a:r>
            <a:r>
              <a:rPr lang="cs-CZ" sz="2800" dirty="0" smtClean="0"/>
              <a:t>vad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Malé dítě s postižením sluchu v 21. století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Raná péče</a:t>
            </a:r>
          </a:p>
          <a:p>
            <a:pPr algn="ctr">
              <a:lnSpc>
                <a:spcPct val="100000"/>
              </a:lnSpc>
            </a:pPr>
            <a:r>
              <a:rPr lang="cs-CZ" altLang="cs-CZ" sz="1400" dirty="0" smtClean="0"/>
              <a:t> </a:t>
            </a:r>
            <a:endParaRPr lang="cs-CZ" altLang="cs-CZ" sz="1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661" y="6273873"/>
            <a:ext cx="590476" cy="58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261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6542789" cy="169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2" name="TextovéPole 1"/>
          <p:cNvSpPr txBox="1"/>
          <p:nvPr/>
        </p:nvSpPr>
        <p:spPr>
          <a:xfrm>
            <a:off x="92303" y="274713"/>
            <a:ext cx="4863832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Kochleární implantát - </a:t>
            </a:r>
            <a:r>
              <a:rPr lang="cs-CZ" sz="2800" dirty="0" err="1" smtClean="0"/>
              <a:t>kriteria</a:t>
            </a:r>
            <a:endParaRPr lang="cs-CZ" sz="2800" dirty="0"/>
          </a:p>
        </p:txBody>
      </p:sp>
      <p:sp>
        <p:nvSpPr>
          <p:cNvPr id="3" name="Obdélník 2"/>
          <p:cNvSpPr/>
          <p:nvPr/>
        </p:nvSpPr>
        <p:spPr>
          <a:xfrm>
            <a:off x="70609" y="1700808"/>
            <a:ext cx="7724829" cy="362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AutoNum type="arabicPeriod" startAt="7"/>
            </a:pPr>
            <a:r>
              <a:rPr lang="cs-CZ" dirty="0" smtClean="0"/>
              <a:t>Rodina </a:t>
            </a:r>
            <a:r>
              <a:rPr lang="cs-CZ" dirty="0"/>
              <a:t>- musí být podrobně informována o omezeních a rizicích kochleární implantace a má mít realistická očekávání. Souhlasí s povinnými pravidelnými kontrolami a aktivní účastí na pooperační rehabilitaci. </a:t>
            </a:r>
            <a:endParaRPr lang="cs-CZ" dirty="0" smtClean="0"/>
          </a:p>
          <a:p>
            <a:pPr marL="342900" indent="-342900" algn="l">
              <a:buAutoNum type="arabicPeriod" startAt="7"/>
            </a:pPr>
            <a:r>
              <a:rPr lang="cs-CZ" dirty="0" smtClean="0"/>
              <a:t>Rehabilitační </a:t>
            </a:r>
            <a:r>
              <a:rPr lang="cs-CZ" dirty="0"/>
              <a:t>péče - musí být dobře a předem zajištěna kombinací péče v místě bydliště s vedením a pravidelným sledováním pacienta v CKID. Celodenní užívání sluchadel a systematická rehabilitace sluchu a řeči jsou nezbytností</a:t>
            </a:r>
            <a:r>
              <a:rPr lang="cs-CZ" dirty="0" smtClean="0"/>
              <a:t>. </a:t>
            </a:r>
          </a:p>
          <a:p>
            <a:pPr marL="342900" indent="-342900" algn="l">
              <a:buAutoNum type="arabicPeriod" startAt="7"/>
            </a:pPr>
            <a:r>
              <a:rPr lang="cs-CZ" b="1" dirty="0" smtClean="0"/>
              <a:t>Oboustranná </a:t>
            </a:r>
            <a:r>
              <a:rPr lang="cs-CZ" b="1" dirty="0"/>
              <a:t>implantace </a:t>
            </a:r>
            <a:r>
              <a:rPr lang="cs-CZ" dirty="0"/>
              <a:t>- primárně je indikována jednostranná implantace. Rodiče dětí, ev. dospělý pacient musí s implantací souhlasit při vědomí dlouhodobé ekonomické náročnosti udržování dvou systémů a limitované míře přínosu druhého přístroje. (</a:t>
            </a:r>
            <a:r>
              <a:rPr lang="cs-CZ" dirty="0" err="1"/>
              <a:t>Betka</a:t>
            </a:r>
            <a:r>
              <a:rPr lang="cs-CZ" dirty="0"/>
              <a:t> et al. 2012) </a:t>
            </a:r>
            <a:endParaRPr lang="cs-CZ" dirty="0" smtClean="0"/>
          </a:p>
          <a:p>
            <a:pPr marL="342900" indent="-342900" algn="l">
              <a:buAutoNum type="arabicPeriod" startAt="7"/>
            </a:pPr>
            <a:endParaRPr lang="cs-CZ" dirty="0"/>
          </a:p>
          <a:p>
            <a:pPr algn="l"/>
            <a:r>
              <a:rPr lang="cs-CZ" dirty="0" smtClean="0"/>
              <a:t>Za </a:t>
            </a:r>
            <a:r>
              <a:rPr lang="cs-CZ" dirty="0"/>
              <a:t>nevhodného kandidáta lze považovat každého uchazeče, který nesplňuje výše uvedená kritéria. </a:t>
            </a:r>
          </a:p>
        </p:txBody>
      </p:sp>
    </p:spTree>
    <p:extLst>
      <p:ext uri="{BB962C8B-B14F-4D97-AF65-F5344CB8AC3E}">
        <p14:creationId xmlns:p14="http://schemas.microsoft.com/office/powerpoint/2010/main" val="12586601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6542789" cy="169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2" name="TextovéPole 1"/>
          <p:cNvSpPr txBox="1"/>
          <p:nvPr/>
        </p:nvSpPr>
        <p:spPr>
          <a:xfrm>
            <a:off x="430456" y="272712"/>
            <a:ext cx="3464411" cy="567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Kochleární implantát</a:t>
            </a:r>
            <a:endParaRPr lang="cs-CZ" sz="2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313964" y="1844824"/>
            <a:ext cx="230704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dirty="0" err="1" smtClean="0"/>
              <a:t>Cochlear</a:t>
            </a:r>
            <a:endParaRPr lang="cs-CZ" sz="1800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dirty="0" smtClean="0"/>
              <a:t>Med-El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dirty="0" err="1" smtClean="0"/>
              <a:t>Advanced</a:t>
            </a:r>
            <a:r>
              <a:rPr lang="cs-CZ" sz="1800" dirty="0" smtClean="0"/>
              <a:t> </a:t>
            </a:r>
            <a:r>
              <a:rPr lang="cs-CZ" sz="1800" dirty="0" err="1" smtClean="0"/>
              <a:t>Bionics</a:t>
            </a:r>
            <a:endParaRPr lang="cs-CZ" sz="1800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dirty="0" smtClean="0"/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50774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6542789" cy="169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2" name="TextovéPole 1"/>
          <p:cNvSpPr txBox="1"/>
          <p:nvPr/>
        </p:nvSpPr>
        <p:spPr>
          <a:xfrm>
            <a:off x="286216" y="188434"/>
            <a:ext cx="4863832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Kochleární implantát - proces</a:t>
            </a:r>
            <a:endParaRPr lang="cs-CZ" sz="2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271093" y="1396589"/>
            <a:ext cx="6577442" cy="3721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dirty="0" smtClean="0"/>
              <a:t>6 měsíců celodenně sluchadla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dirty="0" smtClean="0"/>
              <a:t>2 – 3x „kolečko“ v Centru kochleárních implantací dětí CKID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dirty="0"/>
              <a:t>Kolečko = foniatr, psycholog, </a:t>
            </a:r>
            <a:r>
              <a:rPr lang="cs-CZ" sz="1800" dirty="0" smtClean="0"/>
              <a:t>logoped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dirty="0" smtClean="0"/>
              <a:t>Předoperační vyšetření</a:t>
            </a:r>
            <a:r>
              <a:rPr lang="cs-CZ" sz="1800" dirty="0"/>
              <a:t> </a:t>
            </a:r>
            <a:r>
              <a:rPr lang="cs-CZ" sz="1800" dirty="0" smtClean="0"/>
              <a:t>- CT nebo MR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dirty="0" smtClean="0"/>
              <a:t>(Genetika)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dirty="0" smtClean="0"/>
              <a:t>Operace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dirty="0" smtClean="0"/>
              <a:t>Následná hospitalizace 4 – 7 dní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dirty="0" smtClean="0"/>
              <a:t>Možné komplikace</a:t>
            </a:r>
          </a:p>
        </p:txBody>
      </p:sp>
    </p:spTree>
    <p:extLst>
      <p:ext uri="{BB962C8B-B14F-4D97-AF65-F5344CB8AC3E}">
        <p14:creationId xmlns:p14="http://schemas.microsoft.com/office/powerpoint/2010/main" val="31304060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1372975" cy="34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 dirty="0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234405" y="1632819"/>
            <a:ext cx="184731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None/>
            </a:pPr>
            <a:endParaRPr lang="cs-CZ" altLang="cs-CZ" sz="1800" dirty="0"/>
          </a:p>
          <a:p>
            <a:pPr algn="l" eaLnBrk="1" hangingPunct="1">
              <a:spcBef>
                <a:spcPct val="0"/>
              </a:spcBef>
              <a:buNone/>
            </a:pPr>
            <a:endParaRPr lang="cs-CZ" altLang="cs-CZ" sz="18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331068" y="272712"/>
            <a:ext cx="3663182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Důsledky vady sluchu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9843101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1372975" cy="34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 dirty="0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234405" y="1632819"/>
            <a:ext cx="184731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None/>
            </a:pPr>
            <a:endParaRPr lang="cs-CZ" altLang="cs-CZ" sz="1800" dirty="0"/>
          </a:p>
          <a:p>
            <a:pPr algn="l" eaLnBrk="1" hangingPunct="1">
              <a:spcBef>
                <a:spcPct val="0"/>
              </a:spcBef>
              <a:buNone/>
            </a:pPr>
            <a:endParaRPr lang="cs-CZ" altLang="cs-CZ" sz="18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331068" y="272712"/>
            <a:ext cx="3663182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Důsledky vady sluchu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388812" y="1844824"/>
            <a:ext cx="8392041" cy="2920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000" dirty="0" smtClean="0"/>
              <a:t>Opožděný vývoj mluvené řeči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000" dirty="0" smtClean="0"/>
              <a:t>Výslovnost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000" dirty="0" smtClean="0"/>
              <a:t>Kognitivní opoždění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000" dirty="0" smtClean="0"/>
              <a:t>Sociální opoždění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000" dirty="0" smtClean="0"/>
              <a:t>Funkční analfabetismus (pokud se používají nevhodné metody výuky)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65765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1372975" cy="34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 dirty="0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234405" y="1632819"/>
            <a:ext cx="5154040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None/>
            </a:pPr>
            <a:r>
              <a:rPr lang="cs-CZ" altLang="cs-CZ" sz="1800" dirty="0">
                <a:hlinkClick r:id="rId5"/>
              </a:rPr>
              <a:t>https://</a:t>
            </a:r>
            <a:r>
              <a:rPr lang="cs-CZ" altLang="cs-CZ" sz="1800" dirty="0" smtClean="0">
                <a:hlinkClick r:id="rId5"/>
              </a:rPr>
              <a:t>www.youtube.com/watch?v=f1eE1rrmyw0</a:t>
            </a:r>
            <a:endParaRPr lang="cs-CZ" altLang="cs-CZ" sz="1800" dirty="0" smtClean="0"/>
          </a:p>
          <a:p>
            <a:pPr algn="l" eaLnBrk="1" hangingPunct="1">
              <a:spcBef>
                <a:spcPct val="0"/>
              </a:spcBef>
              <a:buNone/>
            </a:pPr>
            <a:endParaRPr lang="cs-CZ" altLang="cs-CZ" sz="1800" dirty="0"/>
          </a:p>
          <a:p>
            <a:pPr algn="l" eaLnBrk="1" hangingPunct="1">
              <a:spcBef>
                <a:spcPct val="0"/>
              </a:spcBef>
              <a:buNone/>
            </a:pPr>
            <a:endParaRPr lang="cs-CZ" altLang="cs-CZ" sz="18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331068" y="272712"/>
            <a:ext cx="3663182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Důsledky vady sluchu</a:t>
            </a:r>
            <a:endParaRPr lang="cs-CZ" sz="2800" dirty="0"/>
          </a:p>
        </p:txBody>
      </p:sp>
      <p:pic>
        <p:nvPicPr>
          <p:cNvPr id="3" name="Janicka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201" y="2610268"/>
            <a:ext cx="609600" cy="6096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20201" y="2280434"/>
            <a:ext cx="792205" cy="3298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Janička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53115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Text Box 5"/>
          <p:cNvSpPr txBox="1">
            <a:spLocks noChangeArrowheads="1"/>
          </p:cNvSpPr>
          <p:nvPr/>
        </p:nvSpPr>
        <p:spPr bwMode="auto">
          <a:xfrm>
            <a:off x="1157382" y="1479335"/>
            <a:ext cx="184731" cy="34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 sz="1351" b="1" u="sng"/>
          </a:p>
        </p:txBody>
      </p:sp>
      <p:sp>
        <p:nvSpPr>
          <p:cNvPr id="113671" name="Rectangle 7"/>
          <p:cNvSpPr>
            <a:spLocks noChangeArrowheads="1"/>
          </p:cNvSpPr>
          <p:nvPr/>
        </p:nvSpPr>
        <p:spPr bwMode="auto">
          <a:xfrm>
            <a:off x="4318504" y="-50031"/>
            <a:ext cx="184731" cy="34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351"/>
          </a:p>
        </p:txBody>
      </p:sp>
      <p:graphicFrame>
        <p:nvGraphicFramePr>
          <p:cNvPr id="113670" name="Object 6"/>
          <p:cNvGraphicFramePr>
            <a:graphicFrameLocks noChangeAspect="1"/>
          </p:cNvGraphicFramePr>
          <p:nvPr/>
        </p:nvGraphicFramePr>
        <p:xfrm>
          <a:off x="882174" y="1517624"/>
          <a:ext cx="6855225" cy="3923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86" name="Chart" r:id="rId6" imgW="7096304" imgH="4067175" progId="MSGraph.Chart.8">
                  <p:embed/>
                </p:oleObj>
              </mc:Choice>
              <mc:Fallback>
                <p:oleObj name="Chart" r:id="rId6" imgW="7096304" imgH="4067175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2174" y="1517624"/>
                        <a:ext cx="6855225" cy="39238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672" name="Text Box 8"/>
          <p:cNvSpPr txBox="1">
            <a:spLocks noChangeArrowheads="1"/>
          </p:cNvSpPr>
          <p:nvPr/>
        </p:nvSpPr>
        <p:spPr bwMode="auto">
          <a:xfrm>
            <a:off x="1257272" y="964734"/>
            <a:ext cx="377027" cy="34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351" b="1" u="sng"/>
              <a:t>01</a:t>
            </a:r>
          </a:p>
        </p:txBody>
      </p:sp>
      <p:pic>
        <p:nvPicPr>
          <p:cNvPr id="113674" name="01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840" y="3281971"/>
            <a:ext cx="294058" cy="29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27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36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2" fill="hold"/>
                                        <p:tgtEl>
                                          <p:spTgt spid="1136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67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67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9" name="Rectangle 7"/>
          <p:cNvSpPr>
            <a:spLocks noChangeArrowheads="1"/>
          </p:cNvSpPr>
          <p:nvPr/>
        </p:nvSpPr>
        <p:spPr bwMode="auto">
          <a:xfrm>
            <a:off x="4318504" y="-50031"/>
            <a:ext cx="184731" cy="34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351"/>
          </a:p>
        </p:txBody>
      </p:sp>
      <p:graphicFrame>
        <p:nvGraphicFramePr>
          <p:cNvPr id="115718" name="Object 6"/>
          <p:cNvGraphicFramePr>
            <a:graphicFrameLocks noChangeAspect="1"/>
          </p:cNvGraphicFramePr>
          <p:nvPr/>
        </p:nvGraphicFramePr>
        <p:xfrm>
          <a:off x="808660" y="1297081"/>
          <a:ext cx="6855225" cy="3923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10" name="Chart" r:id="rId6" imgW="7096304" imgH="4067175" progId="MSGraph.Chart.8">
                  <p:embed/>
                </p:oleObj>
              </mc:Choice>
              <mc:Fallback>
                <p:oleObj name="Chart" r:id="rId6" imgW="7096304" imgH="4067175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8660" y="1297081"/>
                        <a:ext cx="6855225" cy="39238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5720" name="Text Box 8"/>
          <p:cNvSpPr txBox="1">
            <a:spLocks noChangeArrowheads="1"/>
          </p:cNvSpPr>
          <p:nvPr/>
        </p:nvSpPr>
        <p:spPr bwMode="auto">
          <a:xfrm>
            <a:off x="816185" y="964734"/>
            <a:ext cx="377027" cy="34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351" b="1" u="sng"/>
              <a:t>02</a:t>
            </a:r>
          </a:p>
        </p:txBody>
      </p:sp>
      <p:sp>
        <p:nvSpPr>
          <p:cNvPr id="115721" name="Text Box 9"/>
          <p:cNvSpPr txBox="1">
            <a:spLocks noChangeArrowheads="1"/>
          </p:cNvSpPr>
          <p:nvPr/>
        </p:nvSpPr>
        <p:spPr bwMode="auto">
          <a:xfrm>
            <a:off x="696563" y="5498127"/>
            <a:ext cx="3820278" cy="104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351"/>
              <a:t>BERA  2004:</a:t>
            </a:r>
          </a:p>
          <a:p>
            <a:r>
              <a:rPr lang="cs-CZ" altLang="cs-CZ" sz="1351"/>
              <a:t>vlevo: 1 kHz 80 dB,  2 kHz 70 dB, 4 kHz 70 dB</a:t>
            </a:r>
          </a:p>
          <a:p>
            <a:r>
              <a:rPr lang="cs-CZ" altLang="cs-CZ" sz="1351"/>
              <a:t>vpravo: 1 kHz 80 dB, 2 kHz 70 dB, 4 kHz 80 dB</a:t>
            </a:r>
          </a:p>
        </p:txBody>
      </p:sp>
      <p:pic>
        <p:nvPicPr>
          <p:cNvPr id="115722" name="02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840" y="3281971"/>
            <a:ext cx="294058" cy="29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38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57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1" fill="hold"/>
                                        <p:tgtEl>
                                          <p:spTgt spid="1157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72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572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3" name="Rectangle 3"/>
          <p:cNvSpPr>
            <a:spLocks noChangeArrowheads="1"/>
          </p:cNvSpPr>
          <p:nvPr/>
        </p:nvSpPr>
        <p:spPr bwMode="auto">
          <a:xfrm>
            <a:off x="4318504" y="1296203"/>
            <a:ext cx="184731" cy="34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351"/>
          </a:p>
        </p:txBody>
      </p:sp>
      <p:graphicFrame>
        <p:nvGraphicFramePr>
          <p:cNvPr id="143362" name="Object 2"/>
          <p:cNvGraphicFramePr>
            <a:graphicFrameLocks noChangeAspect="1"/>
          </p:cNvGraphicFramePr>
          <p:nvPr/>
        </p:nvGraphicFramePr>
        <p:xfrm>
          <a:off x="1029203" y="1664653"/>
          <a:ext cx="6846036" cy="3923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34" name="Chart" r:id="rId6" imgW="7096304" imgH="4067175" progId="MSGraph.Chart.8">
                  <p:embed/>
                </p:oleObj>
              </mc:Choice>
              <mc:Fallback>
                <p:oleObj name="Chart" r:id="rId6" imgW="7096304" imgH="4067175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9203" y="1664653"/>
                        <a:ext cx="6846036" cy="39238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64" name="Text Box 4"/>
          <p:cNvSpPr txBox="1">
            <a:spLocks noChangeArrowheads="1"/>
          </p:cNvSpPr>
          <p:nvPr/>
        </p:nvSpPr>
        <p:spPr bwMode="auto">
          <a:xfrm>
            <a:off x="669156" y="744191"/>
            <a:ext cx="377027" cy="34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351" b="1" u="sng"/>
              <a:t>03</a:t>
            </a:r>
          </a:p>
        </p:txBody>
      </p:sp>
      <p:sp>
        <p:nvSpPr>
          <p:cNvPr id="143365" name="Text Box 5"/>
          <p:cNvSpPr txBox="1">
            <a:spLocks noChangeArrowheads="1"/>
          </p:cNvSpPr>
          <p:nvPr/>
        </p:nvSpPr>
        <p:spPr bwMode="auto">
          <a:xfrm>
            <a:off x="557128" y="6012728"/>
            <a:ext cx="3445174" cy="695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351"/>
              <a:t>BERA  2001:</a:t>
            </a:r>
          </a:p>
          <a:p>
            <a:r>
              <a:rPr lang="cs-CZ" altLang="cs-CZ" sz="1351"/>
              <a:t>Chybná diagnóza, ukázala normální sluch </a:t>
            </a:r>
          </a:p>
        </p:txBody>
      </p:sp>
      <p:pic>
        <p:nvPicPr>
          <p:cNvPr id="143366" name="03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840" y="3281971"/>
            <a:ext cx="294058" cy="29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58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2" fill="hold"/>
                                        <p:tgtEl>
                                          <p:spTgt spid="1433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6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36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9" name="Rectangle 3"/>
          <p:cNvSpPr>
            <a:spLocks noChangeArrowheads="1"/>
          </p:cNvSpPr>
          <p:nvPr/>
        </p:nvSpPr>
        <p:spPr bwMode="auto">
          <a:xfrm>
            <a:off x="4318504" y="1296203"/>
            <a:ext cx="184731" cy="34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351"/>
          </a:p>
        </p:txBody>
      </p:sp>
      <p:graphicFrame>
        <p:nvGraphicFramePr>
          <p:cNvPr id="142338" name="Object 2"/>
          <p:cNvGraphicFramePr>
            <a:graphicFrameLocks noChangeAspect="1"/>
          </p:cNvGraphicFramePr>
          <p:nvPr/>
        </p:nvGraphicFramePr>
        <p:xfrm>
          <a:off x="1323261" y="1811682"/>
          <a:ext cx="6846036" cy="3923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58" name="Chart" r:id="rId6" imgW="7096304" imgH="4067175" progId="MSGraph.Chart.8">
                  <p:embed/>
                </p:oleObj>
              </mc:Choice>
              <mc:Fallback>
                <p:oleObj name="Chart" r:id="rId6" imgW="7096304" imgH="4067175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261" y="1811682"/>
                        <a:ext cx="6846036" cy="39238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340" name="Text Box 4"/>
          <p:cNvSpPr txBox="1">
            <a:spLocks noChangeArrowheads="1"/>
          </p:cNvSpPr>
          <p:nvPr/>
        </p:nvSpPr>
        <p:spPr bwMode="auto">
          <a:xfrm>
            <a:off x="669156" y="891220"/>
            <a:ext cx="377027" cy="34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351" b="1" u="sng"/>
              <a:t>04</a:t>
            </a:r>
          </a:p>
        </p:txBody>
      </p:sp>
      <p:pic>
        <p:nvPicPr>
          <p:cNvPr id="142341" name="04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840" y="3281971"/>
            <a:ext cx="294058" cy="29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2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2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52" fill="hold"/>
                                        <p:tgtEl>
                                          <p:spTgt spid="1423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34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234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7443341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 smtClean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 smtClean="0">
                <a:latin typeface="Arial" charset="0"/>
                <a:ea typeface="ＭＳ Ｐゴシック" pitchFamily="34" charset="-128"/>
              </a:rPr>
              <a:t>Ucho</a:t>
            </a:r>
            <a:endParaRPr lang="cs-CZ" altLang="cs-CZ" sz="3200" b="1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9" name="TextBox 1"/>
          <p:cNvSpPr txBox="1">
            <a:spLocks noChangeArrowheads="1"/>
          </p:cNvSpPr>
          <p:nvPr/>
        </p:nvSpPr>
        <p:spPr bwMode="auto">
          <a:xfrm>
            <a:off x="404801" y="1830388"/>
            <a:ext cx="8196865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cs-CZ" altLang="cs-CZ" sz="200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cs-CZ" altLang="cs-CZ" sz="1600">
              <a:latin typeface="Arial" charset="0"/>
            </a:endParaRPr>
          </a:p>
        </p:txBody>
      </p:sp>
      <p:pic>
        <p:nvPicPr>
          <p:cNvPr id="94210" name="Picture 2" descr="VÃ½sledek obrÃ¡zku pro lidskÃ© ucho obrÃ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37" y="1264879"/>
            <a:ext cx="8130880" cy="546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7408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5" name="Rectangle 3"/>
          <p:cNvSpPr>
            <a:spLocks noChangeArrowheads="1"/>
          </p:cNvSpPr>
          <p:nvPr/>
        </p:nvSpPr>
        <p:spPr bwMode="auto">
          <a:xfrm>
            <a:off x="4318504" y="1296203"/>
            <a:ext cx="184731" cy="34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351"/>
          </a:p>
        </p:txBody>
      </p:sp>
      <p:graphicFrame>
        <p:nvGraphicFramePr>
          <p:cNvPr id="141314" name="Object 2"/>
          <p:cNvGraphicFramePr>
            <a:graphicFrameLocks noChangeAspect="1"/>
          </p:cNvGraphicFramePr>
          <p:nvPr/>
        </p:nvGraphicFramePr>
        <p:xfrm>
          <a:off x="1249747" y="2032226"/>
          <a:ext cx="6846036" cy="3923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2" name="Chart" r:id="rId6" imgW="7096304" imgH="4067175" progId="MSGraph.Chart.8">
                  <p:embed/>
                </p:oleObj>
              </mc:Choice>
              <mc:Fallback>
                <p:oleObj name="Chart" r:id="rId6" imgW="7096304" imgH="4067175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9747" y="2032226"/>
                        <a:ext cx="6846036" cy="39238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316" name="Text Box 4"/>
          <p:cNvSpPr txBox="1">
            <a:spLocks noChangeArrowheads="1"/>
          </p:cNvSpPr>
          <p:nvPr/>
        </p:nvSpPr>
        <p:spPr bwMode="auto">
          <a:xfrm>
            <a:off x="669156" y="817705"/>
            <a:ext cx="377027" cy="34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351" b="1" u="sng"/>
              <a:t>05</a:t>
            </a:r>
          </a:p>
        </p:txBody>
      </p:sp>
      <p:pic>
        <p:nvPicPr>
          <p:cNvPr id="141317" name="05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840" y="3281971"/>
            <a:ext cx="294058" cy="29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37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13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68" fill="hold"/>
                                        <p:tgtEl>
                                          <p:spTgt spid="1413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3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131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Rectangle 3"/>
          <p:cNvSpPr>
            <a:spLocks noChangeArrowheads="1"/>
          </p:cNvSpPr>
          <p:nvPr/>
        </p:nvSpPr>
        <p:spPr bwMode="auto">
          <a:xfrm>
            <a:off x="4318504" y="1296203"/>
            <a:ext cx="184731" cy="34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351"/>
          </a:p>
        </p:txBody>
      </p:sp>
      <p:graphicFrame>
        <p:nvGraphicFramePr>
          <p:cNvPr id="140290" name="Object 2"/>
          <p:cNvGraphicFramePr>
            <a:graphicFrameLocks noChangeAspect="1"/>
          </p:cNvGraphicFramePr>
          <p:nvPr/>
        </p:nvGraphicFramePr>
        <p:xfrm>
          <a:off x="1470290" y="2105740"/>
          <a:ext cx="6855225" cy="3923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06" name="Chart" r:id="rId6" imgW="7096304" imgH="4067175" progId="MSGraph.Chart.8">
                  <p:embed/>
                </p:oleObj>
              </mc:Choice>
              <mc:Fallback>
                <p:oleObj name="Chart" r:id="rId6" imgW="7096304" imgH="4067175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0290" y="2105740"/>
                        <a:ext cx="6855225" cy="39238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292" name="Text Box 4"/>
          <p:cNvSpPr txBox="1">
            <a:spLocks noChangeArrowheads="1"/>
          </p:cNvSpPr>
          <p:nvPr/>
        </p:nvSpPr>
        <p:spPr bwMode="auto">
          <a:xfrm>
            <a:off x="595642" y="964734"/>
            <a:ext cx="377027" cy="34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351" b="1" u="sng"/>
              <a:t>06</a:t>
            </a:r>
          </a:p>
        </p:txBody>
      </p:sp>
      <p:pic>
        <p:nvPicPr>
          <p:cNvPr id="140293" name="06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840" y="3281971"/>
            <a:ext cx="294058" cy="29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01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02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44" fill="hold"/>
                                        <p:tgtEl>
                                          <p:spTgt spid="1402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29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029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1372975" cy="34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 dirty="0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90389" y="1916832"/>
            <a:ext cx="8526758" cy="208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dirty="0" smtClean="0"/>
              <a:t>Velmi závažné pro děti, které z nějakého důvodu nemají dobrou kompenzaci !!!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cs-CZ" altLang="cs-CZ" sz="1800" dirty="0" smtClean="0"/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dirty="0" smtClean="0"/>
              <a:t>Mimořádně obtížná je tato situace pro slyšící rodiče</a:t>
            </a:r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cs-CZ" altLang="cs-CZ" sz="1800" dirty="0" smtClean="0"/>
          </a:p>
          <a:p>
            <a:pPr marL="285750" indent="-285750" algn="l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800" dirty="0" smtClean="0"/>
              <a:t>Právo Neslyšících rodičů rozhodovat o svém dítěti</a:t>
            </a:r>
            <a:endParaRPr lang="cs-CZ" altLang="cs-CZ" sz="1800" dirty="0"/>
          </a:p>
          <a:p>
            <a:pPr algn="l" eaLnBrk="1" hangingPunct="1">
              <a:spcBef>
                <a:spcPct val="0"/>
              </a:spcBef>
              <a:buNone/>
            </a:pPr>
            <a:endParaRPr lang="cs-CZ" altLang="cs-CZ" sz="18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331068" y="272712"/>
            <a:ext cx="3663182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Důsledky vady sluchu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7579229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1372975" cy="34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 dirty="0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234405" y="1632819"/>
            <a:ext cx="184731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None/>
            </a:pPr>
            <a:endParaRPr lang="cs-CZ" altLang="cs-CZ" sz="1800" dirty="0"/>
          </a:p>
          <a:p>
            <a:pPr algn="l" eaLnBrk="1" hangingPunct="1">
              <a:spcBef>
                <a:spcPct val="0"/>
              </a:spcBef>
              <a:buNone/>
            </a:pPr>
            <a:endParaRPr lang="cs-CZ" altLang="cs-CZ" sz="18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265929" y="332656"/>
            <a:ext cx="2164375" cy="567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Komunikace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518947" y="1614660"/>
            <a:ext cx="5020926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„Slepota odděluje od věcí, hluchota od lidí“ – Helen Kellerová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384471" y="2596003"/>
            <a:ext cx="8015336" cy="29146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 smtClean="0"/>
              <a:t>Verbální komunikace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 smtClean="0"/>
              <a:t>Neverbální komunikace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 smtClean="0"/>
              <a:t>Mluvená řeč má verbální i neverbální složku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 smtClean="0"/>
              <a:t>Neverbální komunikace – znakový jazyk, mluvená řeč podporovaná znaky, obrázkové systémy,</a:t>
            </a:r>
          </a:p>
          <a:p>
            <a:pPr algn="l"/>
            <a:r>
              <a:rPr lang="cs-CZ" dirty="0" smtClean="0"/>
              <a:t>      fotografie, znaky na tělo</a:t>
            </a:r>
          </a:p>
          <a:p>
            <a:pPr algn="l"/>
            <a:endParaRPr lang="cs-CZ" dirty="0"/>
          </a:p>
          <a:p>
            <a:pPr algn="l"/>
            <a:r>
              <a:rPr lang="cs-CZ" b="1" dirty="0" smtClean="0"/>
              <a:t>                                                                Kam patří odezírání?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806342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61630" y="3943601"/>
            <a:ext cx="1372975" cy="34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cs-CZ" altLang="cs-CZ" sz="2316" dirty="0">
              <a:latin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627877" y="708965"/>
            <a:ext cx="184730" cy="13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210" b="1" dirty="0">
              <a:solidFill>
                <a:srgbClr val="66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 dirty="0"/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937045" y="2032225"/>
            <a:ext cx="184731" cy="41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737"/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234405" y="1632819"/>
            <a:ext cx="184731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None/>
            </a:pPr>
            <a:endParaRPr lang="cs-CZ" altLang="cs-CZ" sz="1800" dirty="0"/>
          </a:p>
          <a:p>
            <a:pPr algn="l" eaLnBrk="1" hangingPunct="1">
              <a:spcBef>
                <a:spcPct val="0"/>
              </a:spcBef>
              <a:buNone/>
            </a:pPr>
            <a:endParaRPr lang="cs-CZ" altLang="cs-CZ" sz="18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265929" y="332656"/>
            <a:ext cx="2164375" cy="567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Komunikace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518947" y="1614660"/>
            <a:ext cx="5020926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„Slepota odděluje od věcí, hluchota od lidí“ – Helen Kellerová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34405" y="2150913"/>
            <a:ext cx="760817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000" dirty="0" smtClean="0"/>
              <a:t>Co byste doporučili rodičům malých dětí s vadou sluchu?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000" dirty="0" smtClean="0"/>
              <a:t>Co vše při rozhodování o komunikačním systému hraje roli?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2000" dirty="0" smtClean="0"/>
              <a:t>Jak by vypadal optimální vývoj komunikačního systému dítěte?</a:t>
            </a:r>
          </a:p>
          <a:p>
            <a:pPr algn="l"/>
            <a:r>
              <a:rPr lang="cs-CZ" sz="2000" dirty="0" smtClean="0"/>
              <a:t>A/ slyšících rodičů?</a:t>
            </a:r>
          </a:p>
          <a:p>
            <a:pPr algn="l"/>
            <a:r>
              <a:rPr lang="cs-CZ" sz="2000" dirty="0" smtClean="0"/>
              <a:t>B/ rodičů s postižením sluchu?</a:t>
            </a:r>
            <a:endParaRPr lang="cs-CZ" sz="2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326770" y="5475777"/>
            <a:ext cx="7749237" cy="3298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https://www.ceskatelevize.cz/ivysilani/1096066178-televizni-klub-neslysicich/219562221800002</a:t>
            </a:r>
          </a:p>
        </p:txBody>
      </p:sp>
    </p:spTree>
    <p:extLst>
      <p:ext uri="{BB962C8B-B14F-4D97-AF65-F5344CB8AC3E}">
        <p14:creationId xmlns:p14="http://schemas.microsoft.com/office/powerpoint/2010/main" val="20278981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77825" y="2636838"/>
            <a:ext cx="8124825" cy="971550"/>
          </a:xfrm>
        </p:spPr>
        <p:txBody>
          <a:bodyPr/>
          <a:lstStyle/>
          <a:p>
            <a:r>
              <a:rPr lang="cs-CZ" altLang="cs-CZ" dirty="0" smtClean="0"/>
              <a:t>Hezký den v Praze!</a:t>
            </a:r>
            <a:endParaRPr lang="cs-CZ" altLang="cs-CZ" dirty="0"/>
          </a:p>
        </p:txBody>
      </p:sp>
      <p:sp>
        <p:nvSpPr>
          <p:cNvPr id="390152" name="Rectangle 8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23975" y="3886200"/>
            <a:ext cx="6173788" cy="1752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cs-CZ" altLang="cs-CZ" b="1">
              <a:solidFill>
                <a:srgbClr val="172877"/>
              </a:solidFill>
            </a:endParaRPr>
          </a:p>
        </p:txBody>
      </p:sp>
      <p:pic>
        <p:nvPicPr>
          <p:cNvPr id="390153" name="Picture 9" descr="141219_tamtam_ppt_0410_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3644900"/>
            <a:ext cx="8737600" cy="181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7443341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 smtClean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 smtClean="0">
                <a:latin typeface="Arial" charset="0"/>
                <a:ea typeface="ＭＳ Ｐゴシック" pitchFamily="34" charset="-128"/>
              </a:rPr>
              <a:t>Typy vad sluchu</a:t>
            </a:r>
            <a:endParaRPr lang="cs-CZ" altLang="cs-CZ" sz="3200" b="1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9" name="TextBox 1"/>
          <p:cNvSpPr txBox="1">
            <a:spLocks noChangeArrowheads="1"/>
          </p:cNvSpPr>
          <p:nvPr/>
        </p:nvSpPr>
        <p:spPr bwMode="auto">
          <a:xfrm>
            <a:off x="279786" y="1340768"/>
            <a:ext cx="8196865" cy="500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indent="0" algn="l" eaLnBrk="1" hangingPunct="1">
              <a:spcBef>
                <a:spcPct val="50000"/>
              </a:spcBef>
              <a:buSzPct val="80000"/>
              <a:buNone/>
            </a:pPr>
            <a:r>
              <a:rPr lang="cs-CZ" sz="2800" dirty="0"/>
              <a:t>Z hlediska místa </a:t>
            </a:r>
            <a:r>
              <a:rPr lang="cs-CZ" sz="2800" dirty="0" smtClean="0"/>
              <a:t>poškození:</a:t>
            </a:r>
            <a:endParaRPr lang="cs-CZ" altLang="cs-CZ" sz="2800" b="1" dirty="0" smtClean="0">
              <a:cs typeface="Times New Roman" pitchFamily="18" charset="0"/>
            </a:endParaRPr>
          </a:p>
          <a:p>
            <a:pPr algn="l" eaLnBrk="1" hangingPunct="1">
              <a:spcBef>
                <a:spcPct val="50000"/>
              </a:spcBef>
              <a:buSzPct val="80000"/>
            </a:pPr>
            <a:r>
              <a:rPr lang="cs-CZ" altLang="cs-CZ" sz="2800" b="1" dirty="0" smtClean="0">
                <a:cs typeface="Times New Roman" pitchFamily="18" charset="0"/>
              </a:rPr>
              <a:t>Převodní </a:t>
            </a:r>
            <a:r>
              <a:rPr lang="cs-CZ" altLang="cs-CZ" sz="2800" b="1" dirty="0">
                <a:cs typeface="Times New Roman" pitchFamily="18" charset="0"/>
              </a:rPr>
              <a:t>(někdy ji lze zmenšit)</a:t>
            </a:r>
            <a:endParaRPr lang="en-US" altLang="cs-CZ" sz="2800" b="1" dirty="0">
              <a:cs typeface="Times New Roman" pitchFamily="18" charset="0"/>
            </a:endParaRPr>
          </a:p>
          <a:p>
            <a:pPr algn="l" eaLnBrk="1" hangingPunct="1">
              <a:spcBef>
                <a:spcPct val="50000"/>
              </a:spcBef>
              <a:buSzPct val="80000"/>
            </a:pPr>
            <a:r>
              <a:rPr lang="cs-CZ" altLang="cs-CZ" sz="2800" b="1" u="sng" dirty="0">
                <a:cs typeface="Times New Roman" pitchFamily="18" charset="0"/>
              </a:rPr>
              <a:t>Percepční</a:t>
            </a:r>
            <a:r>
              <a:rPr lang="cs-CZ" altLang="cs-CZ" sz="2800" b="1" dirty="0">
                <a:cs typeface="Times New Roman" pitchFamily="18" charset="0"/>
              </a:rPr>
              <a:t> – sensoneurální (nemůže  </a:t>
            </a:r>
          </a:p>
          <a:p>
            <a:pPr algn="l" eaLnBrk="1" hangingPunct="1">
              <a:spcBef>
                <a:spcPct val="50000"/>
              </a:spcBef>
              <a:buSzPct val="80000"/>
              <a:buFontTx/>
              <a:buNone/>
            </a:pPr>
            <a:r>
              <a:rPr lang="cs-CZ" altLang="cs-CZ" sz="2800" b="1" dirty="0" smtClean="0">
                <a:cs typeface="Times New Roman" pitchFamily="18" charset="0"/>
              </a:rPr>
              <a:t>     dojít </a:t>
            </a:r>
            <a:r>
              <a:rPr lang="cs-CZ" altLang="cs-CZ" sz="2800" b="1" dirty="0">
                <a:cs typeface="Times New Roman" pitchFamily="18" charset="0"/>
              </a:rPr>
              <a:t>ke zlepšení sluchu)</a:t>
            </a:r>
            <a:endParaRPr lang="en-US" altLang="cs-CZ" sz="2800" b="1" dirty="0">
              <a:cs typeface="Times New Roman" pitchFamily="18" charset="0"/>
            </a:endParaRPr>
          </a:p>
          <a:p>
            <a:pPr algn="l" eaLnBrk="1" hangingPunct="1">
              <a:spcBef>
                <a:spcPct val="50000"/>
              </a:spcBef>
              <a:buSzPct val="80000"/>
            </a:pPr>
            <a:r>
              <a:rPr lang="cs-CZ" altLang="cs-CZ" sz="2800" b="1" dirty="0" smtClean="0">
                <a:cs typeface="Times New Roman" pitchFamily="18" charset="0"/>
              </a:rPr>
              <a:t>Smíšená/kombinovaná</a:t>
            </a:r>
            <a:endParaRPr lang="en-US" altLang="cs-CZ" sz="2800" b="1" dirty="0">
              <a:cs typeface="Times New Roman" pitchFamily="18" charset="0"/>
            </a:endParaRPr>
          </a:p>
          <a:p>
            <a:pPr algn="l" eaLnBrk="1" hangingPunct="1">
              <a:spcBef>
                <a:spcPct val="50000"/>
              </a:spcBef>
              <a:buSzPct val="80000"/>
            </a:pPr>
            <a:r>
              <a:rPr lang="cs-CZ" altLang="cs-CZ" sz="2800" b="1" dirty="0" smtClean="0">
                <a:cs typeface="Times New Roman" pitchFamily="18" charset="0"/>
              </a:rPr>
              <a:t>Centrální</a:t>
            </a:r>
          </a:p>
          <a:p>
            <a:pPr algn="l" eaLnBrk="1" hangingPunct="1">
              <a:spcBef>
                <a:spcPct val="50000"/>
              </a:spcBef>
              <a:buSzPct val="80000"/>
            </a:pPr>
            <a:r>
              <a:rPr lang="cs-CZ" altLang="cs-CZ" sz="2800" b="1" dirty="0" smtClean="0">
                <a:cs typeface="Times New Roman" pitchFamily="18" charset="0"/>
              </a:rPr>
              <a:t>Oboustranná/jednostranná/asymetrická</a:t>
            </a:r>
            <a:endParaRPr lang="cs-CZ" altLang="cs-CZ" sz="28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1181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7443341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 smtClean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 smtClean="0">
                <a:latin typeface="Arial" charset="0"/>
                <a:ea typeface="ＭＳ Ｐゴシック" pitchFamily="34" charset="-128"/>
              </a:rPr>
              <a:t>Typy vad sluchu</a:t>
            </a:r>
            <a:endParaRPr lang="cs-CZ" altLang="cs-CZ" sz="3200" b="1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" name="TextBox 1"/>
          <p:cNvSpPr txBox="1"/>
          <p:nvPr/>
        </p:nvSpPr>
        <p:spPr>
          <a:xfrm>
            <a:off x="9641" y="1497254"/>
            <a:ext cx="3529171" cy="4638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>
                <a:latin typeface="Calibri" panose="020F0502020204030204" pitchFamily="34" charset="0"/>
              </a:rPr>
              <a:t>Z hlediska doby vzniku: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dirty="0" smtClean="0">
                <a:latin typeface="Calibri" panose="020F0502020204030204" pitchFamily="34" charset="0"/>
              </a:rPr>
              <a:t>vrozené</a:t>
            </a:r>
            <a:endParaRPr lang="cs-CZ" sz="2800" dirty="0">
              <a:latin typeface="Calibri" panose="020F050202020403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</a:rPr>
              <a:t>získané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</a:rPr>
              <a:t>prelingválně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</a:rPr>
              <a:t>postlingválně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</a:rPr>
              <a:t>dědičné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05925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7443341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 smtClean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 smtClean="0">
                <a:latin typeface="Arial" charset="0"/>
                <a:ea typeface="ＭＳ Ｐゴシック" pitchFamily="34" charset="-128"/>
              </a:rPr>
              <a:t>Etiologie sluchových vad </a:t>
            </a:r>
            <a:endParaRPr lang="cs-CZ" altLang="cs-CZ" sz="3200" b="1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9" name="TextBox 1"/>
          <p:cNvSpPr txBox="1">
            <a:spLocks noChangeArrowheads="1"/>
          </p:cNvSpPr>
          <p:nvPr/>
        </p:nvSpPr>
        <p:spPr bwMode="auto">
          <a:xfrm>
            <a:off x="404801" y="1830388"/>
            <a:ext cx="8196865" cy="490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l"/>
            <a:r>
              <a:rPr lang="cs-CZ" sz="2000" dirty="0" smtClean="0"/>
              <a:t>Genetické vady</a:t>
            </a:r>
          </a:p>
          <a:p>
            <a:pPr algn="l"/>
            <a:r>
              <a:rPr lang="cs-CZ" sz="2000" dirty="0" smtClean="0"/>
              <a:t>Toxické látky v těhotenství nebo po porodu</a:t>
            </a:r>
          </a:p>
          <a:p>
            <a:pPr algn="l"/>
            <a:r>
              <a:rPr lang="cs-CZ" sz="2000" dirty="0" smtClean="0"/>
              <a:t>Infekce matky v těhotenství (toxoplasmosa, cytomegalovirus, spalničky, herpes)</a:t>
            </a:r>
          </a:p>
          <a:p>
            <a:pPr algn="l"/>
            <a:r>
              <a:rPr lang="cs-CZ" sz="2000" dirty="0" smtClean="0"/>
              <a:t>Infekce, která může poškodit mozek po porodu (meningitida nebo spalničky)</a:t>
            </a:r>
          </a:p>
          <a:p>
            <a:pPr algn="l"/>
            <a:r>
              <a:rPr lang="cs-CZ" sz="2000" dirty="0" smtClean="0"/>
              <a:t>Nádorová onemocnění</a:t>
            </a:r>
          </a:p>
          <a:p>
            <a:pPr algn="l"/>
            <a:r>
              <a:rPr lang="cs-CZ" sz="2000" dirty="0" smtClean="0"/>
              <a:t>Úrazy</a:t>
            </a:r>
          </a:p>
          <a:p>
            <a:pPr algn="l"/>
            <a:endParaRPr lang="cs-CZ" sz="2000" dirty="0"/>
          </a:p>
          <a:p>
            <a:pPr marL="0" indent="0">
              <a:buNone/>
            </a:pPr>
            <a:r>
              <a:rPr lang="cs-CZ" dirty="0" smtClean="0">
                <a:solidFill>
                  <a:srgbClr val="FF0000"/>
                </a:solidFill>
              </a:rPr>
              <a:t>Děti/dospělí</a:t>
            </a:r>
          </a:p>
          <a:p>
            <a:pPr algn="l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514122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7443341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 smtClean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 smtClean="0">
                <a:latin typeface="Arial" charset="0"/>
                <a:ea typeface="ＭＳ Ｐゴシック" pitchFamily="34" charset="-128"/>
              </a:rPr>
              <a:t>Vyšetřovací metody</a:t>
            </a:r>
            <a:endParaRPr lang="cs-CZ" altLang="cs-CZ" sz="3200" b="1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9" name="TextBox 1"/>
          <p:cNvSpPr txBox="1">
            <a:spLocks noChangeArrowheads="1"/>
          </p:cNvSpPr>
          <p:nvPr/>
        </p:nvSpPr>
        <p:spPr bwMode="auto">
          <a:xfrm>
            <a:off x="522437" y="1261704"/>
            <a:ext cx="8803357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indent="0" algn="l" eaLnBrk="1" hangingPunct="1">
              <a:spcBef>
                <a:spcPct val="0"/>
              </a:spcBef>
              <a:buNone/>
            </a:pPr>
            <a:r>
              <a:rPr lang="cs-CZ" altLang="cs-CZ" sz="2000" b="1" u="sng" dirty="0" smtClean="0">
                <a:cs typeface="Calibri" panose="020F0502020204030204" pitchFamily="34" charset="0"/>
              </a:rPr>
              <a:t>Děti</a:t>
            </a:r>
          </a:p>
          <a:p>
            <a:pPr algn="l" eaLnBrk="1" hangingPunct="1">
              <a:spcBef>
                <a:spcPct val="0"/>
              </a:spcBef>
            </a:pPr>
            <a:r>
              <a:rPr lang="cs-CZ" altLang="cs-CZ" sz="2000" b="1" dirty="0" err="1" smtClean="0">
                <a:solidFill>
                  <a:srgbClr val="FF0000"/>
                </a:solidFill>
                <a:cs typeface="Calibri" panose="020F0502020204030204" pitchFamily="34" charset="0"/>
              </a:rPr>
              <a:t>Otoakustické</a:t>
            </a:r>
            <a:r>
              <a:rPr lang="cs-CZ" altLang="cs-CZ" sz="2000" b="1" dirty="0" smtClean="0">
                <a:solidFill>
                  <a:srgbClr val="FF0000"/>
                </a:solidFill>
                <a:cs typeface="Calibri" panose="020F0502020204030204" pitchFamily="34" charset="0"/>
              </a:rPr>
              <a:t> emise OAE!!!</a:t>
            </a:r>
          </a:p>
          <a:p>
            <a:pPr algn="l" eaLnBrk="1" hangingPunct="1">
              <a:spcBef>
                <a:spcPct val="0"/>
              </a:spcBef>
            </a:pPr>
            <a:r>
              <a:rPr lang="cs-CZ" altLang="cs-CZ" sz="2000" b="1" dirty="0" smtClean="0">
                <a:cs typeface="Calibri" panose="020F0502020204030204" pitchFamily="34" charset="0"/>
              </a:rPr>
              <a:t>BERA </a:t>
            </a:r>
            <a:r>
              <a:rPr lang="cs-CZ" altLang="cs-CZ" sz="2000" b="1" dirty="0">
                <a:cs typeface="Calibri" panose="020F0502020204030204" pitchFamily="34" charset="0"/>
              </a:rPr>
              <a:t>(NN BERA, CERA</a:t>
            </a:r>
            <a:r>
              <a:rPr lang="cs-CZ" altLang="cs-CZ" sz="2000" b="1" dirty="0" smtClean="0">
                <a:cs typeface="Calibri" panose="020F0502020204030204" pitchFamily="34" charset="0"/>
              </a:rPr>
              <a:t>) </a:t>
            </a:r>
            <a:endParaRPr lang="cs-CZ" altLang="cs-CZ" sz="2000" b="1" dirty="0">
              <a:cs typeface="Calibri" panose="020F0502020204030204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cs-CZ" altLang="cs-CZ" sz="2000" b="1" dirty="0">
                <a:cs typeface="Calibri" panose="020F0502020204030204" pitchFamily="34" charset="0"/>
              </a:rPr>
              <a:t>ERA-SSEP, PRO MASTER</a:t>
            </a:r>
          </a:p>
          <a:p>
            <a:pPr algn="l" eaLnBrk="1" hangingPunct="1">
              <a:spcBef>
                <a:spcPct val="0"/>
              </a:spcBef>
            </a:pPr>
            <a:r>
              <a:rPr lang="cs-CZ" altLang="cs-CZ" sz="2000" b="1" dirty="0">
                <a:cs typeface="Calibri" panose="020F0502020204030204" pitchFamily="34" charset="0"/>
              </a:rPr>
              <a:t>Sluchové zkoušky, reaktometr</a:t>
            </a:r>
          </a:p>
          <a:p>
            <a:pPr algn="l" eaLnBrk="1" hangingPunct="1">
              <a:spcBef>
                <a:spcPct val="0"/>
              </a:spcBef>
            </a:pPr>
            <a:r>
              <a:rPr lang="cs-CZ" altLang="cs-CZ" sz="2000" b="1" dirty="0">
                <a:cs typeface="Calibri" panose="020F0502020204030204" pitchFamily="34" charset="0"/>
              </a:rPr>
              <a:t>Audiometrie ve volném </a:t>
            </a:r>
            <a:r>
              <a:rPr lang="cs-CZ" altLang="cs-CZ" sz="2000" b="1" dirty="0" smtClean="0">
                <a:cs typeface="Calibri" panose="020F0502020204030204" pitchFamily="34" charset="0"/>
              </a:rPr>
              <a:t>poli - video</a:t>
            </a:r>
            <a:endParaRPr lang="cs-CZ" altLang="cs-CZ" sz="2000" b="1" dirty="0">
              <a:cs typeface="Calibri" panose="020F0502020204030204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cs-CZ" altLang="cs-CZ" sz="2000" b="1" dirty="0">
                <a:cs typeface="Calibri" panose="020F0502020204030204" pitchFamily="34" charset="0"/>
              </a:rPr>
              <a:t>Pozorování, videozáznam</a:t>
            </a:r>
          </a:p>
          <a:p>
            <a:pPr algn="l" eaLnBrk="1" hangingPunct="1">
              <a:spcBef>
                <a:spcPct val="0"/>
              </a:spcBef>
            </a:pPr>
            <a:r>
              <a:rPr lang="cs-CZ" altLang="cs-CZ" sz="2000" b="1" dirty="0">
                <a:cs typeface="Calibri" panose="020F0502020204030204" pitchFamily="34" charset="0"/>
              </a:rPr>
              <a:t>VRA (podmíněná reakce na zvuk</a:t>
            </a:r>
            <a:r>
              <a:rPr lang="cs-CZ" altLang="cs-CZ" sz="2000" b="1" dirty="0" smtClean="0">
                <a:cs typeface="Calibri" panose="020F0502020204030204" pitchFamily="34" charset="0"/>
              </a:rPr>
              <a:t>) - video</a:t>
            </a:r>
          </a:p>
          <a:p>
            <a:pPr marL="0" indent="0" algn="l" eaLnBrk="1" hangingPunct="1">
              <a:spcBef>
                <a:spcPct val="0"/>
              </a:spcBef>
              <a:buNone/>
            </a:pPr>
            <a:endParaRPr lang="cs-CZ" altLang="cs-CZ" sz="2000" b="1" dirty="0">
              <a:cs typeface="Calibri" panose="020F0502020204030204" pitchFamily="34" charset="0"/>
            </a:endParaRPr>
          </a:p>
          <a:p>
            <a:pPr marL="0" indent="0" algn="l" eaLnBrk="1" hangingPunct="1">
              <a:spcBef>
                <a:spcPct val="0"/>
              </a:spcBef>
              <a:buNone/>
            </a:pPr>
            <a:r>
              <a:rPr lang="cs-CZ" altLang="cs-CZ" sz="2000" b="1" u="sng" dirty="0" smtClean="0">
                <a:cs typeface="Calibri" panose="020F0502020204030204" pitchFamily="34" charset="0"/>
              </a:rPr>
              <a:t>Dospělí a starší děti</a:t>
            </a:r>
            <a:endParaRPr lang="cs-CZ" altLang="cs-CZ" sz="2000" b="1" u="sng" dirty="0">
              <a:cs typeface="Calibri" panose="020F0502020204030204" pitchFamily="34" charset="0"/>
            </a:endParaRPr>
          </a:p>
          <a:p>
            <a:pPr algn="l" eaLnBrk="1" hangingPunct="1">
              <a:spcBef>
                <a:spcPct val="0"/>
              </a:spcBef>
            </a:pPr>
            <a:r>
              <a:rPr lang="cs-CZ" altLang="cs-CZ" sz="2000" b="1" dirty="0">
                <a:cs typeface="Calibri" panose="020F0502020204030204" pitchFamily="34" charset="0"/>
              </a:rPr>
              <a:t>Subjektivní tónová </a:t>
            </a:r>
            <a:r>
              <a:rPr lang="cs-CZ" altLang="cs-CZ" sz="2000" b="1" dirty="0" smtClean="0">
                <a:cs typeface="Calibri" panose="020F0502020204030204" pitchFamily="34" charset="0"/>
              </a:rPr>
              <a:t>audiometrie - video</a:t>
            </a:r>
          </a:p>
          <a:p>
            <a:pPr algn="l" eaLnBrk="1" hangingPunct="1">
              <a:spcBef>
                <a:spcPct val="0"/>
              </a:spcBef>
            </a:pPr>
            <a:r>
              <a:rPr lang="cs-CZ" altLang="cs-CZ" sz="2000" b="1" dirty="0" smtClean="0">
                <a:cs typeface="Calibri" panose="020F0502020204030204" pitchFamily="34" charset="0"/>
              </a:rPr>
              <a:t>Slovní audiometrie /dětský percepční test</a:t>
            </a:r>
          </a:p>
          <a:p>
            <a:pPr algn="l" eaLnBrk="1" hangingPunct="1">
              <a:spcBef>
                <a:spcPct val="0"/>
              </a:spcBef>
            </a:pPr>
            <a:endParaRPr lang="cs-CZ" altLang="cs-CZ" sz="2000" b="1" dirty="0" smtClean="0">
              <a:cs typeface="Calibri" panose="020F0502020204030204" pitchFamily="34" charset="0"/>
            </a:endParaRPr>
          </a:p>
          <a:p>
            <a:pPr marL="0" indent="0" algn="l" eaLnBrk="1" hangingPunct="1">
              <a:spcBef>
                <a:spcPct val="0"/>
              </a:spcBef>
              <a:buNone/>
            </a:pPr>
            <a:r>
              <a:rPr lang="cs-CZ" altLang="cs-CZ" sz="2000" dirty="0" smtClean="0">
                <a:latin typeface="Arial" charset="0"/>
              </a:rPr>
              <a:t>https</a:t>
            </a:r>
            <a:r>
              <a:rPr lang="cs-CZ" altLang="cs-CZ" sz="2000" dirty="0">
                <a:latin typeface="Arial" charset="0"/>
              </a:rPr>
              <a:t>://</a:t>
            </a:r>
            <a:r>
              <a:rPr lang="cs-CZ" altLang="cs-CZ" sz="2000" dirty="0" smtClean="0">
                <a:latin typeface="Arial" charset="0"/>
              </a:rPr>
              <a:t>www.nepocujucedieta.sk/audiometria</a:t>
            </a:r>
            <a:endParaRPr lang="cs-CZ" altLang="cs-CZ" sz="2000" b="1" dirty="0">
              <a:cs typeface="Calibri" panose="020F0502020204030204" pitchFamily="34" charset="0"/>
            </a:endParaRPr>
          </a:p>
          <a:p>
            <a:pPr algn="l" eaLnBrk="1" hangingPunct="1">
              <a:spcBef>
                <a:spcPct val="0"/>
              </a:spcBef>
            </a:pPr>
            <a:endParaRPr lang="cs-CZ" altLang="cs-CZ" sz="2000" b="1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8789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7443341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 smtClean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 smtClean="0">
                <a:latin typeface="Arial" charset="0"/>
                <a:ea typeface="ＭＳ Ｐゴシック" pitchFamily="34" charset="-128"/>
              </a:rPr>
              <a:t>Screening sluchu OAE</a:t>
            </a:r>
            <a:endParaRPr lang="cs-CZ" altLang="cs-CZ" sz="3200" b="1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" name="Obdélník 1"/>
          <p:cNvSpPr/>
          <p:nvPr/>
        </p:nvSpPr>
        <p:spPr>
          <a:xfrm>
            <a:off x="51180" y="1772816"/>
            <a:ext cx="8738290" cy="41919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cs-CZ" sz="1800" dirty="0" smtClean="0"/>
              <a:t>Screeningová metoda, která již v porodnici určí, zda je </a:t>
            </a:r>
            <a:r>
              <a:rPr lang="cs-CZ" sz="1800" b="1" dirty="0" smtClean="0"/>
              <a:t>pravděpodobně</a:t>
            </a:r>
            <a:r>
              <a:rPr lang="cs-CZ" sz="1800" dirty="0" smtClean="0"/>
              <a:t> sluch </a:t>
            </a:r>
          </a:p>
          <a:p>
            <a:pPr algn="l"/>
            <a:r>
              <a:rPr lang="cs-CZ" sz="1800" dirty="0" smtClean="0"/>
              <a:t>dítěte v pořádku       https</a:t>
            </a:r>
            <a:r>
              <a:rPr lang="cs-CZ" sz="1800" dirty="0"/>
              <a:t>://www.youtube.com/watch?v=QvrBogzziXA</a:t>
            </a:r>
          </a:p>
          <a:p>
            <a:pPr algn="l"/>
            <a:endParaRPr lang="cs-CZ" sz="1800" dirty="0" smtClean="0"/>
          </a:p>
          <a:p>
            <a:pPr algn="l"/>
            <a:r>
              <a:rPr lang="cs-CZ" sz="1800" dirty="0" smtClean="0"/>
              <a:t>V případě, že jsou OAE výbavné, je sluch </a:t>
            </a:r>
            <a:r>
              <a:rPr lang="cs-CZ" sz="1800" b="1" dirty="0" smtClean="0"/>
              <a:t>pravděpodobně</a:t>
            </a:r>
            <a:r>
              <a:rPr lang="cs-CZ" sz="1800" dirty="0" smtClean="0"/>
              <a:t> lepší, než cca 35 – 40 dB</a:t>
            </a:r>
          </a:p>
          <a:p>
            <a:pPr algn="l"/>
            <a:r>
              <a:rPr lang="cs-CZ" sz="1800" dirty="0" smtClean="0"/>
              <a:t>Pokud OAE „nevyjdou“, nejsou výbavné, opakují se ještě 1 – 2 x, pak je nutné </a:t>
            </a:r>
          </a:p>
          <a:p>
            <a:pPr algn="l"/>
            <a:r>
              <a:rPr lang="cs-CZ" sz="1800" dirty="0" smtClean="0"/>
              <a:t>objektivní vyšetření sluchu</a:t>
            </a:r>
          </a:p>
          <a:p>
            <a:pPr algn="l"/>
            <a:endParaRPr lang="cs-CZ" sz="1800" dirty="0" smtClean="0"/>
          </a:p>
          <a:p>
            <a:pPr algn="l"/>
            <a:r>
              <a:rPr lang="cs-CZ" sz="1800" dirty="0" smtClean="0"/>
              <a:t>I v případě výbavných emisí, může mít dítě v budoucnosti vadu sluchu– PROČ?</a:t>
            </a:r>
          </a:p>
          <a:p>
            <a:pPr algn="l"/>
            <a:r>
              <a:rPr lang="cs-CZ" sz="1800" dirty="0" smtClean="0"/>
              <a:t>I v případě výbavných OAE může mít dítě lehkou vadou sluchu – PROČ?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466418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 idx="4294967295"/>
          </p:nvPr>
        </p:nvSpPr>
        <p:spPr>
          <a:xfrm>
            <a:off x="-1742906" y="133350"/>
            <a:ext cx="7443341" cy="782638"/>
          </a:xfrm>
        </p:spPr>
        <p:txBody>
          <a:bodyPr/>
          <a:lstStyle/>
          <a:p>
            <a:pPr algn="l" eaLnBrk="1" hangingPunct="1"/>
            <a:r>
              <a:rPr lang="cs-CZ" altLang="cs-CZ" sz="4000" dirty="0" smtClean="0">
                <a:solidFill>
                  <a:schemeClr val="bg1"/>
                </a:solidFill>
                <a:ea typeface="ＭＳ Ｐゴシック" pitchFamily="34" charset="-128"/>
              </a:rPr>
              <a:t>             </a:t>
            </a:r>
            <a:r>
              <a:rPr lang="cs-CZ" altLang="cs-CZ" sz="3200" dirty="0" smtClean="0">
                <a:latin typeface="Arial" charset="0"/>
                <a:ea typeface="ＭＳ Ｐゴシック" pitchFamily="34" charset="-128"/>
              </a:rPr>
              <a:t>Screening sluchu ABR</a:t>
            </a:r>
            <a:endParaRPr lang="cs-CZ" altLang="cs-CZ" sz="3200" b="1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37" y="1052513"/>
            <a:ext cx="7919655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581724" y="3313113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318504" y="-212366"/>
            <a:ext cx="184730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609189" y="38163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86400" y="2952751"/>
            <a:ext cx="184731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" name="Obdélník 1"/>
          <p:cNvSpPr/>
          <p:nvPr/>
        </p:nvSpPr>
        <p:spPr>
          <a:xfrm>
            <a:off x="51180" y="1772816"/>
            <a:ext cx="8443337" cy="32501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cs-CZ" sz="1800" dirty="0" smtClean="0"/>
              <a:t>Alternativa k OAE – princip podobný EEG – měříme elektrickou aktivitu mozku </a:t>
            </a:r>
          </a:p>
          <a:p>
            <a:pPr algn="l"/>
            <a:r>
              <a:rPr lang="cs-CZ" sz="1800" dirty="0" smtClean="0"/>
              <a:t>jako reakci na zvukové signály</a:t>
            </a:r>
          </a:p>
          <a:p>
            <a:pPr algn="l"/>
            <a:endParaRPr lang="cs-CZ" sz="1800" dirty="0" smtClean="0"/>
          </a:p>
          <a:p>
            <a:pPr algn="l"/>
            <a:r>
              <a:rPr lang="cs-CZ" sz="1800" dirty="0" smtClean="0"/>
              <a:t>V ČR není úplně běžná, používá se obvykle k ověření </a:t>
            </a:r>
            <a:r>
              <a:rPr lang="cs-CZ" sz="1800" dirty="0" err="1" smtClean="0"/>
              <a:t>nevýbavných</a:t>
            </a:r>
            <a:r>
              <a:rPr lang="cs-CZ" sz="1800" dirty="0" smtClean="0"/>
              <a:t> emisí OAE   </a:t>
            </a:r>
          </a:p>
          <a:p>
            <a:pPr algn="l"/>
            <a:endParaRPr lang="cs-CZ" sz="1800" dirty="0"/>
          </a:p>
          <a:p>
            <a:pPr algn="l"/>
            <a:r>
              <a:rPr lang="cs-CZ" sz="1800" dirty="0"/>
              <a:t>https://www.youtube.com/watch?v=QTKvtKYLlQ8  </a:t>
            </a:r>
          </a:p>
          <a:p>
            <a:pPr algn="l"/>
            <a:endParaRPr lang="cs-CZ" sz="1800" dirty="0" smtClean="0"/>
          </a:p>
        </p:txBody>
      </p:sp>
    </p:spTree>
    <p:extLst>
      <p:ext uri="{BB962C8B-B14F-4D97-AF65-F5344CB8AC3E}">
        <p14:creationId xmlns:p14="http://schemas.microsoft.com/office/powerpoint/2010/main" val="27390383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41219_tamtam_ppt_04">
  <a:themeElements>
    <a:clrScheme name="090907_p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090907_p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20000"/>
          </a:lnSpc>
          <a:spcBef>
            <a:spcPct val="50000"/>
          </a:spcBef>
          <a:spcAft>
            <a:spcPct val="0"/>
          </a:spcAft>
          <a:buClr>
            <a:srgbClr val="666C68"/>
          </a:buClr>
          <a:buSzPct val="125000"/>
          <a:buFont typeface="Wingdings" pitchFamily="2" charset="2"/>
          <a:buNone/>
          <a:tabLst/>
          <a:defRPr kumimoji="0" lang="en-US" altLang="cs-CZ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20000"/>
          </a:lnSpc>
          <a:spcBef>
            <a:spcPct val="50000"/>
          </a:spcBef>
          <a:spcAft>
            <a:spcPct val="0"/>
          </a:spcAft>
          <a:buClr>
            <a:srgbClr val="666C68"/>
          </a:buClr>
          <a:buSzPct val="125000"/>
          <a:buFont typeface="Wingdings" pitchFamily="2" charset="2"/>
          <a:buNone/>
          <a:tabLst/>
          <a:defRPr kumimoji="0" lang="en-US" altLang="cs-CZ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090907_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0907_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90907_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0907_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0907_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0907_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90907_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141219_tamtam_ppt_04</Template>
  <TotalTime>1103</TotalTime>
  <Words>1230</Words>
  <Application>Microsoft Office PowerPoint</Application>
  <PresentationFormat>Custom</PresentationFormat>
  <Paragraphs>252</Paragraphs>
  <Slides>35</Slides>
  <Notes>31</Notes>
  <HiddenSlides>0</HiddenSlides>
  <MMClips>7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141219_tamtam_ppt_04</vt:lpstr>
      <vt:lpstr>Chart</vt:lpstr>
      <vt:lpstr> </vt:lpstr>
      <vt:lpstr> </vt:lpstr>
      <vt:lpstr>             Ucho</vt:lpstr>
      <vt:lpstr>             Typy vad sluchu</vt:lpstr>
      <vt:lpstr>             Typy vad sluchu</vt:lpstr>
      <vt:lpstr>             Etiologie sluchových vad </vt:lpstr>
      <vt:lpstr>             Vyšetřovací metody</vt:lpstr>
      <vt:lpstr>             Screening sluchu OAE</vt:lpstr>
      <vt:lpstr>             Screening sluchu ABR</vt:lpstr>
      <vt:lpstr>             “Subjektivní metody“</vt:lpstr>
      <vt:lpstr>             Cesta k přesné diagnóze</vt:lpstr>
      <vt:lpstr>Diagnostický protokol v USA (ASHA 2004)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Hezký den v Praze!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CENTRUM PRO DĚTSKÝ SLUCH TAMTAM, o.p.s.</dc:title>
  <dc:creator>Zacho</dc:creator>
  <cp:lastModifiedBy>jungwirt</cp:lastModifiedBy>
  <cp:revision>131</cp:revision>
  <cp:lastPrinted>2000-03-22T09:21:57Z</cp:lastPrinted>
  <dcterms:created xsi:type="dcterms:W3CDTF">2015-04-16T05:52:34Z</dcterms:created>
  <dcterms:modified xsi:type="dcterms:W3CDTF">2023-03-01T05:43:41Z</dcterms:modified>
</cp:coreProperties>
</file>