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4"/>
  </p:notesMasterIdLst>
  <p:handoutMasterIdLst>
    <p:handoutMasterId r:id="rId45"/>
  </p:handoutMasterIdLst>
  <p:sldIdLst>
    <p:sldId id="260" r:id="rId2"/>
    <p:sldId id="329" r:id="rId3"/>
    <p:sldId id="323" r:id="rId4"/>
    <p:sldId id="348" r:id="rId5"/>
    <p:sldId id="351" r:id="rId6"/>
    <p:sldId id="324" r:id="rId7"/>
    <p:sldId id="352" r:id="rId8"/>
    <p:sldId id="360" r:id="rId9"/>
    <p:sldId id="361" r:id="rId10"/>
    <p:sldId id="362" r:id="rId11"/>
    <p:sldId id="353" r:id="rId12"/>
    <p:sldId id="397" r:id="rId13"/>
    <p:sldId id="398" r:id="rId14"/>
    <p:sldId id="399" r:id="rId15"/>
    <p:sldId id="400" r:id="rId16"/>
    <p:sldId id="354" r:id="rId17"/>
    <p:sldId id="368" r:id="rId18"/>
    <p:sldId id="401" r:id="rId19"/>
    <p:sldId id="380" r:id="rId20"/>
    <p:sldId id="377" r:id="rId21"/>
    <p:sldId id="378" r:id="rId22"/>
    <p:sldId id="376" r:id="rId23"/>
    <p:sldId id="382" r:id="rId24"/>
    <p:sldId id="384" r:id="rId25"/>
    <p:sldId id="383" r:id="rId26"/>
    <p:sldId id="385" r:id="rId27"/>
    <p:sldId id="386" r:id="rId28"/>
    <p:sldId id="387" r:id="rId29"/>
    <p:sldId id="388" r:id="rId30"/>
    <p:sldId id="355" r:id="rId31"/>
    <p:sldId id="381" r:id="rId32"/>
    <p:sldId id="370" r:id="rId33"/>
    <p:sldId id="389" r:id="rId34"/>
    <p:sldId id="390" r:id="rId35"/>
    <p:sldId id="391" r:id="rId36"/>
    <p:sldId id="402" r:id="rId37"/>
    <p:sldId id="392" r:id="rId38"/>
    <p:sldId id="404" r:id="rId39"/>
    <p:sldId id="394" r:id="rId40"/>
    <p:sldId id="405" r:id="rId41"/>
    <p:sldId id="403" r:id="rId42"/>
    <p:sldId id="258" r:id="rId43"/>
  </p:sldIdLst>
  <p:sldSz cx="8821738" cy="6858000"/>
  <p:notesSz cx="6781800" cy="9912350"/>
  <p:defaultTextStyle>
    <a:defPPr>
      <a:defRPr lang="en-US"/>
    </a:defPPr>
    <a:lvl1pPr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2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72877"/>
    <a:srgbClr val="4B186E"/>
    <a:srgbClr val="C41225"/>
    <a:srgbClr val="DA521F"/>
    <a:srgbClr val="E49F15"/>
    <a:srgbClr val="276E27"/>
    <a:srgbClr val="236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660" autoAdjust="0"/>
  </p:normalViewPr>
  <p:slideViewPr>
    <p:cSldViewPr>
      <p:cViewPr varScale="1">
        <p:scale>
          <a:sx n="82" d="100"/>
          <a:sy n="82" d="100"/>
        </p:scale>
        <p:origin x="1114" y="77"/>
      </p:cViewPr>
      <p:guideLst>
        <p:guide orient="horz" pos="2160"/>
        <p:guide pos="2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328" y="-90"/>
      </p:cViewPr>
      <p:guideLst>
        <p:guide orient="horz" pos="3122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fld id="{D15DD51B-9381-4475-A9C1-01DD8846BA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6710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62000"/>
            <a:ext cx="4806950" cy="373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7575"/>
            <a:ext cx="4953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A4456A-EBDB-4321-9F10-85C410DF1B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5668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6376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5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71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0349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2641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059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265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5137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022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7605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0355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3465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540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9883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944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5221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564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286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11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48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83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36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46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37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8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38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81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39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15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40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95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41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7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77825" y="2636838"/>
            <a:ext cx="8124825" cy="11525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rgbClr val="172878"/>
                </a:solidFill>
              </a:defRPr>
            </a:lvl1pPr>
          </a:lstStyle>
          <a:p>
            <a:pPr lvl="0"/>
            <a:r>
              <a:rPr lang="cs-CZ" altLang="cs-CZ" noProof="0"/>
              <a:t>Kliknutím lze upravit styl.</a:t>
            </a: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 rot="21600000">
            <a:off x="955675" y="6081713"/>
            <a:ext cx="534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20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28054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86513" y="233363"/>
            <a:ext cx="1984375" cy="55705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0213" y="233363"/>
            <a:ext cx="5803900" cy="55705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998417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280694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6913" y="4406900"/>
            <a:ext cx="749776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4977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369835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484313"/>
            <a:ext cx="3894137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76750" y="1484313"/>
            <a:ext cx="3894138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262778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4638"/>
            <a:ext cx="7939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1325" y="1535113"/>
            <a:ext cx="38973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1325" y="2174875"/>
            <a:ext cx="389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81513" y="1535113"/>
            <a:ext cx="3898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81513" y="2174875"/>
            <a:ext cx="3898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17853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2037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636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3050"/>
            <a:ext cx="2901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49638" y="273050"/>
            <a:ext cx="49307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1325" y="1435100"/>
            <a:ext cx="2901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937566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8788" y="4800600"/>
            <a:ext cx="52927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28788" y="612775"/>
            <a:ext cx="52927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28788" y="5367338"/>
            <a:ext cx="52927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53668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 r="-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233363"/>
            <a:ext cx="7302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cs-CZ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484313"/>
            <a:ext cx="79406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 rot="16200000">
            <a:off x="6265862" y="3906838"/>
            <a:ext cx="428466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17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941388" indent="-381000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2pPr>
      <a:lvl3pPr marL="1417638" indent="-296863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3pPr>
      <a:lvl4pPr marL="1871663" indent="-274638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4pPr>
      <a:lvl5pPr marL="23479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5pPr>
      <a:lvl6pPr marL="28051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6pPr>
      <a:lvl7pPr marL="32623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7pPr>
      <a:lvl8pPr marL="37195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8pPr>
      <a:lvl9pPr marL="41767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etcs.cz/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DIq2ZM9J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rBogzziX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KvtKYLlQ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KsBoFF8F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M7-0ukCnE4dB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pocujucedieta.sk/audiometri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zDIq2ZM9J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2PDPRfCm3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tivi.cas.sk/video/2325854/aj-nepocujuce-dieta-je-perfektne-presvedcte-sa/" TargetMode="External"/><Relationship Id="rId5" Type="http://schemas.openxmlformats.org/officeDocument/2006/relationships/hyperlink" Target="https://www.youtube.com/watch?v=f1eE1rrmyw0" TargetMode="External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ceskatelevize.cz/video/9733-kochlearni-implantat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MgO70BmiUQ&amp;ab_channel=V%C4%9Bdeck%C3%A9Kladivo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www.ceskatelevize.cz/porady/1096066178-televizni-klub-neslysicich/220562221800017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wqpiCY9ytEQ&amp;ab_channel=CochlearAmericas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altLang="cs-CZ" sz="2800" b="1" dirty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2800" b="1" dirty="0"/>
              <a:t>Speciální pedagogika osob se sluchovým postižením = SURDOPEDIE</a:t>
            </a:r>
          </a:p>
          <a:p>
            <a:pPr algn="ctr">
              <a:lnSpc>
                <a:spcPct val="100000"/>
              </a:lnSpc>
            </a:pPr>
            <a:endParaRPr lang="cs-CZ" altLang="cs-CZ" sz="2000" dirty="0"/>
          </a:p>
          <a:p>
            <a:pPr algn="ctr">
              <a:lnSpc>
                <a:spcPct val="100000"/>
              </a:lnSpc>
            </a:pPr>
            <a:r>
              <a:rPr lang="cs-CZ" altLang="cs-CZ" sz="2000" dirty="0"/>
              <a:t>Iva </a:t>
            </a:r>
            <a:r>
              <a:rPr lang="cs-CZ" altLang="cs-CZ" sz="2000" dirty="0" err="1"/>
              <a:t>Jungwirthová</a:t>
            </a:r>
            <a:endParaRPr lang="cs-CZ" altLang="cs-CZ" sz="2000" dirty="0"/>
          </a:p>
          <a:p>
            <a:pPr algn="ctr">
              <a:lnSpc>
                <a:spcPct val="100000"/>
              </a:lnSpc>
            </a:pPr>
            <a:r>
              <a:rPr lang="cs-CZ" altLang="cs-CZ" sz="2000" dirty="0"/>
              <a:t>Raná péče Čechy </a:t>
            </a:r>
          </a:p>
          <a:p>
            <a:pPr algn="ctr">
              <a:lnSpc>
                <a:spcPct val="100000"/>
              </a:lnSpc>
            </a:pPr>
            <a:endParaRPr lang="cs-CZ" altLang="cs-CZ" sz="2800" b="1" dirty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1400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Box 1"/>
          <p:cNvSpPr txBox="1"/>
          <p:nvPr/>
        </p:nvSpPr>
        <p:spPr>
          <a:xfrm>
            <a:off x="9641" y="1497254"/>
            <a:ext cx="3529171" cy="463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Calibri" panose="020F0502020204030204" pitchFamily="34" charset="0"/>
              </a:rPr>
              <a:t>Z hlediska doby vzniku: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vrozené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získané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prelingválně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postlingválně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dědičné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5925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Etiologie sluchových vad 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cs-CZ" sz="2000" dirty="0"/>
              <a:t>Genetické vady</a:t>
            </a:r>
          </a:p>
          <a:p>
            <a:pPr algn="l"/>
            <a:r>
              <a:rPr lang="cs-CZ" sz="2000" dirty="0"/>
              <a:t>Toxické látky v těhotenství nebo po porodu</a:t>
            </a:r>
          </a:p>
          <a:p>
            <a:pPr algn="l"/>
            <a:r>
              <a:rPr lang="cs-CZ" sz="2000" dirty="0"/>
              <a:t>Infekce matky v těhotenství (toxoplasmosa, cytomegalovirus, spalničky, herpes)</a:t>
            </a:r>
          </a:p>
          <a:p>
            <a:pPr algn="l"/>
            <a:r>
              <a:rPr lang="cs-CZ" sz="2000" dirty="0"/>
              <a:t>Infekce, která může poškodit mozek po porodu (meningitida nebo spalničky)</a:t>
            </a:r>
          </a:p>
          <a:p>
            <a:pPr algn="l"/>
            <a:r>
              <a:rPr lang="cs-CZ" sz="2000" dirty="0"/>
              <a:t>Nádorová onemocnění</a:t>
            </a:r>
          </a:p>
          <a:p>
            <a:pPr algn="l"/>
            <a:r>
              <a:rPr lang="cs-CZ" sz="2000" dirty="0"/>
              <a:t>Úrazy</a:t>
            </a:r>
          </a:p>
          <a:p>
            <a:pPr algn="l"/>
            <a:endParaRPr lang="cs-CZ" sz="2000" dirty="0"/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Děti/dospělí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4122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21779" y="952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Genetické vady sluchu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A37AB1-DC9A-40B1-9187-812376540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34" y="1052513"/>
            <a:ext cx="5616624" cy="47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04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21779" y="952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Genetické vady sluchu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2E2B31-89C3-4852-9852-B7156464CD1E}"/>
              </a:ext>
            </a:extLst>
          </p:cNvPr>
          <p:cNvSpPr txBox="1"/>
          <p:nvPr/>
        </p:nvSpPr>
        <p:spPr>
          <a:xfrm>
            <a:off x="404801" y="1647877"/>
            <a:ext cx="6083717" cy="2893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/>
              <a:t>Každý 30 slyšící člověk je přenašečem genu pro vadu sluchu</a:t>
            </a:r>
          </a:p>
          <a:p>
            <a:pPr algn="l"/>
            <a:r>
              <a:rPr lang="cs-CZ" dirty="0"/>
              <a:t>Jaká je pravděpodobnost, že se potká s partnerem, také přenašečem?</a:t>
            </a:r>
          </a:p>
          <a:p>
            <a:pPr algn="l"/>
            <a:r>
              <a:rPr lang="cs-CZ" dirty="0"/>
              <a:t>Jaká je pravděpodobnost, že tato dvojice bude mít dítě s vadou sluchu? </a:t>
            </a:r>
          </a:p>
          <a:p>
            <a:pPr algn="l"/>
            <a:r>
              <a:rPr lang="cs-CZ" dirty="0"/>
              <a:t>Dnes se vyšetřuje panel cca 180 genetických vad sluchu</a:t>
            </a:r>
          </a:p>
          <a:p>
            <a:pPr algn="l"/>
            <a:r>
              <a:rPr lang="cs-CZ" dirty="0"/>
              <a:t>Genetická vada může být </a:t>
            </a:r>
            <a:r>
              <a:rPr lang="cs-CZ" dirty="0" err="1"/>
              <a:t>syndromová</a:t>
            </a:r>
            <a:r>
              <a:rPr lang="cs-CZ" dirty="0"/>
              <a:t> nebo </a:t>
            </a:r>
            <a:r>
              <a:rPr lang="cs-CZ" dirty="0" err="1"/>
              <a:t>nesyndromová</a:t>
            </a:r>
            <a:r>
              <a:rPr lang="cs-CZ" dirty="0"/>
              <a:t> – ta je častější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Etické otázky kolem úvah o dalším miminku…</a:t>
            </a:r>
          </a:p>
          <a:p>
            <a:pPr algn="l"/>
            <a:r>
              <a:rPr lang="cs-CZ" dirty="0"/>
              <a:t>Etické dopady na rodinu, pokud něco dopadne jinak…</a:t>
            </a:r>
          </a:p>
        </p:txBody>
      </p:sp>
    </p:spTree>
    <p:extLst>
      <p:ext uri="{BB962C8B-B14F-4D97-AF65-F5344CB8AC3E}">
        <p14:creationId xmlns:p14="http://schemas.microsoft.com/office/powerpoint/2010/main" val="28574731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21779" y="95250"/>
            <a:ext cx="791965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Genetické vady </a:t>
            </a:r>
            <a:r>
              <a:rPr lang="cs-CZ" altLang="cs-CZ" sz="3200" dirty="0" err="1">
                <a:latin typeface="Arial" charset="0"/>
                <a:ea typeface="ＭＳ Ｐゴシック" pitchFamily="34" charset="-128"/>
              </a:rPr>
              <a:t>syndromové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97282" name="Picture 2" descr="Paris Jackson Blue Eyes Secret Waardenburg Syndrome">
            <a:extLst>
              <a:ext uri="{FF2B5EF4-FFF2-40B4-BE49-F238E27FC236}">
                <a16:creationId xmlns:a16="http://schemas.microsoft.com/office/drawing/2014/main" id="{070661BE-9AA0-4C9F-9826-3BCE2384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1" y="1417903"/>
            <a:ext cx="2352650" cy="28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B2CCF67-8822-43BA-99A8-7D57321EC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981" y="2780928"/>
            <a:ext cx="5555757" cy="31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419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21779" y="95250"/>
            <a:ext cx="791965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Genetické vady </a:t>
            </a:r>
            <a:r>
              <a:rPr lang="cs-CZ" altLang="cs-CZ" sz="3200" dirty="0" err="1">
                <a:latin typeface="Arial" charset="0"/>
                <a:ea typeface="ＭＳ Ｐゴシック" pitchFamily="34" charset="-128"/>
              </a:rPr>
              <a:t>syndromové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32727-38DB-4469-BFDE-35FED4AE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72" y="1444679"/>
            <a:ext cx="5258534" cy="27150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C63E91-ECAB-4040-973D-51D9DB802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994" y="3533390"/>
            <a:ext cx="5153744" cy="280074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EE4944-A183-414F-8862-BFBCEB1A2B38}"/>
              </a:ext>
            </a:extLst>
          </p:cNvPr>
          <p:cNvSpPr txBox="1"/>
          <p:nvPr/>
        </p:nvSpPr>
        <p:spPr>
          <a:xfrm>
            <a:off x="-672520" y="5194199"/>
            <a:ext cx="5117840" cy="69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https://www.betcs.cz/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3371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Vyšetřovací metody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22437" y="1261704"/>
            <a:ext cx="8803357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sz="1800" dirty="0">
                <a:hlinkClick r:id="rId3"/>
              </a:rPr>
              <a:t>https://www.youtube.com/watch?v=fzDIq2ZM9Js</a:t>
            </a:r>
            <a:endParaRPr lang="cs-CZ" sz="1800" dirty="0"/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u="sng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>
                <a:cs typeface="Calibri" panose="020F0502020204030204" pitchFamily="34" charset="0"/>
              </a:rPr>
              <a:t>Děti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Otoakustické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 emise OAE!!!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BERA (NN BERA, CERA) 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ERA-SSEP, PRO MASTER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Sluchové zkoušky, reaktometr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Audiometrie ve volném poli - video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Pozorování, videozáznam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VRA (podmíněná reakce na zvuk) - video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>
                <a:cs typeface="Calibri" panose="020F0502020204030204" pitchFamily="34" charset="0"/>
              </a:rPr>
              <a:t>Dospělí a starší děti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Subjektivní tónová audiometrie - video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Slovní audiometrie /dětský percepční test</a:t>
            </a: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Screening sluchu OAE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738290" cy="4164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/>
              <a:t>Screeningová metoda, která již v porodnici určí, zda je </a:t>
            </a:r>
            <a:r>
              <a:rPr lang="cs-CZ" sz="1800" b="1" dirty="0"/>
              <a:t>pravděpodobně</a:t>
            </a:r>
            <a:r>
              <a:rPr lang="cs-CZ" sz="1800" dirty="0"/>
              <a:t> sluch </a:t>
            </a:r>
          </a:p>
          <a:p>
            <a:pPr algn="l"/>
            <a:r>
              <a:rPr lang="cs-CZ" sz="1800" dirty="0"/>
              <a:t>dítěte v pořádku       </a:t>
            </a:r>
            <a:r>
              <a:rPr lang="cs-CZ" sz="1800" dirty="0">
                <a:hlinkClick r:id="rId3"/>
              </a:rPr>
              <a:t>https://www.youtube.com/watch?v=QvrBogzziXA</a:t>
            </a:r>
            <a:endParaRPr lang="cs-CZ" sz="1800" dirty="0"/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V případě, že jsou OAE výbavné, je sluch </a:t>
            </a:r>
            <a:r>
              <a:rPr lang="cs-CZ" sz="1800" b="1" dirty="0"/>
              <a:t>pravděpodobně</a:t>
            </a:r>
            <a:r>
              <a:rPr lang="cs-CZ" sz="1800" dirty="0"/>
              <a:t> lepší, než cca 35 – 40 dB</a:t>
            </a:r>
          </a:p>
          <a:p>
            <a:pPr algn="l"/>
            <a:r>
              <a:rPr lang="cs-CZ" sz="1800" dirty="0"/>
              <a:t>Pokud OAE „nevyjdou“, nejsou výbavné, opakují se ještě 1 – 2 x, pak je nutné </a:t>
            </a:r>
          </a:p>
          <a:p>
            <a:pPr algn="l"/>
            <a:r>
              <a:rPr lang="cs-CZ" sz="1800" dirty="0"/>
              <a:t>objektivní vyšetření sluchu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I v případě výbavných emisí, může mít dítě v budoucnosti vadu sluchu– PROČ?</a:t>
            </a:r>
          </a:p>
          <a:p>
            <a:pPr algn="l"/>
            <a:r>
              <a:rPr lang="cs-CZ" sz="1800" dirty="0"/>
              <a:t>I v případě výbavných OAE může mít dítě lehkou vadou sluchu – PROČ?</a:t>
            </a:r>
          </a:p>
        </p:txBody>
      </p:sp>
    </p:spTree>
    <p:extLst>
      <p:ext uri="{BB962C8B-B14F-4D97-AF65-F5344CB8AC3E}">
        <p14:creationId xmlns:p14="http://schemas.microsoft.com/office/powerpoint/2010/main" val="466418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2162" name="Picture 2" descr="VÃ½sledek obrÃ¡zku pro speech banana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" y="116631"/>
            <a:ext cx="8486276" cy="66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553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Screening sluchu ABR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443337" cy="3693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/>
              <a:t>Alternativa k OAE – princip podobný EEG – měříme elektrickou aktivitu mozku </a:t>
            </a:r>
          </a:p>
          <a:p>
            <a:pPr algn="l"/>
            <a:r>
              <a:rPr lang="cs-CZ" sz="1800" dirty="0"/>
              <a:t>jako reakci na zvukové signály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V ČR není úplně běžná, používá se obvykle k ověření </a:t>
            </a:r>
            <a:r>
              <a:rPr lang="cs-CZ" sz="1800" dirty="0" err="1"/>
              <a:t>nevýbavných</a:t>
            </a:r>
            <a:r>
              <a:rPr lang="cs-CZ" sz="1800" dirty="0"/>
              <a:t> emisí OAE   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>
                <a:hlinkClick r:id="rId3"/>
              </a:rPr>
              <a:t>https://www.youtube.com/watch?v=QTKvtKYLlQ8</a:t>
            </a:r>
            <a:endParaRPr lang="cs-CZ" sz="1800" dirty="0"/>
          </a:p>
          <a:p>
            <a:pPr algn="l"/>
            <a:r>
              <a:rPr lang="cs-CZ" sz="1800" dirty="0"/>
              <a:t>  </a:t>
            </a:r>
          </a:p>
          <a:p>
            <a:pPr algn="l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390383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Etiologie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Diagnostika sluchových vad, screening, audiometrie; význam časné diagnostiky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Kompenzace sluchu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algn="ctr">
              <a:lnSpc>
                <a:spcPct val="100000"/>
              </a:lnSpc>
            </a:pPr>
            <a:r>
              <a:rPr lang="cs-CZ" altLang="cs-CZ" sz="1400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61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2020117" y="94443"/>
            <a:ext cx="8735242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„“</a:t>
            </a:r>
            <a:r>
              <a:rPr lang="cs-CZ" altLang="cs-CZ" sz="4000" dirty="0">
                <a:solidFill>
                  <a:schemeClr val="tx1"/>
                </a:solidFill>
                <a:ea typeface="ＭＳ Ｐゴシック" pitchFamily="34" charset="-128"/>
              </a:rPr>
              <a:t>BERA, NN BERA, </a:t>
            </a:r>
            <a:r>
              <a:rPr lang="cs-CZ" altLang="cs-CZ" sz="4000" dirty="0">
                <a:solidFill>
                  <a:srgbClr val="FF0000"/>
                </a:solidFill>
                <a:ea typeface="ＭＳ Ｐゴシック" pitchFamily="34" charset="-128"/>
              </a:rPr>
              <a:t>CERA</a:t>
            </a:r>
            <a:endParaRPr lang="cs-CZ" altLang="cs-CZ" sz="3200" b="1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2438" y="1295400"/>
            <a:ext cx="8448976" cy="46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Vpravo při 500 Hz, 1, 2, 4 kHz bez odpovědi při 90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vlevo při 500 Hz a 1 kHz odpověď při 90 dB, při 2 a 4 kHz bez odpovědi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BERA naznačen zbytek sluchu oboustranně při 125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BERA odpověď vlevo 500 Hz – 90dB, 1 kHz – 80 dB, 2 kHz – 80 dB, 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4 kHz – 70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vpravo 500 Hz – 70 dB, 1 kHz – 60 dB, 2 kHz- 70 dB, 4 kHz – 55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sz="2000" dirty="0">
                <a:hlinkClick r:id="rId3"/>
              </a:rPr>
              <a:t>https://www.youtube.com/watch?v=TuKsBoFF8F4</a:t>
            </a:r>
            <a:endParaRPr lang="cs-CZ" sz="20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sz="2000" dirty="0"/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</a:rPr>
              <a:t>dB</a:t>
            </a:r>
            <a:endParaRPr lang="cs-CZ" alt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61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2020117" y="94443"/>
            <a:ext cx="8735242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„“</a:t>
            </a:r>
            <a:r>
              <a:rPr lang="cs-CZ" altLang="cs-CZ" sz="4000" dirty="0">
                <a:solidFill>
                  <a:schemeClr val="tx1"/>
                </a:solidFill>
                <a:ea typeface="ＭＳ Ｐゴシック" pitchFamily="34" charset="-128"/>
              </a:rPr>
              <a:t>SSEP</a:t>
            </a:r>
            <a:endParaRPr lang="cs-CZ" altLang="cs-CZ" sz="3200" b="1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32" y="1341901"/>
            <a:ext cx="3546484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b="1" dirty="0"/>
              <a:t>ERA – SSEP na f. 0.5-4 kHz: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vlevo 75-80-100-110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vpravo 80-85-90-95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EA (</a:t>
            </a:r>
            <a:r>
              <a:rPr lang="cs-CZ" altLang="cs-CZ" sz="2000" b="1" dirty="0" err="1"/>
              <a:t>odhad.audiogram</a:t>
            </a:r>
            <a:r>
              <a:rPr lang="cs-CZ" altLang="cs-CZ" sz="2000" b="1" dirty="0"/>
              <a:t>)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vlevo 60-70-95-105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vpravo 65-75-85-85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 vpravo 65-75-85-85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243" y="3847280"/>
            <a:ext cx="6175858" cy="2176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1"/>
                </a:solidFill>
              </a:rPr>
              <a:t>Navigator</a:t>
            </a:r>
            <a:r>
              <a:rPr lang="cs-CZ" altLang="cs-CZ" sz="2000" b="1" dirty="0">
                <a:solidFill>
                  <a:schemeClr val="tx1"/>
                </a:solidFill>
              </a:rPr>
              <a:t> Pro – Master na frekvencích 0.5- 4 kHz: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vlevo pouze 2 kHz – 105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vpravo pouze 0.5 kHz – 110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  <a:hlinkClick r:id="rId3"/>
              </a:rPr>
              <a:t>www.youtube.com/watch?v=bM7-0ukCnE4d</a:t>
            </a:r>
            <a:r>
              <a:rPr lang="cs-CZ" altLang="cs-CZ" b="1" dirty="0">
                <a:solidFill>
                  <a:schemeClr val="tx1"/>
                </a:solidFill>
                <a:hlinkClick r:id="rId3"/>
              </a:rPr>
              <a:t>B</a:t>
            </a:r>
            <a:endParaRPr lang="cs-CZ" altLang="cs-CZ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68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“Subjektivní metody“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747723" y="1995566"/>
            <a:ext cx="5795176" cy="390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altLang="cs-CZ" sz="2000" dirty="0">
                <a:latin typeface="Arial" charset="0"/>
                <a:hlinkClick r:id="rId3"/>
              </a:rPr>
              <a:t>https://www.nepocujucedieta.sk/audiometria</a:t>
            </a:r>
            <a:endParaRPr lang="cs-CZ" altLang="cs-CZ" sz="2000" dirty="0">
              <a:latin typeface="Arial" charset="0"/>
            </a:endParaRPr>
          </a:p>
          <a:p>
            <a:endParaRPr lang="cs-CZ" sz="2000" dirty="0">
              <a:hlinkClick r:id="rId4"/>
            </a:endParaRPr>
          </a:p>
          <a:p>
            <a:r>
              <a:rPr lang="cs-CZ" sz="2000" dirty="0">
                <a:hlinkClick r:id="rId4"/>
              </a:rPr>
              <a:t>https://www.youtube.com/watch?v=fzDIq2ZM9Js</a:t>
            </a:r>
            <a:endParaRPr lang="cs-CZ" sz="2000" dirty="0"/>
          </a:p>
          <a:p>
            <a:endParaRPr lang="cs-CZ" sz="2000" dirty="0"/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Vizuálně podmíněná audiometrie VPA/VRA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Subjektivní tónová audiometrie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Dětský percepční test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66193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216862"/>
              </p:ext>
            </p:extLst>
          </p:nvPr>
        </p:nvGraphicFramePr>
        <p:xfrm>
          <a:off x="234405" y="1066800"/>
          <a:ext cx="8452395" cy="472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9" name="Chart" r:id="rId4" imgW="6096179" imgH="4067175" progId="MSGraph.Chart.8">
                  <p:embed followColorScheme="full"/>
                </p:oleObj>
              </mc:Choice>
              <mc:Fallback>
                <p:oleObj name="Chart" r:id="rId4" imgW="6096179" imgH="40671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05" y="1066800"/>
                        <a:ext cx="8452395" cy="472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24391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2. Libe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392225"/>
              </p:ext>
            </p:extLst>
          </p:nvPr>
        </p:nvGraphicFramePr>
        <p:xfrm>
          <a:off x="707532" y="1844824"/>
          <a:ext cx="7129463" cy="429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3" name="Graf" r:id="rId4" imgW="6096305" imgH="4067556" progId="MSGraph.Chart.8">
                  <p:embed followColorScheme="full"/>
                </p:oleObj>
              </mc:Choice>
              <mc:Fallback>
                <p:oleObj name="Graf" r:id="rId4" imgW="6096305" imgH="406755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32" y="1844824"/>
                        <a:ext cx="7129463" cy="429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8159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Liberec 3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800" b="0" dirty="0">
                <a:solidFill>
                  <a:schemeClr val="tx1"/>
                </a:solidFill>
                <a:ea typeface="ＭＳ Ｐゴシック" pitchFamily="34" charset="-128"/>
              </a:rPr>
              <a:t>Chlapec 6 let, ve 3 letech neúspěšná KI</a:t>
            </a:r>
            <a:br>
              <a:rPr lang="cs-CZ" altLang="cs-CZ" sz="2800" b="0" dirty="0">
                <a:solidFill>
                  <a:schemeClr val="tx1"/>
                </a:solidFill>
                <a:latin typeface="Arial" charset="0"/>
              </a:rPr>
            </a:br>
            <a:endParaRPr lang="cs-CZ" altLang="cs-CZ" sz="2800" b="0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403350" y="1916113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7" name="Chart" r:id="rId4" imgW="6096179" imgH="4067175" progId="MSGraph.Chart.8">
                  <p:embed followColorScheme="full"/>
                </p:oleObj>
              </mc:Choice>
              <mc:Fallback>
                <p:oleObj name="Chart" r:id="rId4" imgW="6096179" imgH="40671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916113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13447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1.Libe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5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82919" y="155725"/>
            <a:ext cx="8314015" cy="782638"/>
          </a:xfrm>
        </p:spPr>
        <p:txBody>
          <a:bodyPr/>
          <a:lstStyle/>
          <a:p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800" b="0" dirty="0">
                <a:solidFill>
                  <a:schemeClr val="tx1"/>
                </a:solidFill>
                <a:ea typeface="ＭＳ Ｐゴシック" pitchFamily="34" charset="-128"/>
              </a:rPr>
              <a:t>Chlapec 6 let, ve 3 letech neúspěšná KI</a:t>
            </a:r>
            <a:br>
              <a:rPr lang="cs-CZ" altLang="cs-CZ" sz="2800" b="0" dirty="0">
                <a:solidFill>
                  <a:schemeClr val="tx1"/>
                </a:solidFill>
                <a:latin typeface="Arial" charset="0"/>
              </a:rPr>
            </a:br>
            <a:endParaRPr lang="cs-CZ" altLang="cs-CZ" sz="2800" b="0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7282" name="Picture 2" descr="DSC_0047-o.jpg (1024Ã68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17" y="1317428"/>
            <a:ext cx="7399459" cy="49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918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2162" name="Picture 2" descr="VÃ½sledek obrÃ¡zku pro speech banana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" y="116631"/>
            <a:ext cx="8486276" cy="66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148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4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OAE – </a:t>
            </a:r>
            <a:r>
              <a:rPr lang="cs-CZ" altLang="cs-CZ" sz="1800" dirty="0" err="1">
                <a:latin typeface="Arial" charset="0"/>
              </a:rPr>
              <a:t>screening</a:t>
            </a:r>
            <a:r>
              <a:rPr lang="cs-CZ" altLang="cs-CZ" sz="1800" dirty="0">
                <a:latin typeface="Arial" charset="0"/>
              </a:rPr>
              <a:t> sluchu v porodnici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Objektivní vyšetření sluchu – BERA nebo SSEP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Vizuálně podmíněná audiometrie VPA/VRA.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Subjektivní tónová audiometrie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Dětský percepční test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>
                <a:latin typeface="Arial" charset="0"/>
              </a:rPr>
              <a:t>.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cs-CZ" sz="1600" dirty="0">
              <a:latin typeface="Arial" charset="0"/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sz="1600" dirty="0">
                <a:latin typeface="Arial" charset="0"/>
                <a:hlinkClick r:id="rId3"/>
              </a:rPr>
              <a:t>https://www.youtube.com/watch?v=l2PDPRfCm3M</a:t>
            </a:r>
            <a:endParaRPr lang="cs-CZ" altLang="cs-CZ" sz="1600" dirty="0">
              <a:latin typeface="Arial" charset="0"/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cs-CZ" sz="1600" dirty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/>
          </p:cNvSpPr>
          <p:nvPr>
            <p:ph type="title" idx="4294967295"/>
          </p:nvPr>
        </p:nvSpPr>
        <p:spPr>
          <a:xfrm>
            <a:off x="660100" y="-171450"/>
            <a:ext cx="8438850" cy="1125538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</a:p>
        </p:txBody>
      </p:sp>
      <p:sp>
        <p:nvSpPr>
          <p:cNvPr id="153603" name="Zástupný symbol pro obsah 2"/>
          <p:cNvSpPr>
            <a:spLocks noGrp="1"/>
          </p:cNvSpPr>
          <p:nvPr>
            <p:ph idx="4294967295"/>
          </p:nvPr>
        </p:nvSpPr>
        <p:spPr>
          <a:xfrm>
            <a:off x="451808" y="1484784"/>
            <a:ext cx="7939564" cy="482552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>
                <a:latin typeface="Arial" charset="0"/>
                <a:ea typeface="ＭＳ Ｐゴシック" pitchFamily="34" charset="-128"/>
              </a:rPr>
              <a:t>0 - 5 měsíců: 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objektivní vyšetření BERA  (OAE, </a:t>
            </a:r>
            <a:r>
              <a:rPr lang="cs-CZ" altLang="cs-CZ" sz="1600" dirty="0" err="1">
                <a:latin typeface="Arial" charset="0"/>
                <a:ea typeface="ＭＳ Ｐゴシック" pitchFamily="34" charset="-128"/>
              </a:rPr>
              <a:t>tympanometrie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), BERA kostním vedením, behaviorální testy (frekvence sání)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>
                <a:latin typeface="Arial" charset="0"/>
                <a:ea typeface="ＭＳ Ｐゴシック" pitchFamily="34" charset="-128"/>
              </a:rPr>
              <a:t>5 – 24 měsíců: 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behaviorální testy (VRA)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>
                <a:latin typeface="Arial" charset="0"/>
                <a:ea typeface="ＭＳ Ｐゴシック" pitchFamily="34" charset="-128"/>
              </a:rPr>
              <a:t>25 – 60 měsíců: 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subjektivní audiometrie hravou formou, VRA, dětský percepční test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>
                <a:latin typeface="Arial" charset="0"/>
                <a:ea typeface="ＭＳ Ｐゴシック" pitchFamily="34" charset="-128"/>
              </a:rPr>
              <a:t>Nad 60 měsíců: 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subjektivní tónová audiometrie, slovní audiometrie</a:t>
            </a:r>
          </a:p>
          <a:p>
            <a:pPr eaLnBrk="1" hangingPunct="1">
              <a:buFont typeface="Arial" charset="0"/>
              <a:buNone/>
            </a:pPr>
            <a:endParaRPr lang="cs-CZ" altLang="cs-CZ" sz="1600" dirty="0">
              <a:latin typeface="Arial" charset="0"/>
              <a:ea typeface="ＭＳ Ｐゴシック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b="1" u="sng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Pravidlo 1 – 3 – 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V 1 měsíci jsou všechny děti po </a:t>
            </a:r>
            <a:r>
              <a:rPr lang="cs-CZ" altLang="cs-CZ" sz="1600" dirty="0" err="1">
                <a:latin typeface="Arial" charset="0"/>
                <a:ea typeface="ＭＳ Ｐゴシック" pitchFamily="34" charset="-128"/>
              </a:rPr>
              <a:t>screeningu</a:t>
            </a: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 i po </a:t>
            </a:r>
            <a:r>
              <a:rPr lang="cs-CZ" altLang="cs-CZ" sz="1600" dirty="0" err="1">
                <a:latin typeface="Arial" charset="0"/>
                <a:ea typeface="ＭＳ Ｐゴシック" pitchFamily="34" charset="-128"/>
              </a:rPr>
              <a:t>rescreeningu</a:t>
            </a:r>
            <a:endParaRPr lang="cs-CZ" altLang="cs-CZ" sz="1600" dirty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Ve 3 měsících je stanovena diagnóza a mají sluchadla, poté už se obvykle nevyšetřuje elektrofyziologickými metodami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Arial" charset="0"/>
                <a:ea typeface="ＭＳ Ｐゴシック" pitchFamily="34" charset="-128"/>
              </a:rPr>
              <a:t>V 6 měsících mají všechny rodiny podporu </a:t>
            </a:r>
            <a:r>
              <a:rPr lang="cs-CZ" altLang="cs-CZ" dirty="0">
                <a:latin typeface="Arial" charset="0"/>
                <a:ea typeface="ＭＳ Ｐゴシック" pitchFamily="34" charset="-128"/>
              </a:rPr>
              <a:t>rané péče</a:t>
            </a:r>
            <a:endParaRPr lang="cs-CZ" altLang="cs-CZ" sz="1600" u="sng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397" y="227437"/>
            <a:ext cx="6318974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39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>
              <a:latin typeface="Arial" charset="0"/>
            </a:endParaRPr>
          </a:p>
        </p:txBody>
      </p:sp>
      <p:pic>
        <p:nvPicPr>
          <p:cNvPr id="2" name="Benefice s titulk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53" y="1010166"/>
            <a:ext cx="717262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28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8417689" cy="139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>
                <a:hlinkClick r:id="rId5"/>
              </a:rPr>
              <a:t>https://www.youtube.com/watch?v=f1eE1rrmyw0</a:t>
            </a: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>
                <a:hlinkClick r:id="rId6"/>
              </a:rPr>
              <a:t>https://tivi.cas.sk/video/2325854/aj-nepocujuce-dieta-je-perfektne-presvedcte-sa/</a:t>
            </a: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Důsledky vady sluchu</a:t>
            </a:r>
          </a:p>
        </p:txBody>
      </p:sp>
      <p:pic>
        <p:nvPicPr>
          <p:cNvPr id="3" name="Janick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3059" y="3316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9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7108613" cy="29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3087" b="1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Sluchadla závěsná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Sluchadlo kostní BAHA (převodní vady)</a:t>
            </a:r>
          </a:p>
          <a:p>
            <a:pPr marL="457200" indent="-457200" algn="l" eaLnBrk="1" hangingPunct="1">
              <a:spcBef>
                <a:spcPct val="0"/>
              </a:spcBef>
            </a:pPr>
            <a:endParaRPr lang="cs-CZ" altLang="cs-CZ" sz="3087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Kochleární implantát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0491" y="272712"/>
            <a:ext cx="3424335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Kompenzace sluchu</a:t>
            </a:r>
          </a:p>
        </p:txBody>
      </p:sp>
    </p:spTree>
    <p:extLst>
      <p:ext uri="{BB962C8B-B14F-4D97-AF65-F5344CB8AC3E}">
        <p14:creationId xmlns:p14="http://schemas.microsoft.com/office/powerpoint/2010/main" val="384100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Sluchadla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2717411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Oboustranně!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Digitální!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Čím dražší, tím lepší?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Celodenně!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Kontrolovat!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>
                <a:solidFill>
                  <a:schemeClr val="tx1"/>
                </a:solidFill>
              </a:rPr>
              <a:t>Stetoklip</a:t>
            </a:r>
            <a:r>
              <a:rPr lang="cs-CZ" altLang="cs-CZ" sz="1800" b="1" dirty="0">
                <a:solidFill>
                  <a:schemeClr val="tx1"/>
                </a:solidFill>
              </a:rPr>
              <a:t>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Tvarovka -pískání!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Baterie!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Upevnění!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7282" name="Picture 2" descr="Digital Hearing Aid :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1" y="1492903"/>
            <a:ext cx="2023275" cy="14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Cute baby boy with hearing aid : Stock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7" y="1457759"/>
            <a:ext cx="2070922" cy="1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A woman wearing a hearing aid : Stock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92" y="3349635"/>
            <a:ext cx="1495912" cy="22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Doctor showing hearing aid : Stock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6" y="3474567"/>
            <a:ext cx="2617986" cy="17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140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Sluchadla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1D9BEB-578E-4A4F-B7D5-0877C8D8B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12" y="1018838"/>
            <a:ext cx="5830114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417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594445" y="373040"/>
            <a:ext cx="537839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BAHA – pro těžké převodní vady</a:t>
            </a:r>
          </a:p>
        </p:txBody>
      </p:sp>
      <p:pic>
        <p:nvPicPr>
          <p:cNvPr id="106498" name="Picture 2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5" y="1669935"/>
            <a:ext cx="1666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4" y="1700808"/>
            <a:ext cx="1309688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" y="4332263"/>
            <a:ext cx="3872024" cy="14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76" y="1836254"/>
            <a:ext cx="2167062" cy="19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555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56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Kochleární implantát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2432" y="2564904"/>
            <a:ext cx="7724829" cy="241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cs-CZ" dirty="0">
              <a:solidFill>
                <a:srgbClr val="666666"/>
              </a:solidFill>
              <a:latin typeface="Ariale CE"/>
            </a:endParaRPr>
          </a:p>
          <a:p>
            <a:pPr algn="l"/>
            <a:r>
              <a:rPr lang="cs-CZ" dirty="0">
                <a:hlinkClick r:id="rId3"/>
              </a:rPr>
              <a:t>https://edu.ceskatelevize.cz/video/9733-kochlearni-implantat</a:t>
            </a:r>
            <a:endParaRPr lang="cs-CZ" dirty="0"/>
          </a:p>
          <a:p>
            <a:pPr algn="l"/>
            <a:endParaRPr lang="cs-CZ" dirty="0">
              <a:solidFill>
                <a:srgbClr val="666666"/>
              </a:solidFill>
              <a:latin typeface="Ariale CE"/>
            </a:endParaRPr>
          </a:p>
          <a:p>
            <a:pPr algn="l"/>
            <a:r>
              <a:rPr lang="cs-CZ" dirty="0">
                <a:solidFill>
                  <a:srgbClr val="666666"/>
                </a:solidFill>
                <a:latin typeface="Ariale CE"/>
                <a:hlinkClick r:id="rId4"/>
              </a:rPr>
              <a:t>https://www.youtube.com/watch?v=oMgO70BmiUQ&amp;ab_channel=V%C4%9Bdeck%C3%A9Kladivo</a:t>
            </a:r>
            <a:endParaRPr lang="cs-CZ" dirty="0">
              <a:solidFill>
                <a:srgbClr val="666666"/>
              </a:solidFill>
              <a:latin typeface="Ariale CE"/>
            </a:endParaRPr>
          </a:p>
          <a:p>
            <a:pPr algn="l"/>
            <a:endParaRPr lang="cs-CZ" dirty="0">
              <a:solidFill>
                <a:srgbClr val="666666"/>
              </a:solidFill>
              <a:latin typeface="Ariale CE"/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4195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251053" y="329696"/>
            <a:ext cx="5371983" cy="499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Kochleární implantát - </a:t>
            </a:r>
            <a:r>
              <a:rPr lang="cs-CZ" sz="2400" dirty="0">
                <a:solidFill>
                  <a:srgbClr val="FF0000"/>
                </a:solidFill>
              </a:rPr>
              <a:t>původní</a:t>
            </a:r>
            <a:r>
              <a:rPr lang="cs-CZ" sz="2400" dirty="0"/>
              <a:t> </a:t>
            </a:r>
            <a:r>
              <a:rPr lang="cs-CZ" sz="2400" dirty="0" err="1"/>
              <a:t>kriteria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i="1" dirty="0">
                <a:solidFill>
                  <a:srgbClr val="666666"/>
                </a:solidFill>
                <a:latin typeface="Ariale CE"/>
              </a:rPr>
              <a:t>Jaké podmínky musí dítě splňovat, aby mohlo dostat kochleární implantát?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666666"/>
                </a:solidFill>
                <a:latin typeface="Ariale CE"/>
              </a:rPr>
              <a:t>Kandidát kochleární implantace musí splňovat audiologická, logopedická a psychologická kritéria. Jeho sluchová ztráta musí být natolik velká, že ke kompenzaci vady nepostačuje použití ani nejvýkonnějších sluchadel. Dítě musí mít předpoklady k rozvoji mluvené řeči a musí být ochotno a schopno alespoň částečně spolupracovat při rehabilitaci. Rodiče musí s operací souhlasit a být dostatečně poučeni a mít realistické představy o možnostech svého dítěte a přínosu kochleárního implantátu, zároveň musí být ochotni spolupracovat při následné dlouhodobé rehabilitační péči. Sleduje se i celkový zdravotní stav dítěte, případná přítomnost dalšího postižení (dítě musí být schopné podstoupit operaci v celkové anestezii, v současné době operujeme i děti s kombinovaným postižením, např. hluchoslepé, s dětskou mozkovou obrnou, autismem, mentální retardací apod.).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7318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Co je jak hlasité?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636141"/>
            <a:ext cx="819686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šepot – 20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tichá řeč – 40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normální řeč – 60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křik – 80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startující letadlo – 120 dB</a:t>
            </a:r>
          </a:p>
        </p:txBody>
      </p:sp>
    </p:spTree>
    <p:extLst>
      <p:ext uri="{BB962C8B-B14F-4D97-AF65-F5344CB8AC3E}">
        <p14:creationId xmlns:p14="http://schemas.microsoft.com/office/powerpoint/2010/main" val="374191244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259869" y="329696"/>
            <a:ext cx="5354351" cy="499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Kochleární implantát - </a:t>
            </a:r>
            <a:r>
              <a:rPr lang="cs-CZ" sz="2400" dirty="0">
                <a:solidFill>
                  <a:srgbClr val="FF0000"/>
                </a:solidFill>
              </a:rPr>
              <a:t>aktuální</a:t>
            </a:r>
            <a:r>
              <a:rPr lang="cs-CZ" sz="2400" dirty="0"/>
              <a:t> </a:t>
            </a:r>
            <a:r>
              <a:rPr lang="cs-CZ" sz="2400" dirty="0" err="1"/>
              <a:t>kriteria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5A5D9A-17E5-4FBD-BDD7-4DAD00E0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8" y="1124743"/>
            <a:ext cx="8140840" cy="58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413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742320" y="274713"/>
            <a:ext cx="3563796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Kochleární implantát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48682E-0BB3-4AF6-A1BA-A77CBF117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1" y="1252977"/>
            <a:ext cx="3630711" cy="21923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71FE6E-542B-4265-A6F7-AA32BD8D4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14" y="1543599"/>
            <a:ext cx="3748307" cy="22897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39E49A-422B-4B14-B718-3B36B94DC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31" y="3827761"/>
            <a:ext cx="3630711" cy="244423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DC841F9-A67A-44EF-B03C-BDD605F9D299}"/>
              </a:ext>
            </a:extLst>
          </p:cNvPr>
          <p:cNvSpPr txBox="1"/>
          <p:nvPr/>
        </p:nvSpPr>
        <p:spPr>
          <a:xfrm>
            <a:off x="4306116" y="4653333"/>
            <a:ext cx="4408714" cy="1945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https://www.youtube.com/watch?v=wqpiCY9ytEQ&amp;ab_channel=CochlearAmericas</a:t>
            </a:r>
            <a:endParaRPr lang="cs-CZ" dirty="0"/>
          </a:p>
          <a:p>
            <a:r>
              <a:rPr lang="cs-CZ">
                <a:hlinkClick r:id="rId7"/>
              </a:rPr>
              <a:t>https://www.ceskatelevize.cz/porady/1096066178-televizni-klub-neslysicich/220562221800017/</a:t>
            </a:r>
            <a:endParaRPr lang="cs-CZ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189259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77825" y="2636838"/>
            <a:ext cx="8124825" cy="971550"/>
          </a:xfrm>
        </p:spPr>
        <p:txBody>
          <a:bodyPr/>
          <a:lstStyle/>
          <a:p>
            <a:r>
              <a:rPr lang="cs-CZ" altLang="cs-CZ" dirty="0"/>
              <a:t>Hezký den v Praze!</a:t>
            </a:r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3975" y="3886200"/>
            <a:ext cx="6173788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altLang="cs-CZ" b="1">
              <a:solidFill>
                <a:srgbClr val="172877"/>
              </a:solidFill>
            </a:endParaRPr>
          </a:p>
        </p:txBody>
      </p:sp>
      <p:pic>
        <p:nvPicPr>
          <p:cNvPr id="390153" name="Picture 9" descr="141219_tamtam_ppt_0410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644900"/>
            <a:ext cx="87376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Co je jak vysoké?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Rectangle 1"/>
          <p:cNvSpPr/>
          <p:nvPr/>
        </p:nvSpPr>
        <p:spPr>
          <a:xfrm>
            <a:off x="450429" y="2149454"/>
            <a:ext cx="648072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melodie a rytmus řeči 125 – 500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samohlásky 250 – 500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většina souhlásek 500 – 1000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sykavky  2 – 4 kHz</a:t>
            </a:r>
          </a:p>
        </p:txBody>
      </p:sp>
    </p:spTree>
    <p:extLst>
      <p:ext uri="{BB962C8B-B14F-4D97-AF65-F5344CB8AC3E}">
        <p14:creationId xmlns:p14="http://schemas.microsoft.com/office/powerpoint/2010/main" val="37771981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Ztráta sluchu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001" y="1795798"/>
            <a:ext cx="6969871" cy="404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0-20 dB normální sluch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20-40 dB lehká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40-60 dB střední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60-80 dB těžká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80-100 dB velmi  těžká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100-120 dB zbytky sluchu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1714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Audiogram s řečovým banánem </a:t>
            </a:r>
            <a:br>
              <a:rPr lang="cs-CZ" altLang="cs-CZ" sz="3200" dirty="0">
                <a:latin typeface="Arial" charset="0"/>
                <a:ea typeface="ＭＳ Ｐゴシック" pitchFamily="34" charset="-128"/>
              </a:rPr>
            </a:br>
            <a:br>
              <a:rPr lang="cs-CZ" altLang="cs-CZ" sz="3200" dirty="0">
                <a:latin typeface="Arial" charset="0"/>
                <a:ea typeface="ＭＳ Ｐゴシック" pitchFamily="34" charset="-128"/>
              </a:rPr>
            </a:b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131111"/>
              </p:ext>
            </p:extLst>
          </p:nvPr>
        </p:nvGraphicFramePr>
        <p:xfrm>
          <a:off x="1170509" y="1832379"/>
          <a:ext cx="55133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9" name="Slide" r:id="rId4" imgW="4905871" imgH="3680372" progId="PowerPoint.Slide.8">
                  <p:embed/>
                </p:oleObj>
              </mc:Choice>
              <mc:Fallback>
                <p:oleObj name="Slide" r:id="rId4" imgW="4905871" imgH="3680372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590" t="18913" r="19945"/>
                      <a:stretch>
                        <a:fillRect/>
                      </a:stretch>
                    </p:blipFill>
                    <p:spPr bwMode="auto">
                      <a:xfrm>
                        <a:off x="1170509" y="1832379"/>
                        <a:ext cx="5513387" cy="4114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6348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Ucho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4210" name="Picture 2" descr="VÃ½sledek obrÃ¡zku pro lidskÃ© ucho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7" y="1264879"/>
            <a:ext cx="8130880" cy="54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408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279786" y="1340768"/>
            <a:ext cx="8196865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50000"/>
              </a:spcBef>
              <a:buSzPct val="80000"/>
              <a:buNone/>
            </a:pPr>
            <a:r>
              <a:rPr lang="cs-CZ" sz="2800" dirty="0"/>
              <a:t>Z hlediska místa poškození:</a:t>
            </a:r>
            <a:endParaRPr lang="cs-CZ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>
                <a:cs typeface="Times New Roman" pitchFamily="18" charset="0"/>
              </a:rPr>
              <a:t>Převodní (někdy ji lze zmenšit)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u="sng" dirty="0">
                <a:cs typeface="Times New Roman" pitchFamily="18" charset="0"/>
              </a:rPr>
              <a:t>Percepční</a:t>
            </a:r>
            <a:r>
              <a:rPr lang="cs-CZ" altLang="cs-CZ" sz="2800" b="1" dirty="0">
                <a:cs typeface="Times New Roman" pitchFamily="18" charset="0"/>
              </a:rPr>
              <a:t> – sensoneurální (nemůže  </a:t>
            </a:r>
          </a:p>
          <a:p>
            <a:pPr algn="l" eaLnBrk="1" hangingPunct="1">
              <a:spcBef>
                <a:spcPct val="50000"/>
              </a:spcBef>
              <a:buSzPct val="80000"/>
              <a:buFontTx/>
              <a:buNone/>
            </a:pPr>
            <a:r>
              <a:rPr lang="cs-CZ" altLang="cs-CZ" sz="2800" b="1" dirty="0">
                <a:cs typeface="Times New Roman" pitchFamily="18" charset="0"/>
              </a:rPr>
              <a:t>     dojít ke zlepšení sluchu)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>
                <a:cs typeface="Times New Roman" pitchFamily="18" charset="0"/>
              </a:rPr>
              <a:t>Smíšená/kombinovaná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>
                <a:cs typeface="Times New Roman" pitchFamily="18" charset="0"/>
              </a:rPr>
              <a:t>Centrální</a:t>
            </a: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>
                <a:cs typeface="Times New Roman" pitchFamily="18" charset="0"/>
              </a:rPr>
              <a:t>Oboustranná/jednostranná/asymetrická</a:t>
            </a:r>
          </a:p>
        </p:txBody>
      </p:sp>
    </p:spTree>
    <p:extLst>
      <p:ext uri="{BB962C8B-B14F-4D97-AF65-F5344CB8AC3E}">
        <p14:creationId xmlns:p14="http://schemas.microsoft.com/office/powerpoint/2010/main" val="292711814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41219_tamtam_ppt_04">
  <a:themeElements>
    <a:clrScheme name="090907_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90907_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090907_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907_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141219_tamtam_ppt_04</Template>
  <TotalTime>1063</TotalTime>
  <Words>1325</Words>
  <Application>Microsoft Office PowerPoint</Application>
  <PresentationFormat>Vlastní</PresentationFormat>
  <Paragraphs>242</Paragraphs>
  <Slides>42</Slides>
  <Notes>38</Notes>
  <HiddenSlides>0</HiddenSlides>
  <MMClips>5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Arial Unicode MS</vt:lpstr>
      <vt:lpstr>Arial</vt:lpstr>
      <vt:lpstr>Ariale CE</vt:lpstr>
      <vt:lpstr>Calibri</vt:lpstr>
      <vt:lpstr>NovareseCE</vt:lpstr>
      <vt:lpstr>Times New Roman</vt:lpstr>
      <vt:lpstr>Wingdings</vt:lpstr>
      <vt:lpstr>141219_tamtam_ppt_04</vt:lpstr>
      <vt:lpstr>Slide</vt:lpstr>
      <vt:lpstr>Chart</vt:lpstr>
      <vt:lpstr>Graf</vt:lpstr>
      <vt:lpstr> </vt:lpstr>
      <vt:lpstr> </vt:lpstr>
      <vt:lpstr>            </vt:lpstr>
      <vt:lpstr>             Co je jak hlasité?</vt:lpstr>
      <vt:lpstr>             Co je jak vysoké?</vt:lpstr>
      <vt:lpstr>             Ztráta sluchu</vt:lpstr>
      <vt:lpstr>             Audiogram s řečovým banánem   </vt:lpstr>
      <vt:lpstr>             Ucho</vt:lpstr>
      <vt:lpstr>             Typy vad sluchu</vt:lpstr>
      <vt:lpstr>             Typy vad sluchu</vt:lpstr>
      <vt:lpstr>             Etiologie sluchových vad </vt:lpstr>
      <vt:lpstr>             Genetické vady sluchu</vt:lpstr>
      <vt:lpstr>             Genetické vady sluchu</vt:lpstr>
      <vt:lpstr>             Genetické vady syndromové</vt:lpstr>
      <vt:lpstr>             Genetické vady syndromové</vt:lpstr>
      <vt:lpstr>             Vyšetřovací metody</vt:lpstr>
      <vt:lpstr>             Screening sluchu OAE</vt:lpstr>
      <vt:lpstr>            </vt:lpstr>
      <vt:lpstr>             Screening sluchu ABR</vt:lpstr>
      <vt:lpstr>             „“BERA, NN BERA, CERA</vt:lpstr>
      <vt:lpstr>             „“SSEP</vt:lpstr>
      <vt:lpstr>             “Subjektivní metody“</vt:lpstr>
      <vt:lpstr>             Jsou objektivní metody lepší než subjektivní? </vt:lpstr>
      <vt:lpstr>             Jsou objektivní metody lepší než subjektivní? </vt:lpstr>
      <vt:lpstr>             Jsou objektivní metody lepší než subjektivní? </vt:lpstr>
      <vt:lpstr>             Jsou objektivní metody lepší než subjektivní? </vt:lpstr>
      <vt:lpstr>             Chlapec 6 let, ve 3 letech neúspěšná KI </vt:lpstr>
      <vt:lpstr>             Jsou objektivní metody lepší než subjektivní? </vt:lpstr>
      <vt:lpstr>             Chlapec 6 let, ve 3 letech neúspěšná KI </vt:lpstr>
      <vt:lpstr>             Cesta k přesné diagnóze</vt:lpstr>
      <vt:lpstr>Diagnostický protokol v USA (ASHA 2004)</vt:lpstr>
      <vt:lpstr>             Cesta k přesné diagnóze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Hezký den v Praze!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PRO DĚTSKÝ SLUCH TAMTAM, o.p.s.</dc:title>
  <dc:creator>Zacho</dc:creator>
  <cp:lastModifiedBy>User</cp:lastModifiedBy>
  <cp:revision>129</cp:revision>
  <cp:lastPrinted>2000-03-22T09:21:57Z</cp:lastPrinted>
  <dcterms:created xsi:type="dcterms:W3CDTF">2015-04-16T05:52:34Z</dcterms:created>
  <dcterms:modified xsi:type="dcterms:W3CDTF">2024-02-14T07:12:12Z</dcterms:modified>
</cp:coreProperties>
</file>