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7559675" cy="10691813"/>
  <p:embeddedFontLst>
    <p:embeddedFont>
      <p:font typeface="Roboto Condensed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iYLjwf4r/ixsMnNyNDITdxrDqW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font" Target="fonts/font3.fntdata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2.fntdata"/><Relationship Id="rId38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1.fntdata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4.fntdata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044bad696c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2044bad696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8" name="Google Shape;2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4" name="Google Shape;2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0" name="Google Shape;2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8" name="Google Shape;2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0" name="Google Shape;2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044bad696c_0_6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2044bad696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024e653e6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024e653e6c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024e653e6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024e653e6c_0_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6" name="Google Shape;3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024e653e6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024e653e6c_0_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4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4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4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5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5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5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5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5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5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5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5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5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5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5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5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5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5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5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5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5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jbrtova@jabok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cizkova@jabok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044bad696c_0_5"/>
          <p:cNvSpPr/>
          <p:nvPr/>
        </p:nvSpPr>
        <p:spPr>
          <a:xfrm>
            <a:off x="0" y="1742650"/>
            <a:ext cx="117909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Pokud v rámci jednoho semestru absolvuje student pouze dvě odborné informativní praxe (OPI) a jednu z nějakého (opodstatněného!!!) důvodu nestihnete, můžete si na začátku semestru, ve kterém budete předmět opakovat, zažádat o uznání dvou splněných praxí a to na základě uvedeného postupu: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1. Zašlete emailem žádost o uznání dvou praxí (s jasně definovaným důvodem) vedoucí katedry - </a:t>
            </a:r>
            <a:r>
              <a:rPr lang="cs-CZ" sz="2100">
                <a:solidFill>
                  <a:srgbClr val="1155CC"/>
                </a:solidFill>
                <a:highlight>
                  <a:srgbClr val="FFFFFF"/>
                </a:highlight>
              </a:rPr>
              <a:t>najbrtova@jabok.cz</a:t>
            </a: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 a do odevzdávárny nahrajete všechny dokumenty ke splněným praxím.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Vedoucí katedry po poradě s učitelem dané seminární skupiny vyhodnotí žádost a zašle studentovi informaci, jestli je žádost schválena.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U dvou již absolvovaných praxí musí mít splněné všechny požadavky (absolvovanou praxi v plném rozsahu, schválený IPP před praxí, hodnocení, schválenou zprávu).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3. V průběhu semestru, kdy student opakuje předmět, dochází na metodické semináře (nemusí na úvodní) a splní třetí povinnou informativní praxi (opět se všemi požadavky).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4. Na základě výše uvedeného postupu a za předpokladu splnění všech podmínek, dostanete zápočet.</a:t>
            </a:r>
            <a:endParaRPr sz="46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4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7" name="Google Shape;227;g2044bad696c_0_5"/>
          <p:cNvSpPr/>
          <p:nvPr/>
        </p:nvSpPr>
        <p:spPr>
          <a:xfrm>
            <a:off x="4470177" y="135900"/>
            <a:ext cx="74319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Výjimky pro plnění praxí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400" b="1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6 týdnů praxí splnit tyto náležitosti: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6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3759855" y="223175"/>
            <a:ext cx="10515000" cy="13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"/>
          <p:cNvSpPr txBox="1">
            <a:spLocks noGrp="1"/>
          </p:cNvSpPr>
          <p:nvPr>
            <p:ph type="title"/>
          </p:nvPr>
        </p:nvSpPr>
        <p:spPr>
          <a:xfrm>
            <a:off x="4079055" y="4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239" name="Google Shape;239;p10"/>
          <p:cNvSpPr txBox="1">
            <a:spLocks noGrp="1"/>
          </p:cNvSpPr>
          <p:nvPr>
            <p:ph type="subTitle" idx="1"/>
          </p:nvPr>
        </p:nvSpPr>
        <p:spPr>
          <a:xfrm>
            <a:off x="464800" y="513075"/>
            <a:ext cx="10672200" cy="5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Noto Sans Symbols"/>
              <a:buNone/>
            </a:pPr>
            <a:endParaRPr sz="4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7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700" b="1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lang="cs-CZ" sz="27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31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11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9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1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27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27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 sz="27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1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sz="23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9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9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"/>
          <p:cNvSpPr txBox="1">
            <a:spLocks noGrp="1"/>
          </p:cNvSpPr>
          <p:nvPr>
            <p:ph type="title"/>
          </p:nvPr>
        </p:nvSpPr>
        <p:spPr>
          <a:xfrm>
            <a:off x="3815280" y="5616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5" name="Google Shape;245;p11"/>
          <p:cNvSpPr txBox="1">
            <a:spLocks noGrp="1"/>
          </p:cNvSpPr>
          <p:nvPr>
            <p:ph type="subTitle" idx="1"/>
          </p:nvPr>
        </p:nvSpPr>
        <p:spPr>
          <a:xfrm>
            <a:off x="206477" y="2542242"/>
            <a:ext cx="12191999" cy="41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None/>
            </a:pPr>
            <a:endParaRPr sz="3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"/>
          <p:cNvSpPr/>
          <p:nvPr/>
        </p:nvSpPr>
        <p:spPr>
          <a:xfrm>
            <a:off x="373501" y="1324790"/>
            <a:ext cx="118185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720" marR="0" lvl="0" indent="-3360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lang="cs-CZ" sz="2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360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lang="cs-CZ" sz="2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daném časovém období, studenti jsou informováni.</a:t>
            </a: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360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lang="cs-CZ" sz="2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sz="1300"/>
          </a:p>
          <a:p>
            <a:pPr marL="228600" marR="0" lvl="0" indent="-227879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Pouze jednu informativní praxi v </a:t>
            </a:r>
            <a:r>
              <a:rPr lang="cs-CZ" sz="27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průběhu semestru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si lze vybrat mimo rozpis a to s těmito podmínkam</a:t>
            </a:r>
            <a:r>
              <a:rPr lang="cs-CZ" sz="2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i: 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</a:t>
            </a:r>
            <a:r>
              <a:rPr lang="cs-CZ" sz="27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odůvodněn v písemné žádosti 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adresovaná vedoucímu KOP a učiteli seminární skupiny. Žádost musí být </a:t>
            </a:r>
            <a:r>
              <a:rPr lang="cs-CZ" sz="27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odeslaná před otevřením aktuálního rozpisu 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(tzn. minimálně tři týdny před praxí). Důvodem může být například to, že jste si vybrali nějakou </a:t>
            </a:r>
            <a:r>
              <a:rPr lang="cs-CZ" sz="27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profesně dobře hodnocenou službu 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či zařízení, které využívá moderní/inovativní metody práce nebo jde o (v nabídce) </a:t>
            </a:r>
            <a:r>
              <a:rPr lang="cs-CZ" sz="27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2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2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1" name="Google Shape;251;p12"/>
          <p:cNvSpPr/>
          <p:nvPr/>
        </p:nvSpPr>
        <p:spPr>
          <a:xfrm>
            <a:off x="4226480" y="-1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PRAXE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"/>
          <p:cNvSpPr/>
          <p:nvPr/>
        </p:nvSpPr>
        <p:spPr>
          <a:xfrm>
            <a:off x="432619" y="1465480"/>
            <a:ext cx="12024852" cy="4945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0247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16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ZAŘÍZENÍ, domluvit se na organizaci praxe, zaměřit se na cíle praxe</a:t>
            </a:r>
            <a:endParaRPr sz="16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konzultovat s učitelem a lektorem praxe </a:t>
            </a:r>
            <a:endParaRPr sz="16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(prezentovat individuální plán praxe)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1. den (nejpozději) – </a:t>
            </a: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d</a:t>
            </a: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omluvit průběh praxe na základě IPP, rozvržení cílů praxe; odevzdat hodnotící formulář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         5. den – Vyzvednout </a:t>
            </a: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“H</a:t>
            </a: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odnocení praxeů – razítko + podpis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(reflexe, sebereflexe)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247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P</a:t>
            </a:r>
            <a:r>
              <a:rPr lang="cs-CZ" sz="1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 schválení VLOŽIT spolu s hodnocením praxe DO PORTFOLIA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7" name="Google Shape;257;p13"/>
          <p:cNvSpPr/>
          <p:nvPr/>
        </p:nvSpPr>
        <p:spPr>
          <a:xfrm>
            <a:off x="4211213" y="14067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"/>
          <p:cNvSpPr/>
          <p:nvPr/>
        </p:nvSpPr>
        <p:spPr>
          <a:xfrm>
            <a:off x="245250" y="1629125"/>
            <a:ext cx="11859900" cy="4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 - 3x podpis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- </a:t>
            </a: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doporučujeme si psát poznámky v průběhu praxe pro</a:t>
            </a:r>
            <a:r>
              <a:rPr lang="cs-CZ" sz="24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autentičtější zachycení děje na praxi</a:t>
            </a:r>
            <a:r>
              <a:rPr lang="cs-CZ" sz="2400">
                <a:latin typeface="Roboto Condensed"/>
                <a:ea typeface="Roboto Condensed"/>
                <a:cs typeface="Roboto Condensed"/>
                <a:sym typeface="Roboto Condensed"/>
              </a:rPr>
              <a:t>, které se odrazí ve zprávě z praxe.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 - podpis razítko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3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Při jejich zpracovávání vycházejte z instrukcí ve formulářích!!!</a:t>
            </a:r>
            <a:endParaRPr sz="33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3" name="Google Shape;263;p14"/>
          <p:cNvSpPr/>
          <p:nvPr/>
        </p:nvSpPr>
        <p:spPr>
          <a:xfrm>
            <a:off x="3252605" y="3043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"/>
          <p:cNvSpPr/>
          <p:nvPr/>
        </p:nvSpPr>
        <p:spPr>
          <a:xfrm>
            <a:off x="838075" y="1819450"/>
            <a:ext cx="110118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pos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kytovatel praxe 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není v rozpisu a/nebo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nemá se škol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ou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smlouvu.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 (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ubytování, jízdné, zpoplatněné praxe)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5"/>
          <p:cNvSpPr/>
          <p:nvPr/>
        </p:nvSpPr>
        <p:spPr>
          <a:xfrm>
            <a:off x="3881555" y="30416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 související s praxí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6"/>
          <p:cNvSpPr/>
          <p:nvPr/>
        </p:nvSpPr>
        <p:spPr>
          <a:xfrm>
            <a:off x="4551155" y="2433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"/>
          <p:cNvSpPr/>
          <p:nvPr/>
        </p:nvSpPr>
        <p:spPr>
          <a:xfrm>
            <a:off x="422787" y="1819440"/>
            <a:ext cx="11670889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1517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maximálně jedna absence</a:t>
            </a:r>
            <a:endParaRPr sz="22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151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 Condensed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Absolvované všechny praxe daného semestru (letní - 3x OPI, 1x průběžná)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151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– IPP na semináři před praxí</a:t>
            </a: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 (nechat si jej schválit a podepsat učitelem semináře</a:t>
            </a: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– zprávu a hodnocení 14 dní po praxi (nebo na základě dohody s učitelem)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1517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PŘEDLOŽENÉ PORTFOLIO s</a:t>
            </a: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 dokumenty k praxím </a:t>
            </a: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 konce školního roku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64000" marR="0" lvl="1" indent="-310938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−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4000" marR="0" lvl="1" indent="-310938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−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(podle zadání)</a:t>
            </a:r>
            <a:endParaRPr sz="22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64000" marR="0" lvl="1" indent="-310938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−"/>
            </a:pPr>
            <a:r>
              <a:rPr lang="cs-CZ" sz="2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7"/>
          <p:cNvSpPr/>
          <p:nvPr/>
        </p:nvSpPr>
        <p:spPr>
          <a:xfrm>
            <a:off x="4064180" y="3244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 v LS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"/>
          <p:cNvSpPr/>
          <p:nvPr/>
        </p:nvSpPr>
        <p:spPr>
          <a:xfrm>
            <a:off x="1121884" y="2500955"/>
            <a:ext cx="98636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6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IV.</a:t>
            </a:r>
            <a:endParaRPr sz="46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9"/>
          <p:cNvSpPr txBox="1">
            <a:spLocks noGrp="1"/>
          </p:cNvSpPr>
          <p:nvPr>
            <p:ph type="title"/>
          </p:nvPr>
        </p:nvSpPr>
        <p:spPr>
          <a:xfrm>
            <a:off x="5174770" y="637544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PRŮBĚŽNÁ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87" name="Google Shape;287;p59"/>
          <p:cNvSpPr txBox="1">
            <a:spLocks noGrp="1"/>
          </p:cNvSpPr>
          <p:nvPr>
            <p:ph type="subTitle" idx="1"/>
          </p:nvPr>
        </p:nvSpPr>
        <p:spPr>
          <a:xfrm>
            <a:off x="142525" y="2066025"/>
            <a:ext cx="12049500" cy="38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40 hodin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v průběhu letního semestru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Doba trvání alespoň 3 měsíce nebo dle domluvy s učitelem sem. sk.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IPP + zpráva + hodnocení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zprávy do příslušné odevzdávárny nebo dle domluvy s učitelem sem. sk.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2921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8"/>
          <p:cNvSpPr txBox="1">
            <a:spLocks noGrp="1"/>
          </p:cNvSpPr>
          <p:nvPr>
            <p:ph type="title"/>
          </p:nvPr>
        </p:nvSpPr>
        <p:spPr>
          <a:xfrm>
            <a:off x="3876662" y="572123"/>
            <a:ext cx="1097244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II.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3" name="Google Shape;293;p18"/>
          <p:cNvSpPr txBox="1">
            <a:spLocks noGrp="1"/>
          </p:cNvSpPr>
          <p:nvPr>
            <p:ph type="subTitle" idx="1"/>
          </p:nvPr>
        </p:nvSpPr>
        <p:spPr>
          <a:xfrm>
            <a:off x="162800" y="1399700"/>
            <a:ext cx="11805000" cy="6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937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3400" b="1">
                <a:latin typeface="Roboto Condensed"/>
                <a:ea typeface="Roboto Condensed"/>
                <a:cs typeface="Roboto Condensed"/>
                <a:sym typeface="Roboto Condensed"/>
              </a:rPr>
              <a:t>60 hodin v průběhu jednoho měsíce </a:t>
            </a: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o prázdninách mezi 2.a 3. ročníkem</a:t>
            </a:r>
            <a:endParaRPr sz="2600"/>
          </a:p>
          <a:p>
            <a:pPr marL="457200" lvl="0" indent="-3937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IPP si nechat schválit </a:t>
            </a:r>
            <a:r>
              <a:rPr lang="cs-CZ" sz="3400" b="1">
                <a:latin typeface="Roboto Condensed"/>
                <a:ea typeface="Roboto Condensed"/>
                <a:cs typeface="Roboto Condensed"/>
                <a:sym typeface="Roboto Condensed"/>
              </a:rPr>
              <a:t>před prázdninami </a:t>
            </a: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(musí být podpis učitele, bez něj nemusí být praxe schválena)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937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Zprávu, podepsané IPP a hodnocení odevzdat v zimním semestru učiteli své supervizní skupiny (zápočet se dává v ZS)</a:t>
            </a:r>
            <a:endParaRPr sz="2600"/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044bad696c_0_63"/>
          <p:cNvSpPr txBox="1">
            <a:spLocks noGrp="1"/>
          </p:cNvSpPr>
          <p:nvPr>
            <p:ph type="title"/>
          </p:nvPr>
        </p:nvSpPr>
        <p:spPr>
          <a:xfrm>
            <a:off x="4030027" y="541300"/>
            <a:ext cx="7551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9" name="Google Shape;299;g2044bad696c_0_63"/>
          <p:cNvSpPr txBox="1">
            <a:spLocks noGrp="1"/>
          </p:cNvSpPr>
          <p:nvPr>
            <p:ph type="subTitle" idx="1"/>
          </p:nvPr>
        </p:nvSpPr>
        <p:spPr>
          <a:xfrm>
            <a:off x="481650" y="2017550"/>
            <a:ext cx="11710200" cy="48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4508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500"/>
              <a:buFont typeface="Roboto Condensed"/>
              <a:buChar char="•"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Účast na táborech - počítá se max. 12 hodin/den 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(ne zdravotník, ne kuchař, apod.).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4508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500"/>
              <a:buFont typeface="Roboto Condensed"/>
              <a:buChar char="•"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V jiných případech max. 8 hodin/denně 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(v souladu se zákoníkem práce)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endParaRPr sz="4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024e653e6c_0_6"/>
          <p:cNvSpPr txBox="1">
            <a:spLocks noGrp="1"/>
          </p:cNvSpPr>
          <p:nvPr>
            <p:ph type="title"/>
          </p:nvPr>
        </p:nvSpPr>
        <p:spPr>
          <a:xfrm>
            <a:off x="4176527" y="273600"/>
            <a:ext cx="7405500" cy="60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endParaRPr/>
          </a:p>
        </p:txBody>
      </p:sp>
      <p:sp>
        <p:nvSpPr>
          <p:cNvPr id="305" name="Google Shape;305;g2024e653e6c_0_6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400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228600" lvl="0" indent="-2278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CÍLE</a:t>
            </a:r>
            <a:endParaRPr sz="1400"/>
          </a:p>
          <a:p>
            <a:pPr marL="685800" lvl="1" indent="-227879" algn="l" rtl="0"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Propojit teorii se zkušenostmi z praxí</a:t>
            </a:r>
            <a:endParaRPr sz="1400"/>
          </a:p>
          <a:p>
            <a:pPr marL="685800" lvl="1" indent="-227879" algn="l" rtl="0"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Shrnout a prezentovat poznatky a zkušenosti</a:t>
            </a:r>
            <a:endParaRPr sz="1400"/>
          </a:p>
          <a:p>
            <a:pPr marL="685800" lvl="1" indent="-227879" algn="l" rtl="0"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Zažít  </a:t>
            </a:r>
            <a:endParaRPr sz="1400"/>
          </a:p>
          <a:p>
            <a:pPr marL="137160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organizaci větší akce </a:t>
            </a:r>
            <a:endParaRPr sz="1400"/>
          </a:p>
          <a:p>
            <a:pPr marL="137160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skupinovou spolupráci</a:t>
            </a:r>
            <a:endParaRPr sz="1400"/>
          </a:p>
          <a:p>
            <a:pPr marL="137160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prezentaci odborných informací a vlastních názorů</a:t>
            </a:r>
            <a:endParaRPr sz="1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0"/>
          <p:cNvSpPr txBox="1">
            <a:spLocks noGrp="1"/>
          </p:cNvSpPr>
          <p:nvPr>
            <p:ph type="title"/>
          </p:nvPr>
        </p:nvSpPr>
        <p:spPr>
          <a:xfrm>
            <a:off x="3742475" y="270801"/>
            <a:ext cx="8260800" cy="24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311" name="Google Shape;311;p60"/>
          <p:cNvSpPr txBox="1">
            <a:spLocks noGrp="1"/>
          </p:cNvSpPr>
          <p:nvPr>
            <p:ph type="subTitle" idx="1"/>
          </p:nvPr>
        </p:nvSpPr>
        <p:spPr>
          <a:xfrm>
            <a:off x="655900" y="1723500"/>
            <a:ext cx="11298900" cy="51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508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HLAVNÍ TÉMA:</a:t>
            </a:r>
            <a:r>
              <a:rPr lang="cs-CZ" sz="7000" b="1"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cs-CZ" sz="7000" b="1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 sz="3100">
                <a:latin typeface="Roboto Condensed"/>
                <a:ea typeface="Roboto Condensed"/>
                <a:cs typeface="Roboto Condensed"/>
                <a:sym typeface="Roboto Condensed"/>
              </a:rPr>
              <a:t>"Většina z nás, se někdy ocitne v menšině"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1. LGBTQ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2. etnické minority 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3. lidé se zdravotním postižením 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4. lidé tzv. na okraji společnosti (lidé bez domova, uživatelé návykových látek, lidé propuštění z výkonu trestu, apod.)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Podívat se na téma z nabízených perspektiv: : 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"/>
              <a:buChar char="●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síťování, osvěta, destigmatizace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"/>
              <a:buChar char="●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legislativa, ochrana práv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"/>
              <a:buChar char="●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život v menšině (kvalita života, výhody, nevýhody)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"/>
              <a:buChar char="●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systém péče a podpory v ČR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"/>
              <a:buChar char="●"/>
            </a:pPr>
            <a:r>
              <a:rPr lang="cs-CZ" sz="1600">
                <a:latin typeface="Roboto Condensed"/>
                <a:ea typeface="Roboto Condensed"/>
                <a:cs typeface="Roboto Condensed"/>
                <a:sym typeface="Roboto Condensed"/>
              </a:rPr>
              <a:t>příklad zahraniční praxe v práci s minoritami </a:t>
            </a: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  <a:p>
            <a:pPr marL="508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 i="1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024e653e6c_0_11"/>
          <p:cNvSpPr txBox="1">
            <a:spLocks noGrp="1"/>
          </p:cNvSpPr>
          <p:nvPr>
            <p:ph type="title"/>
          </p:nvPr>
        </p:nvSpPr>
        <p:spPr>
          <a:xfrm>
            <a:off x="3935400" y="273600"/>
            <a:ext cx="7646400" cy="12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 - role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g2024e653e6c_0_11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414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228600" lvl="0" indent="-22787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Role v organizaci konference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     1. Celková organizace konference (koordinátoři)</a:t>
            </a:r>
            <a:endParaRPr sz="1100"/>
          </a:p>
          <a:p>
            <a:pPr marL="228600" lvl="0" indent="-227879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		 - hlídání termínů, komunikace s ostatními skupinami, </a:t>
            </a:r>
            <a:endParaRPr sz="2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     2. Propagace před/po konferencí (PR)</a:t>
            </a:r>
            <a:endParaRPr sz="1100"/>
          </a:p>
          <a:p>
            <a:pPr marL="228600" lvl="0" indent="-227879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		- web, sociální sítě, plakáty, zvací emaily, tisková zpráva, foto a video</a:t>
            </a:r>
            <a:endParaRPr sz="1100"/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3. Organizace občerstvení - komunikace s Rozkou B., rozdělení úkolů (gastro)</a:t>
            </a:r>
            <a:endParaRPr sz="2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4. Moderování konferenčního dne, příprava prostor a techniky (moderátoři)</a:t>
            </a:r>
            <a:endParaRPr sz="11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1"/>
          <p:cNvSpPr txBox="1">
            <a:spLocks noGrp="1"/>
          </p:cNvSpPr>
          <p:nvPr>
            <p:ph type="title"/>
          </p:nvPr>
        </p:nvSpPr>
        <p:spPr>
          <a:xfrm>
            <a:off x="3887175" y="203800"/>
            <a:ext cx="78369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23. května 2023</a:t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endParaRPr/>
          </a:p>
        </p:txBody>
      </p:sp>
      <p:sp>
        <p:nvSpPr>
          <p:cNvPr id="323" name="Google Shape;323;p61"/>
          <p:cNvSpPr txBox="1">
            <a:spLocks noGrp="1"/>
          </p:cNvSpPr>
          <p:nvPr>
            <p:ph type="subTitle" idx="1"/>
          </p:nvPr>
        </p:nvSpPr>
        <p:spPr>
          <a:xfrm>
            <a:off x="223175" y="1230475"/>
            <a:ext cx="12192000" cy="75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15179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V pátek 3.2. ve 12.00 zástupce každé skupiny zapíše do sdílené tabulky preferované téma a roli.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15179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28.2. skupina rozvrhne/konkretizuje TÉMA svého příspěvku a určí 2 zástupce, kteří budou komunikovat za skupinu a zašle jejich jména a téma organizační skupině a  učitelům své seminární skupiny.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15179" algn="l" rtl="0">
              <a:spcBef>
                <a:spcPts val="1001"/>
              </a:spcBef>
              <a:spcAft>
                <a:spcPts val="0"/>
              </a:spcAft>
              <a:buSzPts val="2200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31.3. skupina zkonzultuje CÍL a OSNOVU příspěvku s pedagogy a zašle je organizační skupině a učiteli své skupiny. 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15179" algn="l" rtl="0">
              <a:spcBef>
                <a:spcPts val="1001"/>
              </a:spcBef>
              <a:spcAft>
                <a:spcPts val="0"/>
              </a:spcAft>
              <a:buSzPts val="2200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30.4. skupina PR začne s propagací (emailové pozvánky, plakáty, www stránky, facebook, …). Informace o příspěvcích získá od organizační skupiny.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15179" algn="l" rtl="0">
              <a:spcBef>
                <a:spcPts val="1001"/>
              </a:spcBef>
              <a:spcAft>
                <a:spcPts val="0"/>
              </a:spcAft>
              <a:buSzPts val="2200"/>
              <a:buChar char="•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15.5. skupiny sdělí „zvláštní“ požadavky na prostor a technické zabezpečení moderátorům.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08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08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/>
          </a:p>
          <a:p>
            <a:pPr marL="508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08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08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400"/>
              <a:t/>
            </a:r>
            <a:br>
              <a:rPr lang="cs-CZ" sz="2400"/>
            </a:br>
            <a:endParaRPr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9"/>
          <p:cNvSpPr/>
          <p:nvPr/>
        </p:nvSpPr>
        <p:spPr>
          <a:xfrm>
            <a:off x="2711930" y="12375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DĚKUJI ZA POZORNOST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"/>
          <p:cNvSpPr/>
          <p:nvPr/>
        </p:nvSpPr>
        <p:spPr>
          <a:xfrm>
            <a:off x="680764" y="218520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B, koordinátorka praxí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sng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najbrtova@jabok.cz</a:t>
            </a:r>
            <a:r>
              <a:rPr lang="cs-CZ" sz="2800" b="0" i="0" u="none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 b="0" i="0" u="none" strike="noStrike" cap="none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Anna JURÁČKOVÁ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B </a:t>
            </a:r>
            <a:endParaRPr sz="2800">
              <a:solidFill>
                <a:schemeClr val="dk1"/>
              </a:solidFill>
            </a:endParaRPr>
          </a:p>
          <a:p>
            <a:pPr marL="72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 u="sng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jurackova@jabok.cz</a:t>
            </a:r>
            <a:endParaRPr sz="2800" u="sng">
              <a:solidFill>
                <a:schemeClr val="hlink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3646216" y="466681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lang="cs-CZ" sz="44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/>
          <p:nvPr/>
        </p:nvSpPr>
        <p:spPr>
          <a:xfrm>
            <a:off x="4185905" y="41346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PROPOJENÍ PŘEDMĚTŮ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 txBox="1">
            <a:spLocks noGrp="1"/>
          </p:cNvSpPr>
          <p:nvPr>
            <p:ph type="title"/>
          </p:nvPr>
        </p:nvSpPr>
        <p:spPr>
          <a:xfrm>
            <a:off x="2577605" y="216328"/>
            <a:ext cx="109725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 v letním semestru 2023</a:t>
            </a:r>
            <a:endParaRPr/>
          </a:p>
        </p:txBody>
      </p:sp>
      <p:sp>
        <p:nvSpPr>
          <p:cNvPr id="194" name="Google Shape;194;p5"/>
          <p:cNvSpPr txBox="1">
            <a:spLocks noGrp="1"/>
          </p:cNvSpPr>
          <p:nvPr>
            <p:ph type="subTitle" idx="1"/>
          </p:nvPr>
        </p:nvSpPr>
        <p:spPr>
          <a:xfrm>
            <a:off x="285135" y="1614891"/>
            <a:ext cx="11139900" cy="53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31.1. úvodní seminář</a:t>
            </a:r>
            <a:endParaRPr sz="26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 7.2. Seminář před praxí v seminárních skupinách – IPP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 b="1" i="1" u="sng"/>
              <a:t>13.2. - 17.2. Praxe 4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21.2. Seminář po praxi v seminárních skupinách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22. – 24.2. Otevřen rozpis pro výběr praxe 5.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7.3. Seminář před praxí v seminárních skupinách – IPP 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 b="1"/>
              <a:t>31. března (24.00) TERMÍN ODEVZDÁNÍ ROČNÍKOVÉ PRÁCE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 b="1" i="1" u="sng"/>
              <a:t>13.3. - 17. 3. Praxe 5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28.3. Seminář po praxi v seminárních skupinách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5. – 7.4. Otevřen rozpis pro výběr praxe 6.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18.4. Seminář před praxí v seminárních skupinách – IPP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 b="1" i="1" u="sng"/>
              <a:t>24.4. - 28.4. Praxe 6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3.5. Seminář po praxi v seminárních skupinách</a:t>
            </a:r>
            <a:endParaRPr sz="1200"/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cs-CZ" sz="1200"/>
              <a:t>Polovina května.- </a:t>
            </a:r>
            <a:r>
              <a:rPr lang="cs-CZ" sz="1200" b="1"/>
              <a:t>OBHAJOBY ROČNÍKOVÝCH PRACÍ </a:t>
            </a:r>
            <a:endParaRPr sz="1200"/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200" b="1"/>
              <a:t>23. 5. STUDENTSKÁ KONFERENCE v aule (8.30 – 13.00)</a:t>
            </a:r>
            <a:r>
              <a:rPr lang="cs-CZ" sz="1400"/>
              <a:t/>
            </a:r>
            <a:br>
              <a:rPr lang="cs-CZ" sz="1400"/>
            </a:br>
            <a:endParaRPr sz="14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500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4003305" y="4946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/>
          <p:nvPr/>
        </p:nvSpPr>
        <p:spPr>
          <a:xfrm>
            <a:off x="661100" y="307797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2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absence - účast na náhradním semináři </a:t>
            </a:r>
            <a:endParaRPr sz="2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a více absence - bez zápočtu</a:t>
            </a:r>
            <a:endParaRPr sz="28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2197505" y="64909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33160" marR="0" lvl="0" indent="-532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sz="140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8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8"/>
          <p:cNvSpPr/>
          <p:nvPr/>
        </p:nvSpPr>
        <p:spPr>
          <a:xfrm>
            <a:off x="633475" y="4586725"/>
            <a:ext cx="8724600" cy="1927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24e653e6c_0_1"/>
          <p:cNvSpPr txBox="1">
            <a:spLocks noGrp="1"/>
          </p:cNvSpPr>
          <p:nvPr>
            <p:ph type="title"/>
          </p:nvPr>
        </p:nvSpPr>
        <p:spPr>
          <a:xfrm>
            <a:off x="5285775" y="273600"/>
            <a:ext cx="6296100" cy="60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Letní semestr 2022/2023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1" name="Google Shape;221;g2024e653e6c_0_1"/>
          <p:cNvSpPr txBox="1">
            <a:spLocks noGrp="1"/>
          </p:cNvSpPr>
          <p:nvPr>
            <p:ph type="subTitle" idx="1"/>
          </p:nvPr>
        </p:nvSpPr>
        <p:spPr>
          <a:xfrm>
            <a:off x="667355" y="2096445"/>
            <a:ext cx="10972500" cy="3935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>
                <a:latin typeface="Roboto Condensed"/>
                <a:ea typeface="Roboto Condensed"/>
                <a:cs typeface="Roboto Condensed"/>
                <a:sym typeface="Roboto Condensed"/>
              </a:rPr>
              <a:t>Musí být splněny v rámci letního semestru tři informativní praxe</a:t>
            </a: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13.2. – 17.2. PRAXE IV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13.3. – 17.3. PRAXE V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None/>
            </a:pP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24.4. – 29.4. PRAXE VI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None/>
            </a:pP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… </a:t>
            </a:r>
            <a:r>
              <a:rPr lang="cs-CZ" sz="2700">
                <a:latin typeface="Roboto Condensed"/>
                <a:ea typeface="Roboto Condensed"/>
                <a:cs typeface="Roboto Condensed"/>
                <a:sym typeface="Roboto Condensed"/>
              </a:rPr>
              <a:t>jedna průběžná, jedna prázdninová (ta se přelévá do ZS dalšího šk. roku)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Širokoúhlá obrazovka</PresentationFormat>
  <Paragraphs>239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Roboto Condensed</vt:lpstr>
      <vt:lpstr>Noto Sans Symbols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Časový harmonogram praxí a metodických seminářů v letním semestru 2023</vt:lpstr>
      <vt:lpstr>Prezentace aplikace PowerPoint</vt:lpstr>
      <vt:lpstr>Prezentace aplikace PowerPoint</vt:lpstr>
      <vt:lpstr>Prezentace aplikace PowerPoint</vt:lpstr>
      <vt:lpstr>Letní semestr 2022/2023</vt:lpstr>
      <vt:lpstr>Prezentace aplikace PowerPoint</vt:lpstr>
      <vt:lpstr>Prezentace aplikace PowerPoint</vt:lpstr>
      <vt:lpstr> OBLASTI PRAXÍ VE 2. ROČNÍKU </vt:lpstr>
      <vt:lpstr>PASTORAČNÍ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PRŮBĚŽNÁ PRAXE</vt:lpstr>
      <vt:lpstr>PRÁZDNINOVÁ PRAXE II.</vt:lpstr>
      <vt:lpstr>PRÁZDNINOVÁ PRAXE II. </vt:lpstr>
      <vt:lpstr>STUDENTSKÁ KONFERENCE</vt:lpstr>
      <vt:lpstr>STUDENTSKÁ KONFERENCE   </vt:lpstr>
      <vt:lpstr>STUDENTSKÁ KONFERENCE - role </vt:lpstr>
      <vt:lpstr>STUDENTSKÁ KONFERENCE 23. května 2023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Diakonie</cp:lastModifiedBy>
  <cp:revision>1</cp:revision>
  <dcterms:created xsi:type="dcterms:W3CDTF">2020-10-23T12:33:32Z</dcterms:created>
  <dcterms:modified xsi:type="dcterms:W3CDTF">2023-02-01T16:34:47Z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