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61" r:id="rId2"/>
    <p:sldMasterId id="2147483674" r:id="rId3"/>
  </p:sldMasterIdLst>
  <p:notesMasterIdLst>
    <p:notesMasterId r:id="rId31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</p:sldIdLst>
  <p:sldSz cx="12192000" cy="6858000"/>
  <p:notesSz cx="7559675" cy="10691813"/>
  <p:embeddedFontLst>
    <p:embeddedFont>
      <p:font typeface="Roboto Condensed" panose="020B0604020202020204" charset="0"/>
      <p:regular r:id="rId32"/>
      <p:bold r:id="rId33"/>
      <p:italic r:id="rId34"/>
      <p:boldItalic r:id="rId3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iYLjwf4r/ixsMnNyNDITdxrDqW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21" Type="http://schemas.openxmlformats.org/officeDocument/2006/relationships/slide" Target="slides/slide18.xml"/><Relationship Id="rId34" Type="http://schemas.openxmlformats.org/officeDocument/2006/relationships/font" Target="fonts/font3.fntdata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font" Target="fonts/font2.fntdata"/><Relationship Id="rId38" Type="http://customschemas.google.com/relationships/presentationmetadata" Target="meta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font" Target="fonts/font1.fntdata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font" Target="fonts/font4.fntdata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0" name="Google Shape;1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2044bad696c_0_5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g2044bad696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9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0" name="Google Shape;23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0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6" name="Google Shape;23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42" name="Google Shape;24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2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48" name="Google Shape;24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3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4" name="Google Shape;25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4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0" name="Google Shape;26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5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6" name="Google Shape;26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6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2" name="Google Shape;27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7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8" name="Google Shape;278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4" name="Google Shape;17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59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8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90" name="Google Shape;29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2044bad696c_0_63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g2044bad696c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2024e653e6c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2024e653e6c_0_6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60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2024e653e6c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2024e653e6c_0_1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6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19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26" name="Google Shape;326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9" name="Google Shape;17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4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5" name="Google Shape;18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5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1" name="Google Shape;19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6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7" name="Google Shape;19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7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3" name="Google Shape;20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8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9" name="Google Shape;20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2024e653e6c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2024e653e6c_0_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5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35"/>
          <p:cNvSpPr txBox="1">
            <a:spLocks noGrp="1"/>
          </p:cNvSpPr>
          <p:nvPr>
            <p:ph type="body" idx="2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6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6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36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36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36"/>
          <p:cNvSpPr txBox="1">
            <a:spLocks noGrp="1"/>
          </p:cNvSpPr>
          <p:nvPr>
            <p:ph type="body" idx="4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7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7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37"/>
          <p:cNvSpPr txBox="1">
            <a:spLocks noGrp="1"/>
          </p:cNvSpPr>
          <p:nvPr>
            <p:ph type="body" idx="2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37"/>
          <p:cNvSpPr txBox="1">
            <a:spLocks noGrp="1"/>
          </p:cNvSpPr>
          <p:nvPr>
            <p:ph type="body" idx="3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37"/>
          <p:cNvSpPr txBox="1">
            <a:spLocks noGrp="1"/>
          </p:cNvSpPr>
          <p:nvPr>
            <p:ph type="body" idx="4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37"/>
          <p:cNvSpPr txBox="1">
            <a:spLocks noGrp="1"/>
          </p:cNvSpPr>
          <p:nvPr>
            <p:ph type="body" idx="5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37"/>
          <p:cNvSpPr txBox="1">
            <a:spLocks noGrp="1"/>
          </p:cNvSpPr>
          <p:nvPr>
            <p:ph type="body" idx="6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8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8"/>
          <p:cNvSpPr txBox="1">
            <a:spLocks noGrp="1"/>
          </p:cNvSpPr>
          <p:nvPr>
            <p:ph type="subTitle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9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9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0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0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40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1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2"/>
          <p:cNvSpPr txBox="1">
            <a:spLocks noGrp="1"/>
          </p:cNvSpPr>
          <p:nvPr>
            <p:ph type="subTitle" idx="1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3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43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43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43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7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7"/>
          <p:cNvSpPr txBox="1">
            <a:spLocks noGrp="1"/>
          </p:cNvSpPr>
          <p:nvPr>
            <p:ph type="subTitle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4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4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44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44"/>
          <p:cNvSpPr txBox="1">
            <a:spLocks noGrp="1"/>
          </p:cNvSpPr>
          <p:nvPr>
            <p:ph type="body" idx="3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5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4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45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45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6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46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46"/>
          <p:cNvSpPr txBox="1">
            <a:spLocks noGrp="1"/>
          </p:cNvSpPr>
          <p:nvPr>
            <p:ph type="body" idx="2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7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47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47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p47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6" name="Google Shape;106;p47"/>
          <p:cNvSpPr txBox="1">
            <a:spLocks noGrp="1"/>
          </p:cNvSpPr>
          <p:nvPr>
            <p:ph type="body" idx="4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8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48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48"/>
          <p:cNvSpPr txBox="1">
            <a:spLocks noGrp="1"/>
          </p:cNvSpPr>
          <p:nvPr>
            <p:ph type="body" idx="2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48"/>
          <p:cNvSpPr txBox="1">
            <a:spLocks noGrp="1"/>
          </p:cNvSpPr>
          <p:nvPr>
            <p:ph type="body" idx="3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48"/>
          <p:cNvSpPr txBox="1">
            <a:spLocks noGrp="1"/>
          </p:cNvSpPr>
          <p:nvPr>
            <p:ph type="body" idx="4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48"/>
          <p:cNvSpPr txBox="1">
            <a:spLocks noGrp="1"/>
          </p:cNvSpPr>
          <p:nvPr>
            <p:ph type="body" idx="5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48"/>
          <p:cNvSpPr txBox="1">
            <a:spLocks noGrp="1"/>
          </p:cNvSpPr>
          <p:nvPr>
            <p:ph type="body" idx="6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6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6"/>
          <p:cNvSpPr txBox="1">
            <a:spLocks noGrp="1"/>
          </p:cNvSpPr>
          <p:nvPr>
            <p:ph type="subTitle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9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49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0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50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0" name="Google Shape;130;p50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1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8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8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52"/>
          <p:cNvSpPr txBox="1">
            <a:spLocks noGrp="1"/>
          </p:cNvSpPr>
          <p:nvPr>
            <p:ph type="subTitle" idx="1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3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53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8" name="Google Shape;138;p53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9" name="Google Shape;139;p53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54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54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3" name="Google Shape;143;p54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4" name="Google Shape;144;p54"/>
          <p:cNvSpPr txBox="1">
            <a:spLocks noGrp="1"/>
          </p:cNvSpPr>
          <p:nvPr>
            <p:ph type="body" idx="3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5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5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8" name="Google Shape;148;p55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9" name="Google Shape;149;p55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56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56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3" name="Google Shape;153;p56"/>
          <p:cNvSpPr txBox="1">
            <a:spLocks noGrp="1"/>
          </p:cNvSpPr>
          <p:nvPr>
            <p:ph type="body" idx="2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57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57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7" name="Google Shape;157;p57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8" name="Google Shape;158;p57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9" name="Google Shape;159;p57"/>
          <p:cNvSpPr txBox="1">
            <a:spLocks noGrp="1"/>
          </p:cNvSpPr>
          <p:nvPr>
            <p:ph type="body" idx="4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58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58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3" name="Google Shape;163;p58"/>
          <p:cNvSpPr txBox="1">
            <a:spLocks noGrp="1"/>
          </p:cNvSpPr>
          <p:nvPr>
            <p:ph type="body" idx="2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4" name="Google Shape;164;p58"/>
          <p:cNvSpPr txBox="1">
            <a:spLocks noGrp="1"/>
          </p:cNvSpPr>
          <p:nvPr>
            <p:ph type="body" idx="3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5" name="Google Shape;165;p58"/>
          <p:cNvSpPr txBox="1">
            <a:spLocks noGrp="1"/>
          </p:cNvSpPr>
          <p:nvPr>
            <p:ph type="body" idx="4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6" name="Google Shape;166;p58"/>
          <p:cNvSpPr txBox="1">
            <a:spLocks noGrp="1"/>
          </p:cNvSpPr>
          <p:nvPr>
            <p:ph type="body" idx="5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7" name="Google Shape;167;p58"/>
          <p:cNvSpPr txBox="1">
            <a:spLocks noGrp="1"/>
          </p:cNvSpPr>
          <p:nvPr>
            <p:ph type="body" idx="6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9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9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29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0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1"/>
          <p:cNvSpPr txBox="1">
            <a:spLocks noGrp="1"/>
          </p:cNvSpPr>
          <p:nvPr>
            <p:ph type="subTitle" idx="1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2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2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32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32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3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3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33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33"/>
          <p:cNvSpPr txBox="1">
            <a:spLocks noGrp="1"/>
          </p:cNvSpPr>
          <p:nvPr>
            <p:ph type="body" idx="3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4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4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34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34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2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970560" y="-1914120"/>
            <a:ext cx="5282640" cy="561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7;p20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772560" y="5329080"/>
            <a:ext cx="2507760" cy="177372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20"/>
          <p:cNvSpPr/>
          <p:nvPr/>
        </p:nvSpPr>
        <p:spPr>
          <a:xfrm>
            <a:off x="8629200" y="0"/>
            <a:ext cx="3562200" cy="6857280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" name="Google Shape;9;p20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3562920" y="734400"/>
            <a:ext cx="5065560" cy="538848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20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0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970560" y="-1914120"/>
            <a:ext cx="5282640" cy="561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22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772560" y="5329080"/>
            <a:ext cx="2507760" cy="1773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22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52280" y="-775800"/>
            <a:ext cx="4314240" cy="3052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5948640" y="1565640"/>
            <a:ext cx="7700760" cy="819144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22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22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2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970560" y="-1914120"/>
            <a:ext cx="5282640" cy="561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24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772560" y="5329080"/>
            <a:ext cx="2507760" cy="177372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24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9" name="Google Shape;119;p24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najbrtova@jabok.cz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Relationship Id="rId4" Type="http://schemas.openxmlformats.org/officeDocument/2006/relationships/hyperlink" Target="mailto:cizkova@jabok.cz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2044bad696c_0_5"/>
          <p:cNvSpPr/>
          <p:nvPr/>
        </p:nvSpPr>
        <p:spPr>
          <a:xfrm>
            <a:off x="0" y="1742650"/>
            <a:ext cx="1179090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100">
                <a:solidFill>
                  <a:srgbClr val="222222"/>
                </a:solidFill>
                <a:highlight>
                  <a:srgbClr val="FFFFFF"/>
                </a:highlight>
              </a:rPr>
              <a:t>Pokud v rámci jednoho semestru absolvuje student pouze dvě odborné informativní praxe (OPI) a jednu z nějakého (opodstatněného!!!) důvodu nestihnete, můžete si na začátku semestru, ve kterém budete předmět opakovat, zažádat o uznání dvou splněných praxí a to na základě uvedeného postupu:</a:t>
            </a:r>
            <a:endParaRPr sz="21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100">
                <a:solidFill>
                  <a:srgbClr val="222222"/>
                </a:solidFill>
                <a:highlight>
                  <a:srgbClr val="FFFFFF"/>
                </a:highlight>
              </a:rPr>
              <a:t>1. Zašlete emailem žádost o uznání dvou praxí (s jasně definovaným důvodem) vedoucí katedry - </a:t>
            </a:r>
            <a:r>
              <a:rPr lang="cs-CZ" sz="2100">
                <a:solidFill>
                  <a:srgbClr val="1155CC"/>
                </a:solidFill>
                <a:highlight>
                  <a:srgbClr val="FFFFFF"/>
                </a:highlight>
              </a:rPr>
              <a:t>najbrtova@jabok.cz</a:t>
            </a:r>
            <a:r>
              <a:rPr lang="cs-CZ" sz="2100">
                <a:solidFill>
                  <a:srgbClr val="222222"/>
                </a:solidFill>
                <a:highlight>
                  <a:srgbClr val="FFFFFF"/>
                </a:highlight>
              </a:rPr>
              <a:t> a do odevzdávárny nahrajete všechny dokumenty ke splněným praxím.</a:t>
            </a:r>
            <a:endParaRPr sz="21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100">
                <a:solidFill>
                  <a:srgbClr val="222222"/>
                </a:solidFill>
                <a:highlight>
                  <a:srgbClr val="FFFFFF"/>
                </a:highlight>
              </a:rPr>
              <a:t>2. Vedoucí katedry po poradě s učitelem dané seminární skupiny vyhodnotí žádost a zašle studentovi informaci, jestli je žádost schválena.</a:t>
            </a:r>
            <a:endParaRPr sz="21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100">
                <a:solidFill>
                  <a:srgbClr val="222222"/>
                </a:solidFill>
                <a:highlight>
                  <a:srgbClr val="FFFFFF"/>
                </a:highlight>
              </a:rPr>
              <a:t>2. U dvou již absolvovaných praxí musí mít splněné všechny požadavky (absolvovanou praxi v plném rozsahu, schválený IPP před praxí, hodnocení, schválenou zprávu).</a:t>
            </a:r>
            <a:endParaRPr sz="21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100">
                <a:solidFill>
                  <a:srgbClr val="222222"/>
                </a:solidFill>
                <a:highlight>
                  <a:srgbClr val="FFFFFF"/>
                </a:highlight>
              </a:rPr>
              <a:t>3. V průběhu semestru, kdy student opakuje předmět, dochází na metodické semináře (nemusí na úvodní) a splní třetí povinnou informativní praxi (opět se všemi požadavky).</a:t>
            </a:r>
            <a:endParaRPr sz="21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100">
                <a:solidFill>
                  <a:srgbClr val="222222"/>
                </a:solidFill>
                <a:highlight>
                  <a:srgbClr val="FFFFFF"/>
                </a:highlight>
              </a:rPr>
              <a:t>4. Na základě výše uvedeného postupu a za předpokladu splnění všech podmínek, dostanete zápočet.</a:t>
            </a:r>
            <a:endParaRPr sz="4600" b="1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just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3400">
              <a:solidFill>
                <a:schemeClr val="dk1"/>
              </a:solidFill>
            </a:endParaRPr>
          </a:p>
          <a:p>
            <a:pPr marL="45720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27" name="Google Shape;227;g2044bad696c_0_5"/>
          <p:cNvSpPr/>
          <p:nvPr/>
        </p:nvSpPr>
        <p:spPr>
          <a:xfrm>
            <a:off x="4470177" y="135900"/>
            <a:ext cx="74319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400">
                <a:latin typeface="Roboto Condensed"/>
                <a:ea typeface="Roboto Condensed"/>
                <a:cs typeface="Roboto Condensed"/>
                <a:sym typeface="Roboto Condensed"/>
              </a:rPr>
              <a:t>Výjimky pro plnění praxí</a:t>
            </a:r>
            <a:endParaRPr sz="4000" strike="noStrik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9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Zaměření na </a:t>
            </a:r>
            <a:r>
              <a:rPr lang="cs-CZ" sz="2400" b="1" i="0" u="sng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sociální práci</a:t>
            </a:r>
            <a:r>
              <a:rPr lang="cs-CZ" sz="2400" b="1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endParaRPr sz="16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 sz="16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Student musí v rámci 6 týdnů praxí splnit tyto náležitosti: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endParaRPr sz="16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 sz="1600" b="1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Praxe u 4 cílových skupin: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cs-CZ" sz="24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Ohrožené děti, mládež a rodiny – bude realizována povinně </a:t>
            </a:r>
            <a:r>
              <a:rPr lang="cs-CZ" sz="2400" b="1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ve státní správě</a:t>
            </a:r>
            <a:r>
              <a:rPr lang="cs-CZ" sz="24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(OSPOD, sociální kurátoři), doporučujeme ještě druhou praxi v neziskovém sektoru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cs-CZ" sz="24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Dospělí ohrožení sociálním vyloučením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cs-CZ" sz="24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Lidé se zdravotním postižením (mentální, duševní, fyzické, smyslové)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AutoNum type="arabicPeriod"/>
            </a:pPr>
            <a:r>
              <a:rPr lang="cs-CZ" sz="24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Senioři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endParaRPr sz="16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 sz="16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Na jedné z praxí musí studenti sledovat také </a:t>
            </a:r>
            <a:r>
              <a:rPr lang="cs-CZ" sz="1600" b="1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pastorační cíle a absolvovat ji na pracovišti, které spadá do kategorie „pastoračních pracovišť. </a:t>
            </a:r>
            <a:endParaRPr sz="16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9"/>
          <p:cNvSpPr/>
          <p:nvPr/>
        </p:nvSpPr>
        <p:spPr>
          <a:xfrm>
            <a:off x="3759855" y="223175"/>
            <a:ext cx="10515000" cy="139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OBLASTI PRAXÍ VE 2. ROČNÍKU</a:t>
            </a:r>
            <a:endParaRPr sz="44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0"/>
          <p:cNvSpPr txBox="1">
            <a:spLocks noGrp="1"/>
          </p:cNvSpPr>
          <p:nvPr>
            <p:ph type="title"/>
          </p:nvPr>
        </p:nvSpPr>
        <p:spPr>
          <a:xfrm>
            <a:off x="4079055" y="4"/>
            <a:ext cx="10972500" cy="18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cs-CZ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OBLASTI PRAXÍ VE 2. ROČNÍKU</a:t>
            </a:r>
            <a:r>
              <a:rPr lang="cs-CZ"/>
              <a:t/>
            </a:r>
            <a:br>
              <a:rPr lang="cs-CZ"/>
            </a:br>
            <a:endParaRPr/>
          </a:p>
        </p:txBody>
      </p:sp>
      <p:sp>
        <p:nvSpPr>
          <p:cNvPr id="239" name="Google Shape;239;p10"/>
          <p:cNvSpPr txBox="1">
            <a:spLocks noGrp="1"/>
          </p:cNvSpPr>
          <p:nvPr>
            <p:ph type="subTitle" idx="1"/>
          </p:nvPr>
        </p:nvSpPr>
        <p:spPr>
          <a:xfrm>
            <a:off x="464800" y="513075"/>
            <a:ext cx="10672200" cy="58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Noto Sans Symbols"/>
              <a:buNone/>
            </a:pPr>
            <a:endParaRPr sz="4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sz="2400" b="1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r>
              <a:rPr lang="cs-CZ" sz="2700" b="1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Zaměření na </a:t>
            </a:r>
            <a:r>
              <a:rPr lang="cs-CZ" sz="2700" b="1" i="0" u="sng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speciální pedagogiku</a:t>
            </a:r>
            <a:r>
              <a:rPr lang="cs-CZ" sz="2700" b="1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:</a:t>
            </a:r>
            <a:endParaRPr sz="31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None/>
            </a:pPr>
            <a:endParaRPr sz="11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 sz="1900" b="1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Praxe na 3 typech pracovišť:</a:t>
            </a:r>
            <a:endParaRPr sz="3100"/>
          </a:p>
          <a:p>
            <a:pPr marL="800100" lvl="1" indent="-3619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100"/>
              <a:buFont typeface="Times New Roman"/>
              <a:buAutoNum type="arabicPeriod"/>
            </a:pPr>
            <a:r>
              <a:rPr lang="cs-CZ" sz="2100">
                <a:latin typeface="Roboto Condensed"/>
                <a:ea typeface="Roboto Condensed"/>
                <a:cs typeface="Roboto Condensed"/>
                <a:sym typeface="Roboto Condensed"/>
              </a:rPr>
              <a:t>Školy zřizované podle § 16, odst. 9 Školského zákona + Speciálně pedagogická centra</a:t>
            </a:r>
            <a:endParaRPr sz="2700"/>
          </a:p>
          <a:p>
            <a:pPr marL="800100" lvl="1" indent="-3619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100"/>
              <a:buFont typeface="Times New Roman"/>
              <a:buAutoNum type="arabicPeriod"/>
            </a:pPr>
            <a:r>
              <a:rPr lang="cs-CZ" sz="2100">
                <a:latin typeface="Roboto Condensed"/>
                <a:ea typeface="Roboto Condensed"/>
                <a:cs typeface="Roboto Condensed"/>
                <a:sym typeface="Roboto Condensed"/>
              </a:rPr>
              <a:t>(Sociální) služby pro děti a dospělé s postižením</a:t>
            </a:r>
            <a:endParaRPr sz="2700"/>
          </a:p>
          <a:p>
            <a:pPr marL="800100" lvl="1" indent="-3619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100"/>
              <a:buFont typeface="Times New Roman"/>
              <a:buAutoNum type="arabicPeriod"/>
            </a:pPr>
            <a:r>
              <a:rPr lang="cs-CZ" sz="2100">
                <a:latin typeface="Roboto Condensed"/>
                <a:ea typeface="Roboto Condensed"/>
                <a:cs typeface="Roboto Condensed"/>
                <a:sym typeface="Roboto Condensed"/>
              </a:rPr>
              <a:t>Státní správa (Úřady práce, odbory Městských úřadů)</a:t>
            </a:r>
            <a:endParaRPr sz="27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endParaRPr sz="19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rPr lang="cs-CZ" sz="23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Během praxí získat zkušenost alespoň se 3 druhy postižení (každé z nich na zvláštní praxi) </a:t>
            </a:r>
            <a:endParaRPr sz="310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rPr lang="cs-CZ" sz="23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- smyslové, tělesné, mentální (kombinované)</a:t>
            </a:r>
            <a:endParaRPr sz="23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3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cs-CZ" sz="19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Na jedné z praxí musí studenti sledovat také </a:t>
            </a:r>
            <a:r>
              <a:rPr lang="cs-CZ" sz="1900" b="1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pastorační cíle a absolvovat ji na pracovišti, které spadá do kategorie „pastoračních pracovišť. </a:t>
            </a:r>
            <a:endParaRPr sz="19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7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1"/>
          <p:cNvSpPr txBox="1">
            <a:spLocks noGrp="1"/>
          </p:cNvSpPr>
          <p:nvPr>
            <p:ph type="title"/>
          </p:nvPr>
        </p:nvSpPr>
        <p:spPr>
          <a:xfrm>
            <a:off x="3815280" y="561601"/>
            <a:ext cx="109725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PASTORAČNÍ PRAXE</a:t>
            </a: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45" name="Google Shape;245;p11"/>
          <p:cNvSpPr txBox="1">
            <a:spLocks noGrp="1"/>
          </p:cNvSpPr>
          <p:nvPr>
            <p:ph type="subTitle" idx="1"/>
          </p:nvPr>
        </p:nvSpPr>
        <p:spPr>
          <a:xfrm>
            <a:off x="206477" y="2542242"/>
            <a:ext cx="12191999" cy="4127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4572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Char char="•"/>
            </a:pP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Sociální služby v zařízeních, která jsou zřizována církví (Charita, Diakonie, ...)</a:t>
            </a:r>
            <a:endParaRPr/>
          </a:p>
          <a:p>
            <a:pPr marL="457200" lvl="0" indent="-177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endParaRPr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Char char="•"/>
            </a:pP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Farnosti – komunitní centra v lokalitě</a:t>
            </a:r>
            <a:endParaRPr/>
          </a:p>
          <a:p>
            <a:pPr marL="457200" lvl="0" indent="-177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endParaRPr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Char char="•"/>
            </a:pP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Práce s mládeží v rámci církve (diecézní centra mládeže, salesiánská střediska)</a:t>
            </a:r>
            <a:endParaRPr/>
          </a:p>
          <a:p>
            <a:pPr marL="457200" lvl="0" indent="-177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endParaRPr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Char char="•"/>
            </a:pPr>
            <a:r>
              <a:rPr lang="cs-CZ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Duchovní péče v nemocnicích, ve věznicích</a:t>
            </a:r>
            <a:endParaRPr/>
          </a:p>
          <a:p>
            <a:pPr marL="457200" lvl="0" indent="-177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endParaRPr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4400"/>
              <a:buNone/>
            </a:pPr>
            <a:endParaRPr sz="30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2"/>
          <p:cNvSpPr/>
          <p:nvPr/>
        </p:nvSpPr>
        <p:spPr>
          <a:xfrm>
            <a:off x="373501" y="1324790"/>
            <a:ext cx="1181850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342720" marR="0" lvl="0" indent="-33601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Char char="•"/>
            </a:pPr>
            <a:r>
              <a:rPr lang="cs-CZ" sz="27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Praxe se vybírá z tzv. „ROZPISU“, který je zveřejněn v ISu (dle harmonogramu).</a:t>
            </a:r>
            <a:endParaRPr sz="27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720" marR="0" lvl="0" indent="-33601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Char char="•"/>
            </a:pPr>
            <a:r>
              <a:rPr lang="cs-CZ" sz="27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Rozpis se otevírá v daném časovém období, studenti jsou informováni.</a:t>
            </a:r>
            <a:endParaRPr sz="27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720" marR="0" lvl="0" indent="-33601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Char char="•"/>
            </a:pPr>
            <a:r>
              <a:rPr lang="cs-CZ" sz="27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Před otevřením rozpisu je dobré si prostudovat karty zařízení a připravit si několik variant.</a:t>
            </a:r>
            <a:endParaRPr sz="1300"/>
          </a:p>
          <a:p>
            <a:pPr marL="228600" marR="0" lvl="0" indent="-227879" algn="just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7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Pouze jednu informativní praxi v </a:t>
            </a:r>
            <a:r>
              <a:rPr lang="cs-CZ" sz="27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průběhu semestru</a:t>
            </a:r>
            <a:r>
              <a:rPr lang="cs-CZ" sz="27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si lze vybrat mimo rozpis a to s těmito podmínkam</a:t>
            </a:r>
            <a:r>
              <a:rPr lang="cs-CZ" sz="23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i: </a:t>
            </a:r>
            <a:r>
              <a:rPr lang="cs-CZ" sz="27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výběr pracoviště bude </a:t>
            </a:r>
            <a:r>
              <a:rPr lang="cs-CZ" sz="2700" b="0" i="0" u="sng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odůvodněn v písemné žádosti </a:t>
            </a:r>
            <a:r>
              <a:rPr lang="cs-CZ" sz="27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adresovaná vedoucímu KOP a učiteli seminární skupiny. Žádost musí být </a:t>
            </a:r>
            <a:r>
              <a:rPr lang="cs-CZ" sz="2700" b="0" i="0" u="sng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odeslaná před otevřením aktuálního rozpisu </a:t>
            </a:r>
            <a:r>
              <a:rPr lang="cs-CZ" sz="27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(tzn. minimálně tři týdny před praxí). Důvodem může být například to, že jste si vybrali nějakou </a:t>
            </a:r>
            <a:r>
              <a:rPr lang="cs-CZ" sz="2700" b="0" i="0" u="sng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profesně dobře hodnocenou službu </a:t>
            </a:r>
            <a:r>
              <a:rPr lang="cs-CZ" sz="27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či zařízení, které využívá moderní/inovativní metody práce nebo jde o (v nabídce) </a:t>
            </a:r>
            <a:r>
              <a:rPr lang="cs-CZ" sz="2700" b="0" i="0" u="sng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málo zastoupené příspěvkové organizace </a:t>
            </a:r>
            <a:r>
              <a:rPr lang="cs-CZ" sz="27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jako je OSPOD nebo ÚP.</a:t>
            </a:r>
            <a:endParaRPr sz="27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51" name="Google Shape;251;p12"/>
          <p:cNvSpPr/>
          <p:nvPr/>
        </p:nvSpPr>
        <p:spPr>
          <a:xfrm>
            <a:off x="4226480" y="-10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VÝBĚR PRAXE</a:t>
            </a:r>
            <a:endParaRPr sz="44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3"/>
          <p:cNvSpPr/>
          <p:nvPr/>
        </p:nvSpPr>
        <p:spPr>
          <a:xfrm>
            <a:off x="432619" y="1465480"/>
            <a:ext cx="12024852" cy="49451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28600" marR="0" lvl="0" indent="-202479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cs-CZ" sz="16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Vybrat z ROZPISU (info v kartě zařízení a webu organizace)</a:t>
            </a:r>
            <a:endParaRPr sz="1600" b="0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02479" algn="l" rtl="0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cs-CZ" sz="1600" b="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KONTAKTOVAT VYBRANÉ ZAŘÍZENÍ, domluvit se na organizaci praxe, zaměřit se na cíle praxe</a:t>
            </a:r>
            <a:endParaRPr sz="1600" b="0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02479" algn="l" rtl="0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cs-CZ" sz="16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Vypracovat INDIVIDUÁLNÍ PLÁN PRAXE, konzultovat s učitelem a lektorem praxe </a:t>
            </a:r>
            <a:endParaRPr sz="1600" b="0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02479" algn="l" rtl="0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cs-CZ" sz="16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METODICKÝ SEMINÁŘ PŘED PRAXÍ (prezentovat individuální plán praxe)</a:t>
            </a:r>
            <a:endParaRPr sz="16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02479" algn="l" rtl="0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cs-CZ" sz="16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PRAXE 1. den (nejpozději) – </a:t>
            </a:r>
            <a:r>
              <a:rPr lang="cs-CZ" sz="1600">
                <a:latin typeface="Roboto Condensed"/>
                <a:ea typeface="Roboto Condensed"/>
                <a:cs typeface="Roboto Condensed"/>
                <a:sym typeface="Roboto Condensed"/>
              </a:rPr>
              <a:t>d</a:t>
            </a:r>
            <a:r>
              <a:rPr lang="cs-CZ" sz="16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omluvit průběh praxe na základě IPP, rozvržení cílů praxe; odevzdat hodnotící formulář</a:t>
            </a:r>
            <a:endParaRPr sz="16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720" marR="0" lvl="0" indent="0" algn="l" rtl="0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16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                 5. den – Vyzvednout </a:t>
            </a:r>
            <a:r>
              <a:rPr lang="cs-CZ" sz="1600">
                <a:latin typeface="Roboto Condensed"/>
                <a:ea typeface="Roboto Condensed"/>
                <a:cs typeface="Roboto Condensed"/>
                <a:sym typeface="Roboto Condensed"/>
              </a:rPr>
              <a:t>“H</a:t>
            </a:r>
            <a:r>
              <a:rPr lang="cs-CZ" sz="16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odnocení praxeů – razítko + podpis</a:t>
            </a:r>
            <a:endParaRPr sz="16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02479" algn="l" rtl="0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cs-CZ" sz="16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METODICKÝ SEMINÁŘ PO PRAXI (reflexe, sebereflexe)</a:t>
            </a:r>
            <a:endParaRPr sz="16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02479" algn="l" rtl="0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cs-CZ" sz="16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ZPRÁVU Z PRAXE vložit do odevzdávárny (nebo poslat učiteli)</a:t>
            </a:r>
            <a:endParaRPr sz="16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02479" algn="l" rtl="0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cs-CZ" sz="1600">
                <a:latin typeface="Roboto Condensed"/>
                <a:ea typeface="Roboto Condensed"/>
                <a:cs typeface="Roboto Condensed"/>
                <a:sym typeface="Roboto Condensed"/>
              </a:rPr>
              <a:t>P</a:t>
            </a:r>
            <a:r>
              <a:rPr lang="cs-CZ" sz="16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 schválení VLOŽIT spolu s hodnocením praxe DO PORTFOLIA</a:t>
            </a:r>
            <a:endParaRPr sz="16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57" name="Google Shape;257;p13"/>
          <p:cNvSpPr/>
          <p:nvPr/>
        </p:nvSpPr>
        <p:spPr>
          <a:xfrm>
            <a:off x="4211213" y="140675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PRAXE KROK ZA KROKEM</a:t>
            </a:r>
            <a:endParaRPr sz="44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4"/>
          <p:cNvSpPr/>
          <p:nvPr/>
        </p:nvSpPr>
        <p:spPr>
          <a:xfrm>
            <a:off x="245250" y="1629125"/>
            <a:ext cx="11859900" cy="43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•"/>
            </a:pPr>
            <a:r>
              <a:rPr lang="cs-CZ" sz="3600"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r>
              <a:rPr lang="cs-CZ" sz="32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Individuální plán praxe (IPP) - 3x podpis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032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r>
              <a:rPr lang="cs-CZ" sz="32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Zpráva z praxe - </a:t>
            </a:r>
            <a:r>
              <a:rPr lang="cs-CZ" sz="2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doporučujeme si psát poznámky v průběhu praxe pro</a:t>
            </a:r>
            <a:r>
              <a:rPr lang="cs-CZ" sz="2400"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r>
              <a:rPr lang="cs-CZ" sz="2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autentičtější zachycení děje na praxi</a:t>
            </a:r>
            <a:r>
              <a:rPr lang="cs-CZ" sz="2400">
                <a:latin typeface="Roboto Condensed"/>
                <a:ea typeface="Roboto Condensed"/>
                <a:cs typeface="Roboto Condensed"/>
                <a:sym typeface="Roboto Condensed"/>
              </a:rPr>
              <a:t>, které se odrazí ve zprávě z praxe.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032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r>
              <a:rPr lang="cs-CZ" sz="32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Hodnocení z praxe - podpis razítko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cs-CZ" sz="33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Při jejich zpracovávání vycházejte z instrukcí ve formulářích!!!</a:t>
            </a:r>
            <a:endParaRPr sz="33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63" name="Google Shape;263;p14"/>
          <p:cNvSpPr/>
          <p:nvPr/>
        </p:nvSpPr>
        <p:spPr>
          <a:xfrm>
            <a:off x="3252605" y="304315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DOKUMENTY – </a:t>
            </a:r>
            <a:r>
              <a:rPr lang="cs-CZ" sz="400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vztahuje se ke každé praxi</a:t>
            </a:r>
            <a:endParaRPr sz="40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5"/>
          <p:cNvSpPr/>
          <p:nvPr/>
        </p:nvSpPr>
        <p:spPr>
          <a:xfrm>
            <a:off x="838075" y="1819450"/>
            <a:ext cx="1101180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Žádost o smlouvu na praxi</a:t>
            </a: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 případě, že pos</a:t>
            </a:r>
            <a:r>
              <a:rPr lang="cs-CZ" sz="2800">
                <a:latin typeface="Roboto Condensed"/>
                <a:ea typeface="Roboto Condensed"/>
                <a:cs typeface="Roboto Condensed"/>
                <a:sym typeface="Roboto Condensed"/>
              </a:rPr>
              <a:t>kytovatel praxe </a:t>
            </a: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není v rozpisu a/nebo</a:t>
            </a:r>
            <a:r>
              <a:rPr lang="cs-CZ" sz="2800"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nemá se škol</a:t>
            </a:r>
            <a:r>
              <a:rPr lang="cs-CZ" sz="2800">
                <a:latin typeface="Roboto Condensed"/>
                <a:ea typeface="Roboto Condensed"/>
                <a:cs typeface="Roboto Condensed"/>
                <a:sym typeface="Roboto Condensed"/>
              </a:rPr>
              <a:t>ou</a:t>
            </a: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smlouvu.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Žádost o příspěvek na praxi (</a:t>
            </a:r>
            <a:r>
              <a:rPr lang="cs-CZ" sz="2800">
                <a:latin typeface="Roboto Condensed"/>
                <a:ea typeface="Roboto Condensed"/>
                <a:cs typeface="Roboto Condensed"/>
                <a:sym typeface="Roboto Condensed"/>
              </a:rPr>
              <a:t>ubytování, jízdné, zpoplatněné praxe)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cs-CZ" sz="2800"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 dispozici v ISu v dokumentech Katedry odborných praxí: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20" marR="0" lvl="0" indent="0" algn="just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 https://is.jabok.cz/auth/do/jabok/1108878/OPS/FormOPS/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15"/>
          <p:cNvSpPr/>
          <p:nvPr/>
        </p:nvSpPr>
        <p:spPr>
          <a:xfrm>
            <a:off x="3881555" y="304165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ŽÁDOSTI související s praxí</a:t>
            </a:r>
            <a:endParaRPr sz="44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6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28600" marR="0" lvl="0" indent="-22787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3 dny a více na praxi -  je možné zbylé hodiny odpracovat v náhradním termínu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 dny a méně -  je třeba opakovat celou praxi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Ihned kontaktovat koordinátora na pracovišti i ve škole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KOMUNIKOVAT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16"/>
          <p:cNvSpPr/>
          <p:nvPr/>
        </p:nvSpPr>
        <p:spPr>
          <a:xfrm>
            <a:off x="4551155" y="243315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KDYŽ ONEMOCNÍM</a:t>
            </a:r>
            <a:endParaRPr sz="44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7"/>
          <p:cNvSpPr/>
          <p:nvPr/>
        </p:nvSpPr>
        <p:spPr>
          <a:xfrm>
            <a:off x="422787" y="1819440"/>
            <a:ext cx="11670889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28600" marR="0" lvl="0" indent="-21517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lang="cs-CZ" sz="22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DOCHÁZKA na metodické semináře - maximálně jedna absence</a:t>
            </a:r>
            <a:endParaRPr sz="2200" b="0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1517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Font typeface="Roboto Condensed"/>
              <a:buChar char="•"/>
            </a:pPr>
            <a:r>
              <a:rPr lang="cs-CZ" sz="2200">
                <a:latin typeface="Roboto Condensed"/>
                <a:ea typeface="Roboto Condensed"/>
                <a:cs typeface="Roboto Condensed"/>
                <a:sym typeface="Roboto Condensed"/>
              </a:rPr>
              <a:t>Absolvované všechny praxe daného semestru (letní - 3x OPI, 1x průběžná)</a:t>
            </a:r>
            <a:endParaRPr sz="2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72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200" b="0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151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lang="cs-CZ" sz="22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ODEVZDÁNÍ DOKUMENTŮ 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2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2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– IPP na semináři před praxí</a:t>
            </a:r>
            <a:r>
              <a:rPr lang="cs-CZ" sz="2200">
                <a:latin typeface="Roboto Condensed"/>
                <a:ea typeface="Roboto Condensed"/>
                <a:cs typeface="Roboto Condensed"/>
                <a:sym typeface="Roboto Condensed"/>
              </a:rPr>
              <a:t> (nechat si jej schválit a podepsat učitelem semináře</a:t>
            </a:r>
            <a:r>
              <a:rPr lang="cs-CZ" sz="22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)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2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2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– zprávu a hodnocení 14 dní po praxi (nebo na základě dohody s učitelem)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2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15178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•"/>
            </a:pPr>
            <a:r>
              <a:rPr lang="cs-CZ" sz="22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PŘEDLOŽENÉ PORTFOLIO s</a:t>
            </a:r>
            <a:r>
              <a:rPr lang="cs-CZ" sz="2200">
                <a:latin typeface="Roboto Condensed"/>
                <a:ea typeface="Roboto Condensed"/>
                <a:cs typeface="Roboto Condensed"/>
                <a:sym typeface="Roboto Condensed"/>
              </a:rPr>
              <a:t> dokumenty k praxím </a:t>
            </a:r>
            <a:r>
              <a:rPr lang="cs-CZ" sz="24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do konce školního roku</a:t>
            </a:r>
            <a:endParaRPr sz="2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864000" marR="0" lvl="1" indent="-310938" algn="l" rtl="0">
              <a:lnSpc>
                <a:spcPct val="100000"/>
              </a:lnSpc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−"/>
            </a:pPr>
            <a:r>
              <a:rPr lang="cs-CZ" sz="22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Individuální plán praxe (s podpisy učitele, lektora praxe a studenta)</a:t>
            </a:r>
            <a:endParaRPr sz="2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64000" marR="0" lvl="1" indent="-310938" algn="l" rtl="0">
              <a:lnSpc>
                <a:spcPct val="100000"/>
              </a:lnSpc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−"/>
            </a:pPr>
            <a:r>
              <a:rPr lang="cs-CZ" sz="22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Zpráva z praxe (podle zadání)</a:t>
            </a:r>
            <a:endParaRPr sz="2200" b="0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864000" marR="0" lvl="1" indent="-310938" algn="l" rtl="0">
              <a:lnSpc>
                <a:spcPct val="100000"/>
              </a:lnSpc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−"/>
            </a:pPr>
            <a:r>
              <a:rPr lang="cs-CZ" sz="22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Hodnocení z praxe</a:t>
            </a:r>
            <a:endParaRPr sz="2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17"/>
          <p:cNvSpPr/>
          <p:nvPr/>
        </p:nvSpPr>
        <p:spPr>
          <a:xfrm>
            <a:off x="4064180" y="324440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PODMÍNKY ZÁPOČTU v LS</a:t>
            </a:r>
            <a:endParaRPr sz="44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"/>
          <p:cNvSpPr/>
          <p:nvPr/>
        </p:nvSpPr>
        <p:spPr>
          <a:xfrm>
            <a:off x="1121884" y="2500955"/>
            <a:ext cx="9863640" cy="208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600" b="1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Metodický a supervizní seminář k praxi IV.</a:t>
            </a:r>
            <a:endParaRPr sz="4600" b="1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59"/>
          <p:cNvSpPr txBox="1">
            <a:spLocks noGrp="1"/>
          </p:cNvSpPr>
          <p:nvPr>
            <p:ph type="title"/>
          </p:nvPr>
        </p:nvSpPr>
        <p:spPr>
          <a:xfrm>
            <a:off x="5174770" y="637544"/>
            <a:ext cx="109725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PRŮBĚŽNÁ PRAXE</a:t>
            </a: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87" name="Google Shape;287;p59"/>
          <p:cNvSpPr txBox="1">
            <a:spLocks noGrp="1"/>
          </p:cNvSpPr>
          <p:nvPr>
            <p:ph type="subTitle" idx="1"/>
          </p:nvPr>
        </p:nvSpPr>
        <p:spPr>
          <a:xfrm>
            <a:off x="142525" y="2066025"/>
            <a:ext cx="12049500" cy="389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457200" lvl="0" indent="-406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 sz="3200" b="1">
                <a:latin typeface="Roboto Condensed"/>
                <a:ea typeface="Roboto Condensed"/>
                <a:cs typeface="Roboto Condensed"/>
                <a:sym typeface="Roboto Condensed"/>
              </a:rPr>
              <a:t>40 hodin</a:t>
            </a: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 v průběhu letního semestru</a:t>
            </a:r>
            <a:endParaRPr/>
          </a:p>
          <a:p>
            <a:pPr marL="457200" lvl="0" indent="-406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Doba trvání alespoň 3 měsíce nebo dle domluvy s učitelem sem. sk.</a:t>
            </a:r>
            <a:endParaRPr sz="3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406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IPP + zpráva + hodnocení</a:t>
            </a:r>
            <a:endParaRPr/>
          </a:p>
          <a:p>
            <a:pPr marL="457200" lvl="0" indent="-406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 sz="3200">
                <a:latin typeface="Roboto Condensed"/>
                <a:ea typeface="Roboto Condensed"/>
                <a:cs typeface="Roboto Condensed"/>
                <a:sym typeface="Roboto Condensed"/>
              </a:rPr>
              <a:t>zprávy do příslušné odevzdávárny nebo dle domluvy s učitelem sem. sk.</a:t>
            </a:r>
            <a:endParaRPr sz="3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2921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18"/>
          <p:cNvSpPr txBox="1">
            <a:spLocks noGrp="1"/>
          </p:cNvSpPr>
          <p:nvPr>
            <p:ph type="title"/>
          </p:nvPr>
        </p:nvSpPr>
        <p:spPr>
          <a:xfrm>
            <a:off x="3876662" y="572123"/>
            <a:ext cx="10972440" cy="609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PRÁZDNINOVÁ PRAXE II.</a:t>
            </a: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93" name="Google Shape;293;p18"/>
          <p:cNvSpPr txBox="1">
            <a:spLocks noGrp="1"/>
          </p:cNvSpPr>
          <p:nvPr>
            <p:ph type="subTitle" idx="1"/>
          </p:nvPr>
        </p:nvSpPr>
        <p:spPr>
          <a:xfrm>
            <a:off x="162800" y="1399700"/>
            <a:ext cx="11805000" cy="66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533400" marR="0" lvl="0" indent="-5334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Condensed"/>
              <a:buNone/>
            </a:pPr>
            <a:endParaRPr sz="44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937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cs-CZ" sz="3400" b="1">
                <a:latin typeface="Roboto Condensed"/>
                <a:ea typeface="Roboto Condensed"/>
                <a:cs typeface="Roboto Condensed"/>
                <a:sym typeface="Roboto Condensed"/>
              </a:rPr>
              <a:t>60 hodin v průběhu jednoho měsíce </a:t>
            </a:r>
            <a:r>
              <a:rPr lang="cs-CZ" sz="3400">
                <a:latin typeface="Roboto Condensed"/>
                <a:ea typeface="Roboto Condensed"/>
                <a:cs typeface="Roboto Condensed"/>
                <a:sym typeface="Roboto Condensed"/>
              </a:rPr>
              <a:t>o prázdninách mezi 2.a 3. ročníkem</a:t>
            </a:r>
            <a:endParaRPr sz="2600"/>
          </a:p>
          <a:p>
            <a:pPr marL="457200" lvl="0" indent="-3937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cs-CZ" sz="3400">
                <a:latin typeface="Roboto Condensed"/>
                <a:ea typeface="Roboto Condensed"/>
                <a:cs typeface="Roboto Condensed"/>
                <a:sym typeface="Roboto Condensed"/>
              </a:rPr>
              <a:t>IPP si nechat schválit </a:t>
            </a:r>
            <a:r>
              <a:rPr lang="cs-CZ" sz="3400" b="1">
                <a:latin typeface="Roboto Condensed"/>
                <a:ea typeface="Roboto Condensed"/>
                <a:cs typeface="Roboto Condensed"/>
                <a:sym typeface="Roboto Condensed"/>
              </a:rPr>
              <a:t>před prázdninami </a:t>
            </a:r>
            <a:r>
              <a:rPr lang="cs-CZ" sz="3400">
                <a:latin typeface="Roboto Condensed"/>
                <a:ea typeface="Roboto Condensed"/>
                <a:cs typeface="Roboto Condensed"/>
                <a:sym typeface="Roboto Condensed"/>
              </a:rPr>
              <a:t>(musí být podpis učitele, bez něj nemusí být praxe schválena)</a:t>
            </a:r>
            <a:endParaRPr sz="34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937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cs-CZ" sz="3400">
                <a:latin typeface="Roboto Condensed"/>
                <a:ea typeface="Roboto Condensed"/>
                <a:cs typeface="Roboto Condensed"/>
                <a:sym typeface="Roboto Condensed"/>
              </a:rPr>
              <a:t>Zprávu, podepsané IPP a hodnocení odevzdat v zimním semestru učiteli své supervizní skupiny (zápočet se dává v ZS)</a:t>
            </a:r>
            <a:endParaRPr sz="2600"/>
          </a:p>
          <a:p>
            <a:pPr marL="533400" marR="0" lvl="0" indent="-5334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3400" marR="0" lvl="0" indent="-5334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2044bad696c_0_63"/>
          <p:cNvSpPr txBox="1">
            <a:spLocks noGrp="1"/>
          </p:cNvSpPr>
          <p:nvPr>
            <p:ph type="title"/>
          </p:nvPr>
        </p:nvSpPr>
        <p:spPr>
          <a:xfrm>
            <a:off x="4030027" y="541300"/>
            <a:ext cx="75519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PRÁZDNINOVÁ PRAXE II. </a:t>
            </a: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99" name="Google Shape;299;g2044bad696c_0_63"/>
          <p:cNvSpPr txBox="1">
            <a:spLocks noGrp="1"/>
          </p:cNvSpPr>
          <p:nvPr>
            <p:ph type="subTitle" idx="1"/>
          </p:nvPr>
        </p:nvSpPr>
        <p:spPr>
          <a:xfrm>
            <a:off x="481650" y="2017550"/>
            <a:ext cx="11710200" cy="488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457200" marR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500">
                <a:solidFill>
                  <a:srgbClr val="222222"/>
                </a:solidFill>
                <a:highlight>
                  <a:srgbClr val="FFFFFF"/>
                </a:highlight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endParaRPr sz="3500">
              <a:solidFill>
                <a:srgbClr val="222222"/>
              </a:solidFill>
              <a:highlight>
                <a:srgbClr val="FFFFFF"/>
              </a:highlight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marR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500">
              <a:solidFill>
                <a:srgbClr val="222222"/>
              </a:solidFill>
              <a:highlight>
                <a:srgbClr val="FFFFFF"/>
              </a:highlight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marR="0" lvl="0" indent="-45085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3500"/>
              <a:buFont typeface="Roboto Condensed"/>
              <a:buChar char="•"/>
            </a:pPr>
            <a:r>
              <a:rPr lang="cs-CZ" sz="3500">
                <a:solidFill>
                  <a:srgbClr val="222222"/>
                </a:solidFill>
                <a:highlight>
                  <a:srgbClr val="FFFFFF"/>
                </a:highlight>
                <a:latin typeface="Roboto Condensed"/>
                <a:ea typeface="Roboto Condensed"/>
                <a:cs typeface="Roboto Condensed"/>
                <a:sym typeface="Roboto Condensed"/>
              </a:rPr>
              <a:t>Účast na táborech - počítá se max. 12 hodin/den </a:t>
            </a:r>
            <a:endParaRPr sz="3500">
              <a:solidFill>
                <a:srgbClr val="222222"/>
              </a:solidFill>
              <a:highlight>
                <a:srgbClr val="FFFFFF"/>
              </a:highlight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marR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500">
                <a:solidFill>
                  <a:srgbClr val="222222"/>
                </a:solidFill>
                <a:highlight>
                  <a:srgbClr val="FFFFFF"/>
                </a:highlight>
                <a:latin typeface="Roboto Condensed"/>
                <a:ea typeface="Roboto Condensed"/>
                <a:cs typeface="Roboto Condensed"/>
                <a:sym typeface="Roboto Condensed"/>
              </a:rPr>
              <a:t>(ne zdravotník, ne kuchař, apod.).</a:t>
            </a:r>
            <a:endParaRPr sz="3500">
              <a:solidFill>
                <a:srgbClr val="222222"/>
              </a:solidFill>
              <a:highlight>
                <a:srgbClr val="FFFFFF"/>
              </a:highlight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marR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500">
              <a:solidFill>
                <a:srgbClr val="222222"/>
              </a:solidFill>
              <a:highlight>
                <a:srgbClr val="FFFFFF"/>
              </a:highlight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marR="0" lvl="0" indent="-45085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3500"/>
              <a:buFont typeface="Roboto Condensed"/>
              <a:buChar char="•"/>
            </a:pPr>
            <a:r>
              <a:rPr lang="cs-CZ" sz="3500">
                <a:solidFill>
                  <a:srgbClr val="222222"/>
                </a:solidFill>
                <a:highlight>
                  <a:srgbClr val="FFFFFF"/>
                </a:highlight>
                <a:latin typeface="Roboto Condensed"/>
                <a:ea typeface="Roboto Condensed"/>
                <a:cs typeface="Roboto Condensed"/>
                <a:sym typeface="Roboto Condensed"/>
              </a:rPr>
              <a:t>V jiných případech max. 8 hodin/denně </a:t>
            </a:r>
            <a:endParaRPr sz="3500">
              <a:solidFill>
                <a:srgbClr val="222222"/>
              </a:solidFill>
              <a:highlight>
                <a:srgbClr val="FFFFFF"/>
              </a:highlight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marR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500">
                <a:solidFill>
                  <a:srgbClr val="222222"/>
                </a:solidFill>
                <a:highlight>
                  <a:srgbClr val="FFFFFF"/>
                </a:highlight>
                <a:latin typeface="Roboto Condensed"/>
                <a:ea typeface="Roboto Condensed"/>
                <a:cs typeface="Roboto Condensed"/>
                <a:sym typeface="Roboto Condensed"/>
              </a:rPr>
              <a:t>(v souladu se zákoníkem práce)</a:t>
            </a:r>
            <a:endParaRPr sz="3500">
              <a:solidFill>
                <a:srgbClr val="222222"/>
              </a:solidFill>
              <a:highlight>
                <a:srgbClr val="FFFFFF"/>
              </a:highlight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533400" marR="0" lvl="0" indent="-5334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2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533400" marR="0" lvl="0" indent="-5334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Condensed"/>
              <a:buNone/>
            </a:pPr>
            <a:endParaRPr sz="40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533400" marR="0" lvl="0" indent="-5334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3400" marR="0" lvl="0" indent="-5334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2024e653e6c_0_6"/>
          <p:cNvSpPr txBox="1">
            <a:spLocks noGrp="1"/>
          </p:cNvSpPr>
          <p:nvPr>
            <p:ph type="title"/>
          </p:nvPr>
        </p:nvSpPr>
        <p:spPr>
          <a:xfrm>
            <a:off x="4176527" y="273600"/>
            <a:ext cx="7405500" cy="609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STUDENTSKÁ KONFERENCE</a:t>
            </a:r>
            <a:endParaRPr/>
          </a:p>
        </p:txBody>
      </p:sp>
      <p:sp>
        <p:nvSpPr>
          <p:cNvPr id="305" name="Google Shape;305;g2024e653e6c_0_6"/>
          <p:cNvSpPr txBox="1">
            <a:spLocks noGrp="1"/>
          </p:cNvSpPr>
          <p:nvPr>
            <p:ph type="subTitle" idx="1"/>
          </p:nvPr>
        </p:nvSpPr>
        <p:spPr>
          <a:xfrm>
            <a:off x="609480" y="1604520"/>
            <a:ext cx="10972500" cy="4001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spAutoFit/>
          </a:bodyPr>
          <a:lstStyle/>
          <a:p>
            <a:pPr marL="228600" lvl="0" indent="-22787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CÍLE</a:t>
            </a:r>
            <a:endParaRPr sz="1400"/>
          </a:p>
          <a:p>
            <a:pPr marL="685800" lvl="1" indent="-227879" algn="l" rtl="0">
              <a:spcBef>
                <a:spcPts val="1001"/>
              </a:spcBef>
              <a:spcAft>
                <a:spcPts val="0"/>
              </a:spcAft>
              <a:buSzPts val="2800"/>
              <a:buChar char="•"/>
            </a:pPr>
            <a:r>
              <a:rPr lang="cs-CZ" sz="2800">
                <a:latin typeface="Roboto Condensed"/>
                <a:ea typeface="Roboto Condensed"/>
                <a:cs typeface="Roboto Condensed"/>
                <a:sym typeface="Roboto Condensed"/>
              </a:rPr>
              <a:t>Propojit teorii se zkušenostmi z praxí</a:t>
            </a:r>
            <a:endParaRPr sz="1400"/>
          </a:p>
          <a:p>
            <a:pPr marL="685800" lvl="1" indent="-227879" algn="l" rtl="0">
              <a:spcBef>
                <a:spcPts val="1001"/>
              </a:spcBef>
              <a:spcAft>
                <a:spcPts val="0"/>
              </a:spcAft>
              <a:buSzPts val="2800"/>
              <a:buChar char="•"/>
            </a:pPr>
            <a:r>
              <a:rPr lang="cs-CZ" sz="2800">
                <a:latin typeface="Roboto Condensed"/>
                <a:ea typeface="Roboto Condensed"/>
                <a:cs typeface="Roboto Condensed"/>
                <a:sym typeface="Roboto Condensed"/>
              </a:rPr>
              <a:t>Shrnout a prezentovat poznatky a zkušenosti</a:t>
            </a:r>
            <a:endParaRPr sz="1400"/>
          </a:p>
          <a:p>
            <a:pPr marL="685800" lvl="1" indent="-227879" algn="l" rtl="0">
              <a:spcBef>
                <a:spcPts val="1001"/>
              </a:spcBef>
              <a:spcAft>
                <a:spcPts val="0"/>
              </a:spcAft>
              <a:buSzPts val="2800"/>
              <a:buChar char="•"/>
            </a:pPr>
            <a:r>
              <a:rPr lang="cs-CZ" sz="2800">
                <a:latin typeface="Roboto Condensed"/>
                <a:ea typeface="Roboto Condensed"/>
                <a:cs typeface="Roboto Condensed"/>
                <a:sym typeface="Roboto Condensed"/>
              </a:rPr>
              <a:t>Zažít  </a:t>
            </a:r>
            <a:endParaRPr sz="1400"/>
          </a:p>
          <a:p>
            <a:pPr marL="1371600" lvl="0" indent="0" algn="l" rtl="0"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organizaci větší akce </a:t>
            </a:r>
            <a:endParaRPr sz="1400"/>
          </a:p>
          <a:p>
            <a:pPr marL="1371600" lvl="0" indent="0" algn="l" rtl="0"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skupinovou spolupráci</a:t>
            </a:r>
            <a:endParaRPr sz="1400"/>
          </a:p>
          <a:p>
            <a:pPr marL="1371600" lvl="0" indent="0" algn="l" rtl="0"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prezentaci odborných informací a vlastních názorů</a:t>
            </a:r>
            <a:endParaRPr sz="14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60"/>
          <p:cNvSpPr txBox="1">
            <a:spLocks noGrp="1"/>
          </p:cNvSpPr>
          <p:nvPr>
            <p:ph type="title"/>
          </p:nvPr>
        </p:nvSpPr>
        <p:spPr>
          <a:xfrm>
            <a:off x="3742475" y="270801"/>
            <a:ext cx="8260800" cy="243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STUDENTSKÁ KONFERENCE</a:t>
            </a:r>
            <a:b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/>
            </a:r>
            <a:b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cs-CZ"/>
              <a:t/>
            </a:r>
            <a:br>
              <a:rPr lang="cs-CZ"/>
            </a:br>
            <a:endParaRPr/>
          </a:p>
        </p:txBody>
      </p:sp>
      <p:sp>
        <p:nvSpPr>
          <p:cNvPr id="311" name="Google Shape;311;p60"/>
          <p:cNvSpPr txBox="1">
            <a:spLocks noGrp="1"/>
          </p:cNvSpPr>
          <p:nvPr>
            <p:ph type="subTitle" idx="1"/>
          </p:nvPr>
        </p:nvSpPr>
        <p:spPr>
          <a:xfrm>
            <a:off x="655900" y="1723500"/>
            <a:ext cx="11298900" cy="513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5080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HLAVNÍ TÉMA:</a:t>
            </a:r>
            <a:r>
              <a:rPr lang="cs-CZ" sz="7000" b="1">
                <a:latin typeface="Roboto Condensed"/>
                <a:ea typeface="Roboto Condensed"/>
                <a:cs typeface="Roboto Condensed"/>
                <a:sym typeface="Roboto Condensed"/>
              </a:rPr>
              <a:t/>
            </a:r>
            <a:br>
              <a:rPr lang="cs-CZ" sz="7000" b="1"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cs-CZ" sz="3100">
                <a:latin typeface="Roboto Condensed"/>
                <a:ea typeface="Roboto Condensed"/>
                <a:cs typeface="Roboto Condensed"/>
                <a:sym typeface="Roboto Condensed"/>
              </a:rPr>
              <a:t>"Většina z nás, se někdy ocitne v menšině"</a:t>
            </a: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/>
            </a:r>
            <a:b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</a:br>
            <a:endParaRPr sz="16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600">
                <a:latin typeface="Roboto Condensed"/>
                <a:ea typeface="Roboto Condensed"/>
                <a:cs typeface="Roboto Condensed"/>
                <a:sym typeface="Roboto Condensed"/>
              </a:rPr>
              <a:t>1. LGBTQ</a:t>
            </a:r>
            <a:endParaRPr sz="16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600">
                <a:latin typeface="Roboto Condensed"/>
                <a:ea typeface="Roboto Condensed"/>
                <a:cs typeface="Roboto Condensed"/>
                <a:sym typeface="Roboto Condensed"/>
              </a:rPr>
              <a:t>2. etnické minority </a:t>
            </a:r>
            <a:endParaRPr sz="16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600">
                <a:latin typeface="Roboto Condensed"/>
                <a:ea typeface="Roboto Condensed"/>
                <a:cs typeface="Roboto Condensed"/>
                <a:sym typeface="Roboto Condensed"/>
              </a:rPr>
              <a:t>3. lidé se zdravotním postižením </a:t>
            </a:r>
            <a:endParaRPr sz="16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600">
                <a:latin typeface="Roboto Condensed"/>
                <a:ea typeface="Roboto Condensed"/>
                <a:cs typeface="Roboto Condensed"/>
                <a:sym typeface="Roboto Condensed"/>
              </a:rPr>
              <a:t>4. lidé tzv. na okraji společnosti (lidé bez domova, uživatelé návykových látek, lidé propuštění z výkonu trestu, apod.)</a:t>
            </a:r>
            <a:endParaRPr sz="16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600">
                <a:latin typeface="Roboto Condensed"/>
                <a:ea typeface="Roboto Condensed"/>
                <a:cs typeface="Roboto Condensed"/>
                <a:sym typeface="Roboto Condensed"/>
              </a:rPr>
              <a:t>Podívat se na téma z nabízených perspektiv: : </a:t>
            </a:r>
            <a:endParaRPr sz="16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 Condensed"/>
              <a:buChar char="●"/>
            </a:pPr>
            <a:r>
              <a:rPr lang="cs-CZ" sz="1600">
                <a:latin typeface="Roboto Condensed"/>
                <a:ea typeface="Roboto Condensed"/>
                <a:cs typeface="Roboto Condensed"/>
                <a:sym typeface="Roboto Condensed"/>
              </a:rPr>
              <a:t>síťování, osvěta, destigmatizace</a:t>
            </a:r>
            <a:endParaRPr sz="16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 Condensed"/>
              <a:buChar char="●"/>
            </a:pPr>
            <a:r>
              <a:rPr lang="cs-CZ" sz="1600">
                <a:latin typeface="Roboto Condensed"/>
                <a:ea typeface="Roboto Condensed"/>
                <a:cs typeface="Roboto Condensed"/>
                <a:sym typeface="Roboto Condensed"/>
              </a:rPr>
              <a:t>legislativa, ochrana práv</a:t>
            </a:r>
            <a:endParaRPr sz="16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 Condensed"/>
              <a:buChar char="●"/>
            </a:pPr>
            <a:r>
              <a:rPr lang="cs-CZ" sz="1600">
                <a:latin typeface="Roboto Condensed"/>
                <a:ea typeface="Roboto Condensed"/>
                <a:cs typeface="Roboto Condensed"/>
                <a:sym typeface="Roboto Condensed"/>
              </a:rPr>
              <a:t>život v menšině (kvalita života, výhody, nevýhody)</a:t>
            </a:r>
            <a:endParaRPr sz="16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 Condensed"/>
              <a:buChar char="●"/>
            </a:pPr>
            <a:r>
              <a:rPr lang="cs-CZ" sz="1600">
                <a:latin typeface="Roboto Condensed"/>
                <a:ea typeface="Roboto Condensed"/>
                <a:cs typeface="Roboto Condensed"/>
                <a:sym typeface="Roboto Condensed"/>
              </a:rPr>
              <a:t>systém péče a podpory v ČR</a:t>
            </a:r>
            <a:endParaRPr sz="16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 Condensed"/>
              <a:buChar char="●"/>
            </a:pPr>
            <a:r>
              <a:rPr lang="cs-CZ" sz="1600">
                <a:latin typeface="Roboto Condensed"/>
                <a:ea typeface="Roboto Condensed"/>
                <a:cs typeface="Roboto Condensed"/>
                <a:sym typeface="Roboto Condensed"/>
              </a:rPr>
              <a:t>příklad zahraniční praxe v práci s minoritami </a:t>
            </a:r>
            <a:endParaRPr sz="16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/>
          </a:p>
          <a:p>
            <a:pPr marL="5080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700" i="1"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2024e653e6c_0_11"/>
          <p:cNvSpPr txBox="1">
            <a:spLocks noGrp="1"/>
          </p:cNvSpPr>
          <p:nvPr>
            <p:ph type="title"/>
          </p:nvPr>
        </p:nvSpPr>
        <p:spPr>
          <a:xfrm>
            <a:off x="3935400" y="273600"/>
            <a:ext cx="7646400" cy="1219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STUDENTSKÁ KONFERENCE - role</a:t>
            </a: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g2024e653e6c_0_11"/>
          <p:cNvSpPr txBox="1">
            <a:spLocks noGrp="1"/>
          </p:cNvSpPr>
          <p:nvPr>
            <p:ph type="subTitle" idx="1"/>
          </p:nvPr>
        </p:nvSpPr>
        <p:spPr>
          <a:xfrm>
            <a:off x="609480" y="1604520"/>
            <a:ext cx="10972500" cy="4140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spAutoFit/>
          </a:bodyPr>
          <a:lstStyle/>
          <a:p>
            <a:pPr marL="228600" lvl="0" indent="-227879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Role v organizaci konference</a:t>
            </a: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lvl="0" indent="-22787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500">
                <a:latin typeface="Roboto Condensed"/>
                <a:ea typeface="Roboto Condensed"/>
                <a:cs typeface="Roboto Condensed"/>
                <a:sym typeface="Roboto Condensed"/>
              </a:rPr>
              <a:t>     1. Celková organizace konference (koordinátoři)</a:t>
            </a:r>
            <a:endParaRPr sz="1100"/>
          </a:p>
          <a:p>
            <a:pPr marL="228600" lvl="0" indent="-227879" algn="l" rtl="0"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cs-CZ" sz="2500">
                <a:latin typeface="Roboto Condensed"/>
                <a:ea typeface="Roboto Condensed"/>
                <a:cs typeface="Roboto Condensed"/>
                <a:sym typeface="Roboto Condensed"/>
              </a:rPr>
              <a:t>		 - hlídání termínů, komunikace s ostatními skupinami, </a:t>
            </a:r>
            <a:endParaRPr sz="25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lvl="0" indent="-227879" algn="l" rtl="0"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cs-CZ" sz="2500">
                <a:latin typeface="Roboto Condensed"/>
                <a:ea typeface="Roboto Condensed"/>
                <a:cs typeface="Roboto Condensed"/>
                <a:sym typeface="Roboto Condensed"/>
              </a:rPr>
              <a:t>     2. Propagace před/po konferencí (PR)</a:t>
            </a:r>
            <a:endParaRPr sz="1100"/>
          </a:p>
          <a:p>
            <a:pPr marL="228600" lvl="0" indent="-227879" algn="l" rtl="0"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cs-CZ" sz="2500">
                <a:latin typeface="Roboto Condensed"/>
                <a:ea typeface="Roboto Condensed"/>
                <a:cs typeface="Roboto Condensed"/>
                <a:sym typeface="Roboto Condensed"/>
              </a:rPr>
              <a:t>		- web, sociální sítě, plakáty, zvací emaily, tisková zpráva, foto a video</a:t>
            </a:r>
            <a:endParaRPr sz="1100"/>
          </a:p>
          <a:p>
            <a:pPr marL="457200" lvl="0" indent="0" algn="l" rtl="0"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500">
                <a:latin typeface="Roboto Condensed"/>
                <a:ea typeface="Roboto Condensed"/>
                <a:cs typeface="Roboto Condensed"/>
                <a:sym typeface="Roboto Condensed"/>
              </a:rPr>
              <a:t>3. Organizace občerstvení - komunikace s Rozkou B., rozdělení úkolů (gastro)</a:t>
            </a:r>
            <a:endParaRPr sz="25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500">
                <a:latin typeface="Roboto Condensed"/>
                <a:ea typeface="Roboto Condensed"/>
                <a:cs typeface="Roboto Condensed"/>
                <a:sym typeface="Roboto Condensed"/>
              </a:rPr>
              <a:t>4. Moderování konferenčního dne, příprava prostor a techniky (moderátoři)</a:t>
            </a:r>
            <a:endParaRPr sz="11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61"/>
          <p:cNvSpPr txBox="1">
            <a:spLocks noGrp="1"/>
          </p:cNvSpPr>
          <p:nvPr>
            <p:ph type="title"/>
          </p:nvPr>
        </p:nvSpPr>
        <p:spPr>
          <a:xfrm>
            <a:off x="3887175" y="203800"/>
            <a:ext cx="7836900" cy="18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STUDENTSKÁ KONFERENCE</a:t>
            </a:r>
            <a:b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23. května 2023</a:t>
            </a:r>
            <a:b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</a:br>
            <a:endParaRPr/>
          </a:p>
        </p:txBody>
      </p:sp>
      <p:sp>
        <p:nvSpPr>
          <p:cNvPr id="323" name="Google Shape;323;p61"/>
          <p:cNvSpPr txBox="1">
            <a:spLocks noGrp="1"/>
          </p:cNvSpPr>
          <p:nvPr>
            <p:ph type="subTitle" idx="1"/>
          </p:nvPr>
        </p:nvSpPr>
        <p:spPr>
          <a:xfrm>
            <a:off x="223175" y="1230475"/>
            <a:ext cx="12192000" cy="75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7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lvl="0" indent="-215179" algn="l" rtl="0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cs-CZ" sz="2200">
                <a:latin typeface="Roboto Condensed"/>
                <a:ea typeface="Roboto Condensed"/>
                <a:cs typeface="Roboto Condensed"/>
                <a:sym typeface="Roboto Condensed"/>
              </a:rPr>
              <a:t>V pátek 3.2. ve 12.00 zástupce každé skupiny zapíše do sdílené tabulky preferované téma a roli.</a:t>
            </a:r>
            <a:endParaRPr sz="2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lvl="0" indent="-215179" algn="l" rtl="0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cs-CZ" sz="2200">
                <a:latin typeface="Roboto Condensed"/>
                <a:ea typeface="Roboto Condensed"/>
                <a:cs typeface="Roboto Condensed"/>
                <a:sym typeface="Roboto Condensed"/>
              </a:rPr>
              <a:t>Do 28.2. skupina rozvrhne/konkretizuje TÉMA svého příspěvku a určí 2 zástupce, kteří budou komunikovat za skupinu a zašle jejich jména a téma organizační skupině a  učitelům své seminární skupiny.</a:t>
            </a:r>
            <a:endParaRPr sz="2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lvl="0" indent="-215179" algn="l" rtl="0">
              <a:spcBef>
                <a:spcPts val="1001"/>
              </a:spcBef>
              <a:spcAft>
                <a:spcPts val="0"/>
              </a:spcAft>
              <a:buSzPts val="2200"/>
              <a:buChar char="•"/>
            </a:pPr>
            <a:r>
              <a:rPr lang="cs-CZ" sz="2200">
                <a:latin typeface="Roboto Condensed"/>
                <a:ea typeface="Roboto Condensed"/>
                <a:cs typeface="Roboto Condensed"/>
                <a:sym typeface="Roboto Condensed"/>
              </a:rPr>
              <a:t>Do 31.3. skupina zkonzultuje CÍL a OSNOVU příspěvku s pedagogy a zašle je organizační skupině a učiteli své skupiny. </a:t>
            </a:r>
            <a:endParaRPr sz="2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spcBef>
                <a:spcPts val="1001"/>
              </a:spcBef>
              <a:spcAft>
                <a:spcPts val="0"/>
              </a:spcAft>
              <a:buNone/>
            </a:pPr>
            <a:endParaRPr sz="2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lvl="0" indent="-215179" algn="l" rtl="0">
              <a:spcBef>
                <a:spcPts val="1001"/>
              </a:spcBef>
              <a:spcAft>
                <a:spcPts val="0"/>
              </a:spcAft>
              <a:buSzPts val="2200"/>
              <a:buChar char="•"/>
            </a:pPr>
            <a:r>
              <a:rPr lang="cs-CZ" sz="2200">
                <a:latin typeface="Roboto Condensed"/>
                <a:ea typeface="Roboto Condensed"/>
                <a:cs typeface="Roboto Condensed"/>
                <a:sym typeface="Roboto Condensed"/>
              </a:rPr>
              <a:t>Do 30.4. skupina PR začne s propagací (emailové pozvánky, plakáty, www stránky, facebook, …). Informace o příspěvcích získá od organizační skupiny.</a:t>
            </a:r>
            <a:endParaRPr sz="2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spcBef>
                <a:spcPts val="1001"/>
              </a:spcBef>
              <a:spcAft>
                <a:spcPts val="0"/>
              </a:spcAft>
              <a:buNone/>
            </a:pPr>
            <a:endParaRPr sz="2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lvl="0" indent="-215179" algn="l" rtl="0">
              <a:spcBef>
                <a:spcPts val="1001"/>
              </a:spcBef>
              <a:spcAft>
                <a:spcPts val="0"/>
              </a:spcAft>
              <a:buSzPts val="2200"/>
              <a:buChar char="•"/>
            </a:pPr>
            <a:r>
              <a:rPr lang="cs-CZ" sz="2200">
                <a:latin typeface="Roboto Condensed"/>
                <a:ea typeface="Roboto Condensed"/>
                <a:cs typeface="Roboto Condensed"/>
                <a:sym typeface="Roboto Condensed"/>
              </a:rPr>
              <a:t>Do 15.5. skupiny sdělí „zvláštní“ požadavky na prostor a technické zabezpečení moderátorům.</a:t>
            </a:r>
            <a:endParaRPr sz="22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5080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7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5080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700"/>
          </a:p>
          <a:p>
            <a:pPr marL="508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508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508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sz="2400"/>
              <a:t/>
            </a:r>
            <a:br>
              <a:rPr lang="cs-CZ" sz="2400"/>
            </a:br>
            <a:endParaRPr sz="24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19"/>
          <p:cNvSpPr/>
          <p:nvPr/>
        </p:nvSpPr>
        <p:spPr>
          <a:xfrm>
            <a:off x="2711930" y="1237515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DĚKUJI ZA POZORNOST</a:t>
            </a:r>
            <a:endParaRPr sz="44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"/>
          <p:cNvSpPr/>
          <p:nvPr/>
        </p:nvSpPr>
        <p:spPr>
          <a:xfrm>
            <a:off x="680764" y="2185200"/>
            <a:ext cx="1051488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1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Tereza NAJBRTOVÁ</a:t>
            </a: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– učitelka skupiny B, koordinátorka praxí  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2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0" i="0" u="sng" strike="noStrike" cap="none">
                <a:solidFill>
                  <a:srgbClr val="2998E3"/>
                </a:solidFill>
                <a:latin typeface="Roboto Condensed"/>
                <a:ea typeface="Roboto Condensed"/>
                <a:cs typeface="Roboto Condensed"/>
                <a:sym typeface="Roboto Condensed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najbrtova@jabok.cz</a:t>
            </a:r>
            <a:r>
              <a:rPr lang="cs-CZ" sz="2800" b="0" i="0" u="none" strike="noStrike" cap="none">
                <a:solidFill>
                  <a:srgbClr val="2998E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, tel. 771 114 172</a:t>
            </a:r>
            <a:endParaRPr sz="2800" b="0" i="0" u="none" strike="noStrike" cap="none">
              <a:solidFill>
                <a:srgbClr val="2998E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72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>
              <a:solidFill>
                <a:srgbClr val="2998E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lvl="0" indent="-22787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 b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Anna JURÁČKOVÁ</a:t>
            </a:r>
            <a:r>
              <a:rPr lang="cs-CZ"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, učitelka skupiny B </a:t>
            </a:r>
            <a:endParaRPr sz="2800">
              <a:solidFill>
                <a:schemeClr val="dk1"/>
              </a:solidFill>
            </a:endParaRPr>
          </a:p>
          <a:p>
            <a:pPr marL="72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cs-CZ" sz="2800" u="sng">
                <a:solidFill>
                  <a:schemeClr val="hlink"/>
                </a:solidFill>
                <a:latin typeface="Roboto Condensed"/>
                <a:ea typeface="Roboto Condensed"/>
                <a:cs typeface="Roboto Condensed"/>
                <a:sym typeface="Roboto Condensed"/>
                <a:hlinkClick r:id="rId4"/>
              </a:rPr>
              <a:t>jurackova@jabok.cz</a:t>
            </a:r>
            <a:endParaRPr sz="2800" u="sng">
              <a:solidFill>
                <a:schemeClr val="hlink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72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>
              <a:solidFill>
                <a:srgbClr val="2998E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72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3"/>
          <p:cNvSpPr/>
          <p:nvPr/>
        </p:nvSpPr>
        <p:spPr>
          <a:xfrm>
            <a:off x="3646216" y="466681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KDO JE KDO - </a:t>
            </a:r>
            <a:r>
              <a:rPr lang="cs-CZ" sz="4400" i="0" u="none" strike="noStrike" cap="none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ROZDĚLENÍ DO SKUPIN</a:t>
            </a:r>
            <a:endParaRPr sz="44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4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Metodický a supervizní seminář k praxi (MSSP)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Odborná praxe informativní (OPI)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KOREKVIZITA 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Pro oba zápočty je nutné splnit podmínky obou předmětů. 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4"/>
          <p:cNvSpPr/>
          <p:nvPr/>
        </p:nvSpPr>
        <p:spPr>
          <a:xfrm>
            <a:off x="4185905" y="413465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PROPOJENÍ PŘEDMĚTŮ</a:t>
            </a:r>
            <a:endParaRPr sz="44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5"/>
          <p:cNvSpPr txBox="1">
            <a:spLocks noGrp="1"/>
          </p:cNvSpPr>
          <p:nvPr>
            <p:ph type="title"/>
          </p:nvPr>
        </p:nvSpPr>
        <p:spPr>
          <a:xfrm>
            <a:off x="2577605" y="216328"/>
            <a:ext cx="109725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Condensed"/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Časový harmonogram praxí a metodických seminářů v letním semestru 2023</a:t>
            </a:r>
            <a:endParaRPr/>
          </a:p>
        </p:txBody>
      </p:sp>
      <p:sp>
        <p:nvSpPr>
          <p:cNvPr id="194" name="Google Shape;194;p5"/>
          <p:cNvSpPr txBox="1">
            <a:spLocks noGrp="1"/>
          </p:cNvSpPr>
          <p:nvPr>
            <p:ph type="subTitle" idx="1"/>
          </p:nvPr>
        </p:nvSpPr>
        <p:spPr>
          <a:xfrm>
            <a:off x="285135" y="1614891"/>
            <a:ext cx="11139900" cy="534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457200" lvl="0" indent="-3937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cs-CZ" sz="1200"/>
              <a:t>31.1. úvodní seminář</a:t>
            </a:r>
            <a:endParaRPr sz="2600"/>
          </a:p>
          <a:p>
            <a:pPr marL="457200" lvl="0" indent="-3937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cs-CZ" sz="1200"/>
              <a:t> 7.2. Seminář před praxí v seminárních skupinách – IPP</a:t>
            </a:r>
            <a:endParaRPr sz="1200"/>
          </a:p>
          <a:p>
            <a:pPr marL="457200" lvl="0" indent="-3937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cs-CZ" sz="1200" b="1" i="1" u="sng"/>
              <a:t>13.2. - 17.2. Praxe 4</a:t>
            </a:r>
            <a:endParaRPr sz="1200"/>
          </a:p>
          <a:p>
            <a:pPr marL="457200" lvl="0" indent="-3937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cs-CZ" sz="1200"/>
              <a:t>21.2. Seminář po praxi v seminárních skupinách</a:t>
            </a:r>
            <a:endParaRPr sz="1200"/>
          </a:p>
          <a:p>
            <a:pPr marL="457200" lvl="0" indent="-3937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cs-CZ" sz="1200"/>
              <a:t>22. – 24.2. Otevřen rozpis pro výběr praxe 5.</a:t>
            </a:r>
            <a:endParaRPr sz="1200"/>
          </a:p>
          <a:p>
            <a:pPr marL="457200" lvl="0" indent="-3937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cs-CZ" sz="1200"/>
              <a:t>7.3. Seminář před praxí v seminárních skupinách – IPP </a:t>
            </a:r>
            <a:endParaRPr sz="1200"/>
          </a:p>
          <a:p>
            <a:pPr marL="457200" lvl="0" indent="-3937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cs-CZ" sz="1200" b="1"/>
              <a:t>31. března (24.00) TERMÍN ODEVZDÁNÍ ROČNÍKOVÉ PRÁCE</a:t>
            </a:r>
            <a:endParaRPr sz="1200"/>
          </a:p>
          <a:p>
            <a:pPr marL="457200" lvl="0" indent="-3937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cs-CZ" sz="1200" b="1" i="1" u="sng"/>
              <a:t>13.3. - 17. 3. Praxe 5</a:t>
            </a:r>
            <a:endParaRPr sz="1200"/>
          </a:p>
          <a:p>
            <a:pPr marL="457200" lvl="0" indent="-3937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cs-CZ" sz="1200"/>
              <a:t>28.3. Seminář po praxi v seminárních skupinách</a:t>
            </a:r>
            <a:endParaRPr sz="1200"/>
          </a:p>
          <a:p>
            <a:pPr marL="457200" lvl="0" indent="-3937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cs-CZ" sz="1200"/>
              <a:t>5. – 7.4. Otevřen rozpis pro výběr praxe 6.</a:t>
            </a:r>
            <a:endParaRPr sz="1200"/>
          </a:p>
          <a:p>
            <a:pPr marL="457200" lvl="0" indent="-3937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cs-CZ" sz="1200"/>
              <a:t>18.4. Seminář před praxí v seminárních skupinách – IPP</a:t>
            </a:r>
            <a:endParaRPr sz="1200"/>
          </a:p>
          <a:p>
            <a:pPr marL="457200" lvl="0" indent="-3937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cs-CZ" sz="1200" b="1" i="1" u="sng"/>
              <a:t>24.4. - 28.4. Praxe 6</a:t>
            </a:r>
            <a:endParaRPr sz="1200"/>
          </a:p>
          <a:p>
            <a:pPr marL="457200" lvl="0" indent="-3937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cs-CZ" sz="1200"/>
              <a:t>3.5. Seminář po praxi v seminárních skupinách</a:t>
            </a:r>
            <a:endParaRPr sz="1200"/>
          </a:p>
          <a:p>
            <a:pPr marL="457200" lvl="0" indent="-3937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cs-CZ" sz="1200"/>
              <a:t>Polovina května.- </a:t>
            </a:r>
            <a:r>
              <a:rPr lang="cs-CZ" sz="1200" b="1"/>
              <a:t>OBHAJOBY ROČNÍKOVÝCH PRACÍ </a:t>
            </a:r>
            <a:endParaRPr sz="1200"/>
          </a:p>
          <a:p>
            <a:pPr marL="45720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cs-CZ" sz="1200" b="1"/>
              <a:t>23. 5. STUDENTSKÁ KONFERENCE v aule (8.30 – 13.00)</a:t>
            </a:r>
            <a:r>
              <a:rPr lang="cs-CZ" sz="1400"/>
              <a:t/>
            </a:r>
            <a:br>
              <a:rPr lang="cs-CZ" sz="1400"/>
            </a:br>
            <a:endParaRPr sz="14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6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28600" marR="0" lvl="0" indent="-5007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500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500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PŘED - připravují na praxi – IPP, příprava, konzultace cílů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500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cs-CZ" sz="2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 - reflektují praxi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6"/>
          <p:cNvSpPr/>
          <p:nvPr/>
        </p:nvSpPr>
        <p:spPr>
          <a:xfrm>
            <a:off x="4003305" y="494640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PROČ METODICKÉ SEMINÁŘE</a:t>
            </a:r>
            <a:endParaRPr sz="44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7"/>
          <p:cNvSpPr/>
          <p:nvPr/>
        </p:nvSpPr>
        <p:spPr>
          <a:xfrm>
            <a:off x="661100" y="3077970"/>
            <a:ext cx="1051488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povolena 1 absence</a:t>
            </a:r>
            <a:endParaRPr sz="2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</a:endParaRPr>
          </a:p>
          <a:p>
            <a:pPr marL="457200" lvl="0" indent="-4064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 absence - účast na náhradním semináři </a:t>
            </a:r>
            <a:endParaRPr sz="2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</a:endParaRPr>
          </a:p>
          <a:p>
            <a:pPr marL="457200" lvl="0" indent="-4064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3 a více absence - bez zápočtu</a:t>
            </a:r>
            <a:endParaRPr sz="2800">
              <a:solidFill>
                <a:schemeClr val="dk1"/>
              </a:solidFill>
            </a:endParaRPr>
          </a:p>
          <a:p>
            <a:pPr marL="45720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06" name="Google Shape;206;p7"/>
          <p:cNvSpPr/>
          <p:nvPr/>
        </p:nvSpPr>
        <p:spPr>
          <a:xfrm>
            <a:off x="2197505" y="649090"/>
            <a:ext cx="111867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POVINNÁ ÚČAST </a:t>
            </a:r>
            <a:r>
              <a:rPr lang="cs-CZ" sz="400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na metodických seminářích</a:t>
            </a:r>
            <a:endParaRPr sz="40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8"/>
          <p:cNvSpPr/>
          <p:nvPr/>
        </p:nvSpPr>
        <p:spPr>
          <a:xfrm>
            <a:off x="1096150" y="2253400"/>
            <a:ext cx="10165200" cy="460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533160" marR="0" lvl="0" indent="-53280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cs-CZ" sz="2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Odborná praxe informativní (jsou spojeny s MSSP)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7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cs-CZ" sz="1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6 týdnů ve 2. ročníku (každý týden 30 hodin)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9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3160" marR="0" lvl="0" indent="-53280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cs-CZ" sz="2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Odborná praxe prázdninová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7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cs-CZ" sz="1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 týdny mezi 2. a 3. ročníkem (60 hodn)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9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3160" marR="0" lvl="0" indent="-53280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cs-CZ" sz="2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Odborná praxe průběžná 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8" algn="l" rtl="0">
              <a:lnSpc>
                <a:spcPct val="7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cs-CZ" sz="1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během 2. ročníku (40 hodin)</a:t>
            </a:r>
            <a:endParaRPr sz="18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9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3160" marR="0" lvl="0" indent="-53280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cs-CZ" sz="2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Odborná praxe bloková specializační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7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cs-CZ" sz="1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4 týdny (listopad) ve 3. ročníku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98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3160" marR="0" lvl="0" indent="-53280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cs-CZ" sz="2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Odborná praxe k absolutoriu (diplomní praxe)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78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cs-CZ" sz="18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 týdny ve 3. ročníku (po domluvě s vedoucím absolventské práce)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8"/>
          <p:cNvSpPr/>
          <p:nvPr/>
        </p:nvSpPr>
        <p:spPr>
          <a:xfrm>
            <a:off x="4003305" y="317761"/>
            <a:ext cx="110787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SYSTÉM PRAXÍ NA JABOKU </a:t>
            </a:r>
            <a:endParaRPr sz="1400" i="0" u="none" strike="noStrike" cap="none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pro II. a III. ročník</a:t>
            </a:r>
            <a:endParaRPr sz="440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13" name="Google Shape;213;p8"/>
          <p:cNvSpPr/>
          <p:nvPr/>
        </p:nvSpPr>
        <p:spPr>
          <a:xfrm>
            <a:off x="633475" y="2030075"/>
            <a:ext cx="8724600" cy="24552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8"/>
          <p:cNvSpPr txBox="1"/>
          <p:nvPr/>
        </p:nvSpPr>
        <p:spPr>
          <a:xfrm>
            <a:off x="913525" y="4485275"/>
            <a:ext cx="9787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8"/>
          <p:cNvSpPr/>
          <p:nvPr/>
        </p:nvSpPr>
        <p:spPr>
          <a:xfrm>
            <a:off x="633475" y="4586725"/>
            <a:ext cx="8724600" cy="19278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2024e653e6c_0_1"/>
          <p:cNvSpPr txBox="1">
            <a:spLocks noGrp="1"/>
          </p:cNvSpPr>
          <p:nvPr>
            <p:ph type="title"/>
          </p:nvPr>
        </p:nvSpPr>
        <p:spPr>
          <a:xfrm>
            <a:off x="5285775" y="273600"/>
            <a:ext cx="6296100" cy="609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Letní semestr 2022/2023</a:t>
            </a:r>
            <a:endParaRPr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21" name="Google Shape;221;g2024e653e6c_0_1"/>
          <p:cNvSpPr txBox="1">
            <a:spLocks noGrp="1"/>
          </p:cNvSpPr>
          <p:nvPr>
            <p:ph type="subTitle" idx="1"/>
          </p:nvPr>
        </p:nvSpPr>
        <p:spPr>
          <a:xfrm>
            <a:off x="667355" y="2096445"/>
            <a:ext cx="10972500" cy="3935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spAutoFit/>
          </a:bodyPr>
          <a:lstStyle/>
          <a:p>
            <a:pPr marL="45720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>
                <a:latin typeface="Roboto Condensed"/>
                <a:ea typeface="Roboto Condensed"/>
                <a:cs typeface="Roboto Condensed"/>
                <a:sym typeface="Roboto Condensed"/>
              </a:rPr>
              <a:t>Musí být splněny v rámci letního semestru tři informativní praxe</a:t>
            </a:r>
            <a:endParaRPr sz="24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900">
                <a:latin typeface="Roboto Condensed"/>
                <a:ea typeface="Roboto Condensed"/>
                <a:cs typeface="Roboto Condensed"/>
                <a:sym typeface="Roboto Condensed"/>
              </a:rPr>
              <a:t>13.2. – 17.2. PRAXE IV</a:t>
            </a:r>
            <a:endParaRPr sz="29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900"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endParaRPr sz="19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900">
                <a:latin typeface="Roboto Condensed"/>
                <a:ea typeface="Roboto Condensed"/>
                <a:cs typeface="Roboto Condensed"/>
                <a:sym typeface="Roboto Condensed"/>
              </a:rPr>
              <a:t>13.3. – 17.3. PRAXE V</a:t>
            </a:r>
            <a:endParaRPr sz="19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None/>
            </a:pPr>
            <a:endParaRPr sz="29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None/>
            </a:pPr>
            <a:r>
              <a:rPr lang="cs-CZ" sz="2900">
                <a:latin typeface="Roboto Condensed"/>
                <a:ea typeface="Roboto Condensed"/>
                <a:cs typeface="Roboto Condensed"/>
                <a:sym typeface="Roboto Condensed"/>
              </a:rPr>
              <a:t>24.4. – 29.4. PRAXE VI</a:t>
            </a:r>
            <a:endParaRPr sz="29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None/>
            </a:pPr>
            <a:endParaRPr sz="29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900">
                <a:latin typeface="Roboto Condensed"/>
                <a:ea typeface="Roboto Condensed"/>
                <a:cs typeface="Roboto Condensed"/>
                <a:sym typeface="Roboto Condensed"/>
              </a:rPr>
              <a:t>… </a:t>
            </a:r>
            <a:r>
              <a:rPr lang="cs-CZ" sz="2700">
                <a:latin typeface="Roboto Condensed"/>
                <a:ea typeface="Roboto Condensed"/>
                <a:cs typeface="Roboto Condensed"/>
                <a:sym typeface="Roboto Condensed"/>
              </a:rPr>
              <a:t>jedna průběžná, jedna prázdninová (ta se přelévá do ZS dalšího šk. roku)</a:t>
            </a:r>
            <a:r>
              <a:rPr lang="cs-CZ"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endParaRPr sz="180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3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39302A"/>
      </a:dk2>
      <a:lt2>
        <a:srgbClr val="E5DEDB"/>
      </a:lt2>
      <a:accent1>
        <a:srgbClr val="FFFF00"/>
      </a:accent1>
      <a:accent2>
        <a:srgbClr val="7F7F7F"/>
      </a:accent2>
      <a:accent3>
        <a:srgbClr val="262626"/>
      </a:accent3>
      <a:accent4>
        <a:srgbClr val="FFFF00"/>
      </a:accent4>
      <a:accent5>
        <a:srgbClr val="773709"/>
      </a:accent5>
      <a:accent6>
        <a:srgbClr val="3F3F3F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39302A"/>
      </a:dk2>
      <a:lt2>
        <a:srgbClr val="E5DEDB"/>
      </a:lt2>
      <a:accent1>
        <a:srgbClr val="FFFF00"/>
      </a:accent1>
      <a:accent2>
        <a:srgbClr val="7F7F7F"/>
      </a:accent2>
      <a:accent3>
        <a:srgbClr val="262626"/>
      </a:accent3>
      <a:accent4>
        <a:srgbClr val="FFFF00"/>
      </a:accent4>
      <a:accent5>
        <a:srgbClr val="773709"/>
      </a:accent5>
      <a:accent6>
        <a:srgbClr val="3F3F3F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39302A"/>
      </a:dk2>
      <a:lt2>
        <a:srgbClr val="E5DEDB"/>
      </a:lt2>
      <a:accent1>
        <a:srgbClr val="FFFF00"/>
      </a:accent1>
      <a:accent2>
        <a:srgbClr val="7F7F7F"/>
      </a:accent2>
      <a:accent3>
        <a:srgbClr val="262626"/>
      </a:accent3>
      <a:accent4>
        <a:srgbClr val="FFFF00"/>
      </a:accent4>
      <a:accent5>
        <a:srgbClr val="773709"/>
      </a:accent5>
      <a:accent6>
        <a:srgbClr val="3F3F3F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1425</Words>
  <Application>Microsoft Office PowerPoint</Application>
  <PresentationFormat>Širokoúhlá obrazovka</PresentationFormat>
  <Paragraphs>239</Paragraphs>
  <Slides>27</Slides>
  <Notes>27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27</vt:i4>
      </vt:variant>
    </vt:vector>
  </HeadingPairs>
  <TitlesOfParts>
    <vt:vector size="34" baseType="lpstr">
      <vt:lpstr>Arial</vt:lpstr>
      <vt:lpstr>Times New Roman</vt:lpstr>
      <vt:lpstr>Roboto Condensed</vt:lpstr>
      <vt:lpstr>Noto Sans Symbols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Časový harmonogram praxí a metodických seminářů v letním semestru 2023</vt:lpstr>
      <vt:lpstr>Prezentace aplikace PowerPoint</vt:lpstr>
      <vt:lpstr>Prezentace aplikace PowerPoint</vt:lpstr>
      <vt:lpstr>Prezentace aplikace PowerPoint</vt:lpstr>
      <vt:lpstr>Letní semestr 2022/2023</vt:lpstr>
      <vt:lpstr>Prezentace aplikace PowerPoint</vt:lpstr>
      <vt:lpstr>Prezentace aplikace PowerPoint</vt:lpstr>
      <vt:lpstr> OBLASTI PRAXÍ VE 2. ROČNÍKU </vt:lpstr>
      <vt:lpstr>PASTORAČNÍ PRAXE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PRŮBĚŽNÁ PRAXE</vt:lpstr>
      <vt:lpstr>PRÁZDNINOVÁ PRAXE II.</vt:lpstr>
      <vt:lpstr>PRÁZDNINOVÁ PRAXE II. </vt:lpstr>
      <vt:lpstr>STUDENTSKÁ KONFERENCE</vt:lpstr>
      <vt:lpstr>STUDENTSKÁ KONFERENCE   </vt:lpstr>
      <vt:lpstr>STUDENTSKÁ KONFERENCE - role </vt:lpstr>
      <vt:lpstr>STUDENTSKÁ KONFERENCE 23. května 2023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uzivatel</dc:creator>
  <cp:lastModifiedBy>Diakonie</cp:lastModifiedBy>
  <cp:revision>1</cp:revision>
  <dcterms:created xsi:type="dcterms:W3CDTF">2020-10-23T12:33:32Z</dcterms:created>
  <dcterms:modified xsi:type="dcterms:W3CDTF">2023-02-01T16:34:47Z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Širokoúhlá obrazovka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</vt:i4>
  </property>
</Properties>
</file>