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2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2192000" cy="6858000"/>
  <p:notesSz cx="7559675" cy="10691813"/>
  <p:embeddedFontLst>
    <p:embeddedFont>
      <p:font typeface="Roboto" panose="020B0604020202020204" charset="0"/>
      <p:regular r:id="rId28"/>
      <p:bold r:id="rId29"/>
      <p:italic r:id="rId30"/>
      <p:boldItalic r:id="rId31"/>
    </p:embeddedFont>
    <p:embeddedFont>
      <p:font typeface="Roboto Condensed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uycq+7lMXTUGxKZSZNvPj9fW8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4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customschemas.google.com/relationships/presentationmetadata" Target="meta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dbc1175c1e_0_5:notes"/>
          <p:cNvSpPr txBox="1">
            <a:spLocks noGrp="1"/>
          </p:cNvSpPr>
          <p:nvPr>
            <p:ph type="body" idx="1"/>
          </p:nvPr>
        </p:nvSpPr>
        <p:spPr>
          <a:xfrm>
            <a:off x="755968" y="5078605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1dbc1175c1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0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0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5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6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7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9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5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0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1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1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1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1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1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2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6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8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60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6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6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6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61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6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62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62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62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62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62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>
  <p:cSld name="Záhlaví oddílu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dbc1175c1e_0_76"/>
          <p:cNvSpPr txBox="1">
            <a:spLocks noGrp="1"/>
          </p:cNvSpPr>
          <p:nvPr>
            <p:ph type="body" idx="1"/>
          </p:nvPr>
        </p:nvSpPr>
        <p:spPr>
          <a:xfrm>
            <a:off x="838200" y="1819275"/>
            <a:ext cx="10515600" cy="46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g1dbc1175c1e_0_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4"/>
          <p:cNvSpPr/>
          <p:nvPr/>
        </p:nvSpPr>
        <p:spPr>
          <a:xfrm>
            <a:off x="8629200" y="0"/>
            <a:ext cx="3562200" cy="685728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Google Shape;9;p2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562920" y="734400"/>
            <a:ext cx="5065560" cy="5388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52280" y="-775800"/>
            <a:ext cx="4314240" cy="305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948640" y="1565640"/>
            <a:ext cx="7700760" cy="819144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razda@jabok.cz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hyperlink" Target="mailto:ortova@jabok.cz" TargetMode="External"/><Relationship Id="rId4" Type="http://schemas.openxmlformats.org/officeDocument/2006/relationships/hyperlink" Target="mailto:najbrtova@jabok.cz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"/>
          <p:cNvSpPr/>
          <p:nvPr/>
        </p:nvSpPr>
        <p:spPr>
          <a:xfrm>
            <a:off x="559450" y="2088000"/>
            <a:ext cx="11545800" cy="20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a supervizní seminář</a:t>
            </a: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440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II.</a:t>
            </a:r>
            <a:endParaRPr sz="440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Odborná praxe informativní II.</a:t>
            </a:r>
            <a:endParaRPr sz="44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Anna JURÁČKOVÁ</a:t>
            </a:r>
            <a:r>
              <a:rPr lang="cs-CZ" sz="2800" b="0" i="0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– koordinátorka praxí 1. ročníku, učitel skupiny A </a:t>
            </a:r>
            <a:endParaRPr sz="2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jurackova</a:t>
            </a:r>
            <a:r>
              <a:rPr lang="cs-CZ" sz="2800" b="0" i="0" strike="noStrike" cap="none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@jabok.cz</a:t>
            </a:r>
            <a:endParaRPr sz="2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 i="0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Tereza NAJBRTOVÁ</a:t>
            </a:r>
            <a:r>
              <a:rPr lang="cs-CZ" sz="2800" b="0" i="0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– učitelka  skupiny B </a:t>
            </a:r>
            <a:endParaRPr sz="2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cs-CZ" sz="2800" b="0" i="0" strike="noStrike" cap="none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najbrtova@jabok.cz</a:t>
            </a:r>
            <a:endParaRPr sz="2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 i="0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Marie ORTOVÁ</a:t>
            </a:r>
            <a:r>
              <a:rPr lang="cs-CZ" sz="2800" b="0" i="0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– učitelka  skupiny C</a:t>
            </a: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</a:t>
            </a:r>
            <a:r>
              <a:rPr lang="cs-CZ" sz="2800" b="0" i="0" strike="noStrike" cap="none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ortova@jabok.cz</a:t>
            </a:r>
            <a:endParaRPr sz="2800" b="0" i="0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David URBAN</a:t>
            </a: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- učitel skupiny D</a:t>
            </a: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urban@jabok.cz</a:t>
            </a: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4290700" y="335250"/>
            <a:ext cx="7764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VYUČUJÍCÍ</a:t>
            </a:r>
            <a:endParaRPr sz="440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a supervizní seminář k praxi II.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informativní II.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KOREKVIZITA 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 oba zápočty je nutné splnit podmínky obou předmětů. </a:t>
            </a: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prázdninová I.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"/>
                <a:ea typeface="Roboto"/>
                <a:cs typeface="Roboto"/>
                <a:sym typeface="Roboto"/>
              </a:rPr>
              <a:t>   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SOUVISEJÍCÍ PŘEDMĚTY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 - připravují na praxi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 - reflektují praxi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FORMA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začátku semestru pro celý ročník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Následně v malých skupinách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konci ročníku studentská konference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838075" y="365050"/>
            <a:ext cx="10981800" cy="13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PROČ METODICKÉ SEMINÁŘE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dbc1175c1e_0_5"/>
          <p:cNvSpPr txBox="1">
            <a:spLocks noGrp="1"/>
          </p:cNvSpPr>
          <p:nvPr>
            <p:ph type="body" idx="1"/>
          </p:nvPr>
        </p:nvSpPr>
        <p:spPr>
          <a:xfrm>
            <a:off x="75475" y="1024428"/>
            <a:ext cx="11435700" cy="53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Obrácení zpět, obrácení k sobě (lat. reflexio)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Zastavení se a obrácení pozornosti na určitý úsek zkušenosti. Podstatné je být otevřený, motivovaný k novému pohledu, ke změně – zkušenost pak může být nazírána nově a mohou se měnit přístupy – učíme se, posouváme se …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Co pomáhá: osobnostní dispozice, bezpečí, zkušenost z užitku, prostor pro reflexi, skupina, podpora ze strany organizace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Sebereflexe – uvědomované vnímání sebe sama. Cílem je nejen popsat pocity, ale i důvody, proč je mám.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900"/>
              <a:buNone/>
            </a:pPr>
            <a:endParaRPr sz="5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900"/>
              <a:buNone/>
            </a:pPr>
            <a:endParaRPr sz="5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900"/>
              <a:buNone/>
            </a:pPr>
            <a:endParaRPr sz="5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03" name="Google Shape;203;g1dbc1175c1e_0_5"/>
          <p:cNvSpPr txBox="1">
            <a:spLocks noGrp="1"/>
          </p:cNvSpPr>
          <p:nvPr>
            <p:ph type="title"/>
          </p:nvPr>
        </p:nvSpPr>
        <p:spPr>
          <a:xfrm>
            <a:off x="4050915" y="534572"/>
            <a:ext cx="7299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REFLEXE, SEBEREFLEXE</a:t>
            </a:r>
            <a:r>
              <a:rPr lang="cs-CZ"/>
              <a:t/>
            </a:r>
            <a:br>
              <a:rPr lang="cs-CZ"/>
            </a:br>
            <a:r>
              <a:rPr lang="cs-CZ"/>
              <a:t/>
            </a:r>
            <a:br>
              <a:rPr lang="cs-CZ"/>
            </a:b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1513280" y="2533190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p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ovolena 1 absence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absence - účast na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náhradním semináři 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 a více absence -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bez zápočtu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POVINNÁ ÚČAST NA SEMINÁŘI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.2. – 1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7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.2. PRAXE II. </a:t>
            </a:r>
            <a:endParaRPr/>
          </a:p>
          <a:p>
            <a:pPr marL="457200" marR="0" lvl="0" indent="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None/>
            </a:pP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.3. – 1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7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.3. PRAXE III.</a:t>
            </a:r>
            <a:endParaRPr/>
          </a:p>
          <a:p>
            <a:pPr marL="457200" marR="0" lvl="0" indent="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17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.4. – 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21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.4. PRAXE IV. </a:t>
            </a:r>
            <a:endParaRPr/>
          </a:p>
          <a:p>
            <a:pPr marL="533160" marR="0" lvl="0" indent="-3804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Týden před a týden po je vždy seminář k praxi.</a:t>
            </a:r>
            <a:endParaRPr/>
          </a:p>
          <a:p>
            <a:pPr marL="533160" marR="0" lvl="0" indent="-3804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160" marR="0" lvl="0" indent="-3804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.5.202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(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9:00 - 12:00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)  STUDENTSKÁ KONFERENCE v aule (povinná účast)</a:t>
            </a:r>
            <a:endParaRPr sz="24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</a:t>
            </a:r>
            <a:r>
              <a:rPr lang="cs-CZ" sz="4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TERMÍNY PRAXÍ 2022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838075" y="1819450"/>
            <a:ext cx="112383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V PEDAGOGICKÉ OBLASTI: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</a:pP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MŠ, ZŠ a SŠ s integrací (1-2 praxe)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NZDM, SaSM + ČAS (1-2 praxe)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Dětské domovy (3-4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 praxe)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Diagnostické ústavy, výchovné ústavy, dětské domovy se školou (3-4 praxe)</a:t>
            </a:r>
            <a:endParaRPr/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Student si splní praxi na každém typu zařízení 1x. 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TEMATICKÉ ZAMĚŘENÍ PRAXÍ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2720" marR="0" lvl="0" indent="-3423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se vybírá z tzv. „ROZPISU“, který je zveřejněn v ISu.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291560" algn="l" rtl="0">
              <a:lnSpc>
                <a:spcPct val="10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34236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Rozpis se otevírá v určitém časovém období (informuje koordinátorka).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291560" algn="l" rtl="0">
              <a:lnSpc>
                <a:spcPct val="10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  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 otevřením rozpisu je dobré si prostudovat karty zařízení a připravit si několik variant.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VÝBĚR PRAXE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Výběr z ROZPISU (info na kartě zařízení a webu organizace)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Vypracování INDIVIDUÁLNÍHO PLÁNU PRAXE 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SEMINÁŘ PŘED PRAXÍ (individuální plán praxe)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nejpozději 1. den – domluvit průběh praxe na základě IPP, odevzdat   hodnotící formulář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5. den – Vyzvednout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“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Hodnocení praxe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”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– razítko + podpis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SEMINÁŘ PO PRAXI - reflexe, sebereflexe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ODEVZDAT TŘI DOKUMENTY - 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ZPRÁVU Z PRAXE,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IPP s podpisy (3x), hodnocení dle domluvy s učitelem</a:t>
            </a: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2800"/>
              <a:buFont typeface="Roboto Condensed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VLOŽIT DO PORTFOLIA</a:t>
            </a: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KROK ZA KROKEM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cs-CZ" sz="36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36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Individuální plán praxe (IPP)</a:t>
            </a:r>
            <a:endParaRPr sz="3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cs-CZ" sz="36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36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Zpráva z praxe</a:t>
            </a:r>
            <a:endParaRPr sz="3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cs-CZ" sz="36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36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Hodnocení z praxe</a:t>
            </a:r>
            <a:endParaRPr sz="3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 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DOKUMENTY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3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 o smlouvu na praxi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v případě, že není v rozpisu a/nebo s organizací nemá škola smlouvu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 o příspěvek na praxi (jízdné, nocležné, poplatek za prax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e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)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 dispozici v ISu v dokumentech Katedry odborných praxí: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https://is.jabok.cz/auth/do/jabok/1108878/OPS/FormOPS/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3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 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ŽÁDOSTI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Jsem 3 dny a více na praxi -  je možné zbylé hodiny odpracovat v náhradním termínu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Jsem 2 dny a méně na praxi -  je třeba opakovat celou praxi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Ihned kontaktovat koordinátora na pracovišti i ve škole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KOMUNIKOVAT !!!!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</a:t>
            </a: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KDYŽ ONEMOCNÍM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DOCHÁZKA na metodické semináře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Vypracované, doplněné, schválené dokumenty </a:t>
            </a: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Vedené </a:t>
            </a:r>
            <a:r>
              <a:rPr lang="cs-CZ" sz="2800" b="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PORTFOLIO s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dokumenty (předkládá se učiteli dle domluvy)</a:t>
            </a: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1134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</a:t>
            </a: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PODMÍNKY ZÁPOČTU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60 hodin v průběhu letních prázdnin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během 14dní</a:t>
            </a:r>
            <a:endParaRPr/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Možno plnit i v zahraničí (doporučujeme)</a:t>
            </a:r>
            <a:endParaRPr/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Během letního semestru:</a:t>
            </a:r>
            <a:endParaRPr/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Výběr praxe + konzultace s vedoucím skupiny + </a:t>
            </a: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smlouva na praxi (na základě žádosti)</a:t>
            </a:r>
            <a:endParaRPr/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Tvorba IPP (IPP musí bý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t schváleno nejpozději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 začátkem prázdnin nebo dle domluvy)  </a:t>
            </a:r>
            <a:endParaRPr/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Dokumenty k praxi musí být odevzdané v průběhu zimního semestru následujícího šk. roku (zápočet v ZS)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PRÁZDNINOVÁ PRAXE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7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CÍLE</a:t>
            </a:r>
            <a:endParaRPr/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Propojit teorii se zkušenostmi z praxí</a:t>
            </a:r>
            <a:endParaRPr/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Shrnout a prezentovat poznatky a zkušenosti</a:t>
            </a:r>
            <a:endParaRPr/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Zažít  </a:t>
            </a:r>
            <a:endParaRPr/>
          </a:p>
          <a:p>
            <a:pPr marL="13716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organizaci větší akce </a:t>
            </a:r>
            <a:endParaRPr/>
          </a:p>
          <a:p>
            <a:pPr marL="13716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skupinovou spolupráci</a:t>
            </a:r>
            <a:endParaRPr/>
          </a:p>
          <a:p>
            <a:pPr marL="13716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prezentaci odborných informací a vlastních názorů</a:t>
            </a:r>
            <a:endParaRPr/>
          </a:p>
          <a:p>
            <a:pPr marL="228600" marR="0" lvl="0" indent="-500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7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</a:t>
            </a: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4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STUDENTSKÁ KONFERENCE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8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KAŽDÁ SKUPINA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9144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685800" marR="0" lvl="1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Condensed"/>
              <a:buChar char="•"/>
            </a:pPr>
            <a:r>
              <a:rPr lang="cs-CZ" sz="280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zformuluje CÍL a OSNOVU svého příspěvku - definitivní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podoba</a:t>
            </a:r>
            <a:r>
              <a:rPr lang="cs-CZ" sz="280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d</a:t>
            </a: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31. března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500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89999" marR="0" lvl="0" indent="-8999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VŠE BUDE KONZULTOVAT se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učitelem své seminární skupiny nebo se </a:t>
            </a:r>
            <a:r>
              <a:rPr lang="cs-CZ" sz="280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sociálními pedagogy (M.Pařízek, M.Kaplánek, P.Kuchař) </a:t>
            </a:r>
            <a:endParaRPr sz="280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89999" marR="0" lvl="0" indent="-8999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9144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5" name="Google Shape;275;p18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                  </a:t>
            </a:r>
            <a:r>
              <a:rPr lang="cs-CZ" sz="4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STUDENTSKÁ KONFERENCE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HLAVNÍ TÉMA: Význam autorit v prostředí, kde se vzdělává a vychovává</a:t>
            </a: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TÉMATA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SKUPIN </a:t>
            </a:r>
            <a:endParaRPr sz="28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1) Rozdíly mezi formální a neformální autoritou – jejich vývoj, význam a hranice, možnosti pro vztah a jeho posilování</a:t>
            </a:r>
            <a:endParaRPr sz="23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2) Použití odměny a trestu autoritou k dosažení výchovně-vzdělávacího cíle  (podpůrné a represivní výchovné prostředky a jejich vliv)</a:t>
            </a:r>
            <a:endParaRPr sz="23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3) Síla osobnosti pedagoga - silné stránky, význam a rizika moci</a:t>
            </a:r>
            <a:endParaRPr sz="23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4) Vliv autority na klima v dětských kolektivech - dynamika, rozložení pozic, role (dětskými kolektivy myslíme rodinné skupiny v dětských domovech, v jiné ústavní péči, kam jdou studenti teď na praxi, skupiny v NZDM a oratořích</a:t>
            </a:r>
            <a:endParaRPr sz="23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</a:endParaRPr>
          </a:p>
        </p:txBody>
      </p:sp>
      <p:sp>
        <p:nvSpPr>
          <p:cNvPr id="281" name="Google Shape;281;p19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</a:t>
            </a:r>
            <a:r>
              <a:rPr lang="cs-CZ" sz="4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STUDENTSKÁ KONFERENCE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0"/>
          <p:cNvSpPr/>
          <p:nvPr/>
        </p:nvSpPr>
        <p:spPr>
          <a:xfrm>
            <a:off x="623130" y="1839915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 každou seminární skupinu bude vylosován jeden úkol:</a:t>
            </a:r>
            <a:endParaRPr/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5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1. Celková organizace konference (koordinátoři)</a:t>
            </a:r>
            <a:endParaRPr sz="1100"/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5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 - hlídání termínů, komunikace s ostatními skupinami, </a:t>
            </a:r>
            <a:endParaRPr sz="25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500">
                <a:latin typeface="Roboto Condensed"/>
                <a:ea typeface="Roboto Condensed"/>
                <a:cs typeface="Roboto Condensed"/>
                <a:sym typeface="Roboto Condensed"/>
              </a:rPr>
              <a:t>     </a:t>
            </a:r>
            <a:r>
              <a:rPr lang="cs-CZ" sz="25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2. Propagace před/po konferencí (PR)</a:t>
            </a:r>
            <a:endParaRPr sz="1100"/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5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- web, sociální sítě, plakáty, zvací emaily, </a:t>
            </a:r>
            <a:r>
              <a:rPr lang="cs-CZ" sz="25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tisková zpráva, foto a video</a:t>
            </a:r>
            <a:endParaRPr sz="1100"/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5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3. Organizace </a:t>
            </a:r>
            <a:r>
              <a:rPr lang="cs-CZ" sz="2500">
                <a:latin typeface="Roboto Condensed"/>
                <a:ea typeface="Roboto Condensed"/>
                <a:cs typeface="Roboto Condensed"/>
                <a:sym typeface="Roboto Condensed"/>
              </a:rPr>
              <a:t>občerstvení - komunikace s Rozkou B., rozdělení úkolů (gastro)</a:t>
            </a:r>
            <a:endParaRPr sz="25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5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4. Moderování konferenčního dne, </a:t>
            </a:r>
            <a:r>
              <a:rPr lang="cs-CZ" sz="25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příprava prostor a techniky (moderátoři)</a:t>
            </a:r>
            <a:endParaRPr sz="110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7" name="Google Shape;287;p20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</a:t>
            </a:r>
            <a:r>
              <a:rPr lang="cs-CZ" sz="4300">
                <a:latin typeface="Roboto Condensed"/>
                <a:ea typeface="Roboto Condensed"/>
                <a:cs typeface="Roboto Condensed"/>
                <a:sym typeface="Roboto Condensed"/>
              </a:rPr>
              <a:t>      </a:t>
            </a:r>
            <a:r>
              <a:rPr lang="cs-CZ" sz="43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STUDENTSKÁ KONFERENCE</a:t>
            </a:r>
            <a:endParaRPr sz="43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2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8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února: skupina 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rozvrhne/konkretizuje 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TÉMA svého příspěvku a určí 2 zástupce, kteří budou komunikovat za skupinu a zašle jejich jména a téma organizační skupině a  učitelům své seminární skupiny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/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31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března: 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s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kupina zkonzultuje CÍL a OSNOVU příspěvku s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pedagogy a zašle je organizační skupině a učiteli své skupiny. </a:t>
            </a:r>
            <a:endParaRPr/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Do 30. 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dubna: skupina PR 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začne 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 propagací (emailové pozvánky, plakáty, www stránky, facebook, …). Informace o příspěvcích získá od organizační skupiny.</a:t>
            </a:r>
            <a:endParaRPr/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1</a:t>
            </a: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5</a:t>
            </a:r>
            <a:r>
              <a:rPr lang="cs-CZ" sz="2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května: Skupiny sdělí „zvláštní“ požadavky na prostor a technické zabezpečení moderátorům.</a:t>
            </a:r>
            <a:endParaRPr sz="24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3" name="Google Shape;293;p2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/>
              <a:t>                  </a:t>
            </a:r>
            <a:r>
              <a:rPr lang="cs-CZ" sz="4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STUDENTSKÁ KONFERENCE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416" y="692696"/>
            <a:ext cx="4105275" cy="3078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8128" y="476672"/>
            <a:ext cx="3987800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51784" y="3212976"/>
            <a:ext cx="4032250" cy="302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3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                       </a:t>
            </a:r>
            <a:r>
              <a:rPr lang="cs-CZ" sz="4400" strike="noStrik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DĚKUJI ZA POZORNOST</a:t>
            </a:r>
            <a:endParaRPr sz="4400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956</Words>
  <Application>Microsoft Office PowerPoint</Application>
  <PresentationFormat>Širokoúhlá obrazovka</PresentationFormat>
  <Paragraphs>147</Paragraphs>
  <Slides>23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23</vt:i4>
      </vt:variant>
    </vt:vector>
  </HeadingPairs>
  <TitlesOfParts>
    <vt:vector size="29" baseType="lpstr">
      <vt:lpstr>Arial</vt:lpstr>
      <vt:lpstr>Roboto</vt:lpstr>
      <vt:lpstr>Roboto Condensed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REFLEXE, SEBEREFLEXE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uzivatel</dc:creator>
  <cp:lastModifiedBy>Tereza Najbrtová</cp:lastModifiedBy>
  <cp:revision>1</cp:revision>
  <dcterms:created xsi:type="dcterms:W3CDTF">2020-10-23T12:33:32Z</dcterms:created>
  <dcterms:modified xsi:type="dcterms:W3CDTF">2023-01-30T15:03:11Z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