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45CCE31-4E09-4BA5-9CF8-B1A4B0756725}" type="datetimeFigureOut">
              <a:rPr lang="cs-CZ"/>
              <a:pPr/>
              <a:t>1.2.2015</a:t>
            </a:fld>
            <a:endParaRPr lang="cs-CZ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cs-CZ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AA67ED5-6435-4A45-9B99-4BF0B988E5A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2BCADA-DDC2-4CA8-818A-FA0E86DBB0D3}" type="slidenum">
              <a:rPr lang="cs-CZ" sz="1200"/>
              <a:pPr algn="r"/>
              <a:t>9</a:t>
            </a:fld>
            <a:endParaRPr lang="cs-CZ" sz="1200"/>
          </a:p>
        </p:txBody>
      </p:sp>
      <p:sp>
        <p:nvSpPr>
          <p:cNvPr id="2253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DE61B-C67C-44B9-9312-5826C21BD455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B3BC2-A1AF-4DA3-A799-9492D252AC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CA7CD-7ADC-4063-948F-82A0DF60E345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C9D1F-6BF0-43AB-B891-19C0CB98C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C34E1-8131-4362-B27E-1326360CB73B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D4FCD-6331-4F73-9C20-A1627B7B0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FE46D-BB71-4D99-B367-7554BC7EF9F7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0453-587B-4C00-8527-A25AEB7FF0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442B9-1448-4BD1-BC60-9EC4BD1A2657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FFD6C-177F-4930-A751-86B8B9B6B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80D81-66C8-47E6-BFA4-978A58AA69EE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95B8-2EC3-4FA5-AE84-4EF4799DA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1961-B563-45AA-BC04-2F7CF3FAFBAC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44885-C247-4900-8855-383DC33768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B3736-07E7-448C-AA1A-92A333EC5AD4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3978B-0CAE-4F31-A4BA-A7B14DD325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8D06F-A5F6-48B6-A321-E5FE985E39E2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D74E0-EC91-4AF1-9948-83BE10CDB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5702B-E3E5-4235-9BDA-55A1F75C0CF3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857F5-872F-4237-BB93-6BA10520CA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9CACF-FB8F-4399-A6A3-FB589A96ED60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C900-3B42-468C-9EAB-FFE8C25A71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574752-6F2F-4F18-B983-DE6C37257DBB}" type="datetimeFigureOut">
              <a:rPr lang="cs-CZ"/>
              <a:pPr>
                <a:defRPr/>
              </a:pPr>
              <a:t>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F71CC5-662A-42CD-8078-8604530BB4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Sociální práce a sociální pedagogika v zahraničí a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350" y="4437063"/>
            <a:ext cx="6400800" cy="1752600"/>
          </a:xfrm>
        </p:spPr>
        <p:txBody>
          <a:bodyPr>
            <a:normAutofit/>
          </a:bodyPr>
          <a:lstStyle/>
          <a:p>
            <a:r>
              <a:rPr lang="cs-CZ" sz="2800" b="1" i="1" smtClean="0">
                <a:solidFill>
                  <a:srgbClr val="898989"/>
                </a:solidFill>
              </a:rPr>
              <a:t>doc. Michal Kaplánek, Th.D.</a:t>
            </a:r>
          </a:p>
          <a:p>
            <a:r>
              <a:rPr lang="cs-CZ" sz="2800" b="1" i="1" smtClean="0">
                <a:solidFill>
                  <a:srgbClr val="898989"/>
                </a:solidFill>
              </a:rPr>
              <a:t>Jabok – Praha</a:t>
            </a:r>
          </a:p>
          <a:p>
            <a:r>
              <a:rPr lang="cs-CZ" sz="2800" b="1" smtClean="0">
                <a:solidFill>
                  <a:schemeClr val="tx1"/>
                </a:solidFill>
              </a:rPr>
              <a:t>Prezentace z roku 2013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/>
              <a:t>Osobní přístup k problematice</a:t>
            </a:r>
          </a:p>
        </p:txBody>
      </p:sp>
      <p:pic>
        <p:nvPicPr>
          <p:cNvPr id="14338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1196975"/>
            <a:ext cx="7488238" cy="51847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</p:spPr>
        <p:txBody>
          <a:bodyPr/>
          <a:lstStyle/>
          <a:p>
            <a:r>
              <a:rPr lang="cs-CZ" b="1" smtClean="0"/>
              <a:t>Místo pedagogiky v sociální práci</a:t>
            </a:r>
            <a:br>
              <a:rPr lang="cs-CZ" b="1" smtClean="0"/>
            </a:br>
            <a:r>
              <a:rPr lang="cs-CZ" i="1" smtClean="0"/>
              <a:t>MODELY  VZTAHŮ</a:t>
            </a:r>
            <a:endParaRPr lang="cs-CZ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752975"/>
          </a:xfrm>
        </p:spPr>
        <p:txBody>
          <a:bodyPr rtlCol="0"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UcParenR"/>
              <a:defRPr/>
            </a:pPr>
            <a:r>
              <a:rPr lang="cs-CZ" dirty="0" smtClean="0"/>
              <a:t>Zapojení sociálního pedagoga v systému sociálních služeb (u mládeže) – Itálie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UcParenR"/>
              <a:defRPr/>
            </a:pPr>
            <a:r>
              <a:rPr lang="cs-CZ" dirty="0" smtClean="0"/>
              <a:t>Sociální pedagogika jako obor, v němž se vzdělávají sociální pracovníci – Německo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UcParenR"/>
              <a:defRPr/>
            </a:pPr>
            <a:r>
              <a:rPr lang="cs-CZ" dirty="0" smtClean="0"/>
              <a:t>Sociální pedagogika jako jeden ze směrů sociální práce – Velká Británie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UcParenR"/>
              <a:defRPr/>
            </a:pPr>
            <a:r>
              <a:rPr lang="cs-CZ" dirty="0" smtClean="0"/>
              <a:t>Paralelní působení obou disciplín (ČR)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UcParenR"/>
              <a:defRPr/>
            </a:pPr>
            <a:r>
              <a:rPr lang="cs-CZ" dirty="0" smtClean="0"/>
              <a:t>Animace jako model komunitní práce (Francie, Švýcarsko)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Historie – klíč k pochopení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Základní východiska (19. století)</a:t>
            </a:r>
          </a:p>
          <a:p>
            <a:r>
              <a:rPr lang="cs-CZ" smtClean="0"/>
              <a:t>Sociální pedagogika (Německo): osvěta = „povznesení lidových vrstev“, socializace, výchova</a:t>
            </a:r>
          </a:p>
          <a:p>
            <a:r>
              <a:rPr lang="cs-CZ" smtClean="0"/>
              <a:t>Sociální práce (Velká Británie): péče státu o občany, kteří potřebují pomoc</a:t>
            </a:r>
          </a:p>
          <a:p>
            <a:pPr>
              <a:buFont typeface="Arial" charset="0"/>
              <a:buNone/>
            </a:pPr>
            <a:r>
              <a:rPr lang="cs-CZ" smtClean="0"/>
              <a:t>SPOLEČNÉ: V době osvícenství přebírá stát a sociální sféra úkoly, které dříve plnila církev.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Sociální pedagogika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 pol. 19. stol. v Německu: alternativa vůči školní pedagogice („kolektivní pedagogika“); Cíl: začlenění jedinců do společnosti</a:t>
            </a:r>
          </a:p>
          <a:p>
            <a:r>
              <a:rPr lang="cs-CZ" i="1" smtClean="0"/>
              <a:t>Paul Natorp (1854-1924) – </a:t>
            </a:r>
            <a:r>
              <a:rPr lang="cs-CZ" smtClean="0"/>
              <a:t>filosof, jehož tématem byl vztah mezi </a:t>
            </a:r>
            <a:r>
              <a:rPr lang="cs-CZ" b="1" smtClean="0"/>
              <a:t>výchovou </a:t>
            </a:r>
            <a:r>
              <a:rPr lang="cs-CZ" smtClean="0"/>
              <a:t>a </a:t>
            </a:r>
            <a:r>
              <a:rPr lang="cs-CZ" b="1" smtClean="0"/>
              <a:t>společností</a:t>
            </a:r>
          </a:p>
          <a:p>
            <a:r>
              <a:rPr lang="cs-CZ" smtClean="0"/>
              <a:t>Problémy: „pedagogizace“ sociální práce a její zneužití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Sociální práce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913"/>
          </a:xfrm>
        </p:spPr>
        <p:txBody>
          <a:bodyPr/>
          <a:lstStyle/>
          <a:p>
            <a:r>
              <a:rPr lang="cs-CZ" smtClean="0"/>
              <a:t>V Evropě – od 18. stol. rostlo úsilí, aby se garantem sociální péče stal stát</a:t>
            </a:r>
          </a:p>
          <a:p>
            <a:r>
              <a:rPr lang="cs-CZ" smtClean="0"/>
              <a:t>USA: školy vzdělávající sociální pracovníky – první „social workers“ – začátek 20. stol., poté sdružení a vzdělávání sociálních pracovníků</a:t>
            </a:r>
          </a:p>
          <a:p>
            <a:r>
              <a:rPr lang="cs-CZ" smtClean="0"/>
              <a:t>Předchůdce sociální práce v 19. stol. (GB):</a:t>
            </a:r>
          </a:p>
          <a:p>
            <a:pPr lvl="1"/>
            <a:r>
              <a:rPr lang="cs-CZ" smtClean="0"/>
              <a:t>The Settlement Movement</a:t>
            </a:r>
          </a:p>
          <a:p>
            <a:pPr lvl="1"/>
            <a:r>
              <a:rPr lang="cs-CZ" smtClean="0"/>
              <a:t>Scientific Charity</a:t>
            </a:r>
          </a:p>
          <a:p>
            <a:pPr lvl="1">
              <a:buFont typeface="Arial" charset="0"/>
              <a:buNone/>
            </a:pPr>
            <a:r>
              <a:rPr lang="cs-CZ" smtClean="0"/>
              <a:t>Social Education = práce s mládeží (jedno z pojetí)</a:t>
            </a:r>
          </a:p>
          <a:p>
            <a:pPr lvl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Československý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Oddělení sociální práce a sociální pedagogiky přináší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dirty="0" smtClean="0"/>
              <a:t>výhody: rozvoj sociální práce jako samostatné vědecké disciplíny, profilace sociální práce (praxe)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dirty="0"/>
              <a:t>n</a:t>
            </a:r>
            <a:r>
              <a:rPr lang="cs-CZ" dirty="0" smtClean="0"/>
              <a:t>evýhody: absence pedagogického vzdělání sociálních pracovníků a sociálního vzdělání pedagogů; legislativní překážky při zapojení pedagogů volného času v </a:t>
            </a:r>
            <a:r>
              <a:rPr lang="cs-CZ" dirty="0" err="1" smtClean="0"/>
              <a:t>nízkoprahových</a:t>
            </a:r>
            <a:r>
              <a:rPr lang="cs-CZ" dirty="0" smtClean="0"/>
              <a:t> zařízeních pro děti a mládež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209675"/>
          </a:xfrm>
        </p:spPr>
        <p:txBody>
          <a:bodyPr/>
          <a:lstStyle/>
          <a:p>
            <a:r>
              <a:rPr lang="cs-CZ" sz="3200" b="1" smtClean="0"/>
              <a:t>Příklad oddělení obou disciplín:</a:t>
            </a:r>
            <a:br>
              <a:rPr lang="cs-CZ" sz="3200" b="1" smtClean="0"/>
            </a:br>
            <a:r>
              <a:rPr lang="cs-CZ" sz="3200" i="1" smtClean="0"/>
              <a:t>Nízkoprahová zařízení pro děti a mládež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>
          <a:xfrm>
            <a:off x="539750" y="1773238"/>
            <a:ext cx="8229600" cy="46085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1800" b="1" smtClean="0"/>
              <a:t>Nízkoprahová zařízení pro děti a mládež </a:t>
            </a:r>
          </a:p>
          <a:p>
            <a:pPr>
              <a:buFont typeface="Arial" charset="0"/>
              <a:buNone/>
            </a:pPr>
            <a:r>
              <a:rPr lang="cs-CZ" sz="1800" smtClean="0"/>
              <a:t>(§ 62 zák. č. 108/2006 Sb., o sociálních službách) </a:t>
            </a:r>
          </a:p>
          <a:p>
            <a:pPr>
              <a:buFont typeface="Arial" charset="0"/>
              <a:buNone/>
            </a:pPr>
            <a:r>
              <a:rPr lang="cs-CZ" sz="1800" smtClean="0"/>
              <a:t>	(1) Nízkoprahová zařízení pro děti a mládež poskytují ambulantní, popřípadě terénní služby dětem ve věku od 6 do 26 let ohroženým společensky nežádoucími jevy. Cílem služby je zlepšit kvalitu jejich života předcházením nebo snížením sociálních a zdravotních rizik souvisejících se způsobem jejich života, umožnit jim lépe se orientovat v jejich sociálním prostředí a vytvářet podmínky k řešení jejich nepříznivé sociální situace. Služba může být poskytována osobám anonymně. </a:t>
            </a:r>
            <a:br>
              <a:rPr lang="cs-CZ" sz="1800" smtClean="0"/>
            </a:br>
            <a:endParaRPr lang="cs-CZ" sz="1800" smtClean="0"/>
          </a:p>
          <a:p>
            <a:pPr>
              <a:buFont typeface="Arial" charset="0"/>
              <a:buNone/>
            </a:pPr>
            <a:r>
              <a:rPr lang="cs-CZ" sz="1800" smtClean="0"/>
              <a:t>	(2) Služba podle odstavce 1 obsahuje tyto základní činnosti: </a:t>
            </a:r>
            <a:br>
              <a:rPr lang="cs-CZ" sz="1800" smtClean="0"/>
            </a:br>
            <a:r>
              <a:rPr lang="cs-CZ" sz="1800" smtClean="0"/>
              <a:t>a) </a:t>
            </a:r>
            <a:r>
              <a:rPr lang="cs-CZ" sz="1800" b="1" smtClean="0"/>
              <a:t>výchovné, vzdělávací a aktivizační činnosti</a:t>
            </a:r>
            <a:r>
              <a:rPr lang="cs-CZ" sz="1800" smtClean="0"/>
              <a:t>, (srov. § 35, odst. 1 f) </a:t>
            </a:r>
            <a:br>
              <a:rPr lang="cs-CZ" sz="1800" smtClean="0"/>
            </a:br>
            <a:r>
              <a:rPr lang="cs-CZ" sz="1800" smtClean="0"/>
              <a:t>b) zprostředkování kontaktu se společenským prostředím, </a:t>
            </a:r>
            <a:br>
              <a:rPr lang="cs-CZ" sz="1800" smtClean="0"/>
            </a:br>
            <a:r>
              <a:rPr lang="cs-CZ" sz="1800" smtClean="0"/>
              <a:t>c) sociálně terapeutické činnosti, </a:t>
            </a:r>
            <a:br>
              <a:rPr lang="cs-CZ" sz="1800" smtClean="0"/>
            </a:br>
            <a:r>
              <a:rPr lang="cs-CZ" sz="1800" smtClean="0"/>
              <a:t>d) pomoc při uplatňování práv, oprávněných zájmů a při obstarávání osobních záležitostí.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r>
              <a:rPr lang="cs-CZ" sz="2800" b="1" smtClean="0">
                <a:solidFill>
                  <a:srgbClr val="002060"/>
                </a:solidFill>
              </a:rPr>
              <a:t>Vzájemný vztah sociální pedagogiky, sociální práce, pedagogiky volného času a rekreologie</a:t>
            </a: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3635375" y="1628775"/>
            <a:ext cx="4464050" cy="4392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3635375" y="3789363"/>
            <a:ext cx="44640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684213" y="1700213"/>
            <a:ext cx="3095625" cy="302418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6" name="Oval 6" descr="Široký šikmo nahoru"/>
          <p:cNvSpPr>
            <a:spLocks noChangeArrowheads="1"/>
          </p:cNvSpPr>
          <p:nvPr/>
        </p:nvSpPr>
        <p:spPr bwMode="auto">
          <a:xfrm>
            <a:off x="2339975" y="1412875"/>
            <a:ext cx="2879725" cy="2736850"/>
          </a:xfrm>
          <a:prstGeom prst="ellipse">
            <a:avLst/>
          </a:prstGeom>
          <a:pattFill prst="wdUpDiag">
            <a:fgClr>
              <a:srgbClr val="FFFF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827088" y="3213100"/>
            <a:ext cx="167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Rekreologie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492500" y="1700213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PVČ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580063" y="2492375"/>
            <a:ext cx="1587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</a:t>
            </a:r>
          </a:p>
          <a:p>
            <a:pPr eaLnBrk="0" hangingPunct="0"/>
            <a:r>
              <a:rPr lang="cs-CZ" sz="2400">
                <a:latin typeface="Times New Roman" pitchFamily="18" charset="0"/>
              </a:rPr>
              <a:t>pedagogika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003800" y="4652963"/>
            <a:ext cx="191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 práce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3203575" y="33575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339975" y="4941888"/>
            <a:ext cx="1422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i="1">
                <a:latin typeface="Times New Roman" pitchFamily="18" charset="0"/>
              </a:rPr>
              <a:t>Nauka (věda)</a:t>
            </a:r>
          </a:p>
          <a:p>
            <a:pPr eaLnBrk="0" hangingPunct="0"/>
            <a:r>
              <a:rPr lang="cs-CZ" i="1">
                <a:latin typeface="Times New Roman" pitchFamily="18" charset="0"/>
              </a:rPr>
              <a:t>o volném</a:t>
            </a:r>
          </a:p>
          <a:p>
            <a:pPr eaLnBrk="0" hangingPunct="0"/>
            <a:r>
              <a:rPr lang="cs-CZ" i="1">
                <a:latin typeface="Times New Roman" pitchFamily="18" charset="0"/>
              </a:rPr>
              <a:t>čase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408</Words>
  <Application>Microsoft Office PowerPoint</Application>
  <PresentationFormat>Předvádění na obrazovce (4:3)</PresentationFormat>
  <Paragraphs>46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Calibri</vt:lpstr>
      <vt:lpstr>Arial</vt:lpstr>
      <vt:lpstr>Times New Roman</vt:lpstr>
      <vt:lpstr>Motiv sady Office</vt:lpstr>
      <vt:lpstr>Sociální práce a sociální pedagogika v zahraničí a v ČR</vt:lpstr>
      <vt:lpstr>Osobní přístup k problematice</vt:lpstr>
      <vt:lpstr>Místo pedagogiky v sociální práci MODELY  VZTAHŮ</vt:lpstr>
      <vt:lpstr>Historie – klíč k pochopení</vt:lpstr>
      <vt:lpstr>Sociální pedagogika</vt:lpstr>
      <vt:lpstr>Sociální práce</vt:lpstr>
      <vt:lpstr>Československý model</vt:lpstr>
      <vt:lpstr>Příklad oddělení obou disciplín: Nízkoprahová zařízení pro děti a mládež</vt:lpstr>
      <vt:lpstr>Vzájemný vztah sociální pedagogiky, sociální práce, pedagogiky volného času a rekreologie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a sociální pedagogika v zahraničí a v ČR</dc:title>
  <dc:creator>kaplanek</dc:creator>
  <cp:lastModifiedBy>ju</cp:lastModifiedBy>
  <cp:revision>17</cp:revision>
  <dcterms:created xsi:type="dcterms:W3CDTF">2013-05-16T07:38:40Z</dcterms:created>
  <dcterms:modified xsi:type="dcterms:W3CDTF">2015-02-01T14:04:21Z</dcterms:modified>
</cp:coreProperties>
</file>