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58" r:id="rId5"/>
    <p:sldId id="261" r:id="rId6"/>
    <p:sldId id="276" r:id="rId7"/>
    <p:sldId id="262" r:id="rId8"/>
    <p:sldId id="263" r:id="rId9"/>
    <p:sldId id="264" r:id="rId10"/>
    <p:sldId id="265" r:id="rId11"/>
    <p:sldId id="266" r:id="rId12"/>
    <p:sldId id="277" r:id="rId13"/>
    <p:sldId id="269" r:id="rId14"/>
    <p:sldId id="272" r:id="rId15"/>
    <p:sldId id="278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58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7A44B-D4F6-4A86-A977-96742C9C18EF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541D8-0884-4F3A-810E-CFBBA26469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235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8512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940F3E-1B2E-4C39-A98E-75AC3088091B}" type="slidenum">
              <a:rPr kumimoji="0" lang="cs-CZ" alt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225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541D8-0884-4F3A-810E-CFBBA26469D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010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7940F3E-1B2E-4C39-A98E-75AC3088091B}" type="slidenum">
              <a:rPr lang="cs-CZ" altLang="cs-CZ" sz="1200">
                <a:cs typeface="Arial" panose="020B0604020202020204" pitchFamily="34" charset="0"/>
              </a:rPr>
              <a:pPr algn="r" eaLnBrk="1" hangingPunct="1"/>
              <a:t>5</a:t>
            </a:fld>
            <a:endParaRPr lang="cs-CZ" altLang="cs-CZ" sz="1200">
              <a:cs typeface="Arial" panose="020B0604020202020204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865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615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604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443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484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53DC403-01F2-4DD4-A28F-173C0D2129BB}" type="slidenum">
              <a:rPr lang="cs-CZ" altLang="cs-CZ" sz="1200">
                <a:cs typeface="Arial" panose="020B0604020202020204" pitchFamily="34" charset="0"/>
              </a:rPr>
              <a:pPr algn="r" eaLnBrk="1" hangingPunct="1"/>
              <a:t>13</a:t>
            </a:fld>
            <a:endParaRPr lang="cs-CZ" altLang="cs-CZ" sz="1200">
              <a:cs typeface="Arial" panose="020B0604020202020204" pitchFamily="34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978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532D39C-B278-4596-9E45-FDA9D5152217}" type="slidenum">
              <a:rPr lang="cs-CZ" altLang="cs-CZ" sz="1200">
                <a:cs typeface="Arial" panose="020B0604020202020204" pitchFamily="34" charset="0"/>
              </a:rPr>
              <a:pPr algn="r" eaLnBrk="1" hangingPunct="1"/>
              <a:t>14</a:t>
            </a:fld>
            <a:endParaRPr lang="cs-CZ" altLang="cs-CZ" sz="1200">
              <a:cs typeface="Arial" panose="020B0604020202020204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12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9410130" cy="2262781"/>
          </a:xfrm>
        </p:spPr>
        <p:txBody>
          <a:bodyPr/>
          <a:lstStyle/>
          <a:p>
            <a:r>
              <a:rPr lang="cs-CZ" dirty="0" smtClean="0"/>
              <a:t>Pedagogická práce v týmu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doc. Michal Kaplánek, </a:t>
            </a:r>
            <a:r>
              <a:rPr lang="cs-CZ" dirty="0" err="1" smtClean="0"/>
              <a:t>Th.D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60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2925" y="624109"/>
            <a:ext cx="8911687" cy="2101837"/>
          </a:xfrm>
        </p:spPr>
        <p:txBody>
          <a:bodyPr>
            <a:normAutofit fontScale="90000"/>
          </a:bodyPr>
          <a:lstStyle/>
          <a:p>
            <a:r>
              <a:rPr lang="cs-CZ" altLang="cs-CZ" sz="4000" dirty="0" smtClean="0"/>
              <a:t>Příčiny problémů </a:t>
            </a:r>
            <a:br>
              <a:rPr lang="cs-CZ" altLang="cs-CZ" sz="4000" dirty="0" smtClean="0"/>
            </a:br>
            <a:r>
              <a:rPr lang="cs-CZ" altLang="cs-CZ" sz="4000" dirty="0" smtClean="0"/>
              <a:t>v dynamice týmu (I)</a:t>
            </a:r>
            <a:br>
              <a:rPr lang="cs-CZ" altLang="cs-CZ" sz="4000" dirty="0" smtClean="0"/>
            </a:b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r>
              <a:rPr lang="cs-CZ" altLang="cs-CZ" sz="2700" b="1" dirty="0" smtClean="0"/>
              <a:t>Těžkosti všeobecného rázu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9212" y="2786332"/>
            <a:ext cx="8915400" cy="3124890"/>
          </a:xfrm>
        </p:spPr>
        <p:txBody>
          <a:bodyPr>
            <a:normAutofit/>
          </a:bodyPr>
          <a:lstStyle/>
          <a:p>
            <a:r>
              <a:rPr lang="cs-CZ" altLang="cs-CZ" sz="2400" dirty="0" smtClean="0"/>
              <a:t>různost povah a osobní těžkosti jednotlivých členů týmu</a:t>
            </a:r>
          </a:p>
          <a:p>
            <a:r>
              <a:rPr lang="cs-CZ" altLang="cs-CZ" sz="2400" dirty="0" smtClean="0"/>
              <a:t>časté střídání pedagogů</a:t>
            </a:r>
          </a:p>
          <a:p>
            <a:r>
              <a:rPr lang="cs-CZ" altLang="cs-CZ" sz="2400" dirty="0" smtClean="0"/>
              <a:t>silné neshody v důležitých otázkách, jako např. způsob jednání ve výchovném procesu, organizace práce, způsob hodnocení, výchovné cíle, vztah k autoritě</a:t>
            </a:r>
          </a:p>
        </p:txBody>
      </p:sp>
    </p:spTree>
    <p:extLst>
      <p:ext uri="{BB962C8B-B14F-4D97-AF65-F5344CB8AC3E}">
        <p14:creationId xmlns:p14="http://schemas.microsoft.com/office/powerpoint/2010/main" val="244002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92925" y="253173"/>
            <a:ext cx="8911687" cy="2058705"/>
          </a:xfrm>
        </p:spPr>
        <p:txBody>
          <a:bodyPr>
            <a:normAutofit fontScale="90000"/>
          </a:bodyPr>
          <a:lstStyle/>
          <a:p>
            <a:r>
              <a:rPr lang="cs-CZ" altLang="cs-CZ" sz="4000" dirty="0" smtClean="0"/>
              <a:t>Příčiny problémů </a:t>
            </a:r>
            <a:br>
              <a:rPr lang="cs-CZ" altLang="cs-CZ" sz="4000" dirty="0" smtClean="0"/>
            </a:br>
            <a:r>
              <a:rPr lang="cs-CZ" altLang="cs-CZ" sz="4000" dirty="0" smtClean="0"/>
              <a:t>v dynamice týmu (II</a:t>
            </a:r>
            <a:r>
              <a:rPr lang="cs-CZ" altLang="cs-CZ" sz="4000" dirty="0"/>
              <a:t>)</a:t>
            </a:r>
            <a:br>
              <a:rPr lang="cs-CZ" altLang="cs-CZ" sz="4000" dirty="0"/>
            </a:b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r>
              <a:rPr lang="cs-CZ" altLang="cs-CZ" sz="2700" i="1" dirty="0" smtClean="0"/>
              <a:t>Ztráta </a:t>
            </a:r>
            <a:r>
              <a:rPr lang="cs-CZ" altLang="cs-CZ" sz="2700" i="1" dirty="0"/>
              <a:t>zájmu a nerozhodnost</a:t>
            </a:r>
            <a:r>
              <a:rPr lang="cs-CZ" altLang="cs-CZ" sz="4000" dirty="0"/>
              <a:t/>
            </a:r>
            <a:br>
              <a:rPr lang="cs-CZ" altLang="cs-CZ" sz="4000" dirty="0"/>
            </a:b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endParaRPr lang="cs-CZ" altLang="cs-CZ" sz="4000" dirty="0" smtClean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9212" y="2470030"/>
            <a:ext cx="8915400" cy="4465608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None/>
            </a:pPr>
            <a:r>
              <a:rPr lang="cs-CZ" altLang="cs-CZ" sz="2400" u="sng" dirty="0" smtClean="0"/>
              <a:t>Projevy:</a:t>
            </a:r>
            <a:r>
              <a:rPr lang="cs-CZ" altLang="cs-CZ" sz="2400" dirty="0" smtClean="0"/>
              <a:t> </a:t>
            </a:r>
          </a:p>
          <a:p>
            <a:r>
              <a:rPr lang="cs-CZ" altLang="cs-CZ" sz="2400" dirty="0" smtClean="0"/>
              <a:t>laxní přístup členů týmu </a:t>
            </a:r>
          </a:p>
          <a:p>
            <a:r>
              <a:rPr lang="cs-CZ" altLang="cs-CZ" sz="2400" dirty="0" smtClean="0"/>
              <a:t>nepřipravenost na jednání </a:t>
            </a:r>
          </a:p>
          <a:p>
            <a:r>
              <a:rPr lang="cs-CZ" altLang="cs-CZ" sz="2400" dirty="0" smtClean="0"/>
              <a:t>pasivita při jednání</a:t>
            </a:r>
          </a:p>
          <a:p>
            <a:r>
              <a:rPr lang="cs-CZ" altLang="cs-CZ" sz="2400" dirty="0" smtClean="0"/>
              <a:t>odkládání realizace</a:t>
            </a:r>
          </a:p>
          <a:p>
            <a:r>
              <a:rPr lang="cs-CZ" altLang="cs-CZ" sz="2400" dirty="0" smtClean="0"/>
              <a:t>neochota vzít na sebe zodpovědnost</a:t>
            </a:r>
          </a:p>
          <a:p>
            <a:r>
              <a:rPr lang="cs-CZ" altLang="cs-CZ" sz="2400" dirty="0" smtClean="0"/>
              <a:t>váznou i vztahy</a:t>
            </a:r>
          </a:p>
          <a:p>
            <a:pPr>
              <a:buFontTx/>
              <a:buNone/>
            </a:pPr>
            <a:endParaRPr lang="cs-CZ" altLang="cs-CZ" sz="2400" dirty="0" smtClean="0"/>
          </a:p>
          <a:p>
            <a:pPr>
              <a:buFontTx/>
              <a:buNone/>
            </a:pPr>
            <a:r>
              <a:rPr lang="cs-CZ" altLang="cs-CZ" sz="2400" u="sng" dirty="0" smtClean="0"/>
              <a:t>Příčiny:</a:t>
            </a:r>
            <a:endParaRPr lang="cs-CZ" altLang="cs-CZ" sz="2400" dirty="0" smtClean="0"/>
          </a:p>
          <a:p>
            <a:r>
              <a:rPr lang="cs-CZ" altLang="cs-CZ" sz="2400" dirty="0" smtClean="0"/>
              <a:t>Nedocenění problému</a:t>
            </a:r>
          </a:p>
          <a:p>
            <a:r>
              <a:rPr lang="cs-CZ" altLang="cs-CZ" sz="2400" dirty="0" smtClean="0"/>
              <a:t>Neznalost možnosti řešení</a:t>
            </a:r>
          </a:p>
          <a:p>
            <a:r>
              <a:rPr lang="cs-CZ" altLang="cs-CZ" sz="2400" dirty="0" smtClean="0"/>
              <a:t>Nedostatek participace</a:t>
            </a:r>
          </a:p>
          <a:p>
            <a:r>
              <a:rPr lang="cs-CZ" altLang="cs-CZ" sz="2400" dirty="0" smtClean="0"/>
              <a:t>Strach z rozhodnutí</a:t>
            </a:r>
          </a:p>
        </p:txBody>
      </p:sp>
    </p:spTree>
    <p:extLst>
      <p:ext uri="{BB962C8B-B14F-4D97-AF65-F5344CB8AC3E}">
        <p14:creationId xmlns:p14="http://schemas.microsoft.com/office/powerpoint/2010/main" val="420941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2947226"/>
          </a:xfrm>
        </p:spPr>
        <p:txBody>
          <a:bodyPr/>
          <a:lstStyle/>
          <a:p>
            <a:r>
              <a:rPr lang="cs-CZ" dirty="0" smtClean="0"/>
              <a:t>Tým spolupracuje na projektu</a:t>
            </a:r>
            <a:br>
              <a:rPr lang="cs-CZ" dirty="0" smtClean="0"/>
            </a:br>
            <a:r>
              <a:rPr lang="cs-CZ" dirty="0" smtClean="0"/>
              <a:t>          </a:t>
            </a:r>
            <a:r>
              <a:rPr lang="cs-CZ" sz="2400" b="1" dirty="0" smtClean="0"/>
              <a:t> Zásady projektového myšlení:</a:t>
            </a:r>
            <a:br>
              <a:rPr lang="cs-CZ" sz="2400" b="1" dirty="0" smtClean="0"/>
            </a:br>
            <a:r>
              <a:rPr lang="cs-CZ" sz="2400" b="1" dirty="0"/>
              <a:t> </a:t>
            </a:r>
            <a:r>
              <a:rPr lang="cs-CZ" sz="2400" b="1" dirty="0" smtClean="0"/>
              <a:t>               </a:t>
            </a:r>
            <a:br>
              <a:rPr lang="cs-CZ" sz="2400" b="1" dirty="0" smtClean="0"/>
            </a:br>
            <a:r>
              <a:rPr lang="cs-CZ" sz="2400" b="1" dirty="0"/>
              <a:t> </a:t>
            </a:r>
            <a:r>
              <a:rPr lang="cs-CZ" sz="2400" b="1" dirty="0" smtClean="0"/>
              <a:t>               </a:t>
            </a:r>
            <a:endParaRPr lang="cs-CZ" sz="2400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3723" y="5229379"/>
            <a:ext cx="8801525" cy="119492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3723" y="2097723"/>
            <a:ext cx="2650892" cy="2130097"/>
          </a:xfrm>
          <a:prstGeom prst="rect">
            <a:avLst/>
          </a:prstGeom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205113" y="2097723"/>
            <a:ext cx="5400135" cy="30469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Salesiánská přímá práce = integrální pohled na člověka</a:t>
            </a: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– cesta</a:t>
            </a: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– proces</a:t>
            </a:r>
            <a:endParaRPr lang="it-IT" altLang="cs-CZ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P</a:t>
            </a:r>
            <a:r>
              <a:rPr lang="cs-CZ" altLang="cs-CZ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rojekt = </a:t>
            </a: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nástroj, který působí na součinnost a určuje práci týmu</a:t>
            </a:r>
            <a:endParaRPr lang="it-IT" altLang="cs-CZ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Smysl evaluace: pravidelná </a:t>
            </a: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evaluace, kterou se ověřují </a:t>
            </a:r>
            <a:r>
              <a:rPr lang="cs-CZ" altLang="cs-CZ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výsledky, přispívá k nápravě chyb </a:t>
            </a:r>
            <a:r>
              <a:rPr lang="cs-CZ" altLang="cs-CZ" sz="2400" dirty="0">
                <a:latin typeface="Arial Narrow" panose="020B0606020202030204" pitchFamily="34" charset="0"/>
                <a:cs typeface="Arial" panose="020B0604020202020204" pitchFamily="34" charset="0"/>
              </a:rPr>
              <a:t>a k dosažení lepších </a:t>
            </a:r>
            <a:r>
              <a:rPr lang="cs-CZ" altLang="cs-CZ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výsledků</a:t>
            </a:r>
            <a:endParaRPr lang="it-IT" altLang="cs-CZ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2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 descr="Bouquet"/>
          <p:cNvSpPr txBox="1">
            <a:spLocks noChangeArrowheads="1"/>
          </p:cNvSpPr>
          <p:nvPr/>
        </p:nvSpPr>
        <p:spPr bwMode="auto">
          <a:xfrm rot="20674706">
            <a:off x="8392409" y="666377"/>
            <a:ext cx="3432175" cy="5847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CCFF"/>
            </a:extrusionClr>
            <a:contourClr>
              <a:srgbClr val="FFFFFF"/>
            </a:contourClr>
          </a:sp3d>
        </p:spPr>
        <p:txBody>
          <a:bodyPr>
            <a:spAutoFit/>
            <a:flatTx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i="1" dirty="0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SOUČINNOST</a:t>
            </a:r>
            <a:endParaRPr lang="it-IT" altLang="cs-CZ" sz="3200" b="1" i="1" dirty="0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  <p:sp>
        <p:nvSpPr>
          <p:cNvPr id="37891" name="Text Box 3" descr="Bouquet"/>
          <p:cNvSpPr txBox="1">
            <a:spLocks noChangeArrowheads="1"/>
          </p:cNvSpPr>
          <p:nvPr/>
        </p:nvSpPr>
        <p:spPr bwMode="auto">
          <a:xfrm rot="20699302">
            <a:off x="1274908" y="4242971"/>
            <a:ext cx="4572000" cy="5847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CCFF"/>
            </a:extrusionClr>
            <a:contourClr>
              <a:srgbClr val="FFFFFF"/>
            </a:contourClr>
          </a:sp3d>
        </p:spPr>
        <p:txBody>
          <a:bodyPr>
            <a:spAutoFit/>
            <a:flatTx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i="1" dirty="0" smtClean="0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KOORDINACE</a:t>
            </a:r>
            <a:endParaRPr lang="it-IT" altLang="cs-CZ" sz="3200" b="1" i="1" dirty="0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  <p:sp>
        <p:nvSpPr>
          <p:cNvPr id="37892" name="Text Box 4" descr="Bouquet"/>
          <p:cNvSpPr txBox="1">
            <a:spLocks noChangeArrowheads="1"/>
          </p:cNvSpPr>
          <p:nvPr/>
        </p:nvSpPr>
        <p:spPr bwMode="auto">
          <a:xfrm rot="20768483">
            <a:off x="1712553" y="1907763"/>
            <a:ext cx="5006975" cy="5847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CCFF"/>
            </a:extrusionClr>
            <a:contourClr>
              <a:srgbClr val="FFFFFF"/>
            </a:contourClr>
          </a:sp3d>
        </p:spPr>
        <p:txBody>
          <a:bodyPr>
            <a:spAutoFit/>
            <a:flatTx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i="1" dirty="0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SPOLUODPOVĚDNOST</a:t>
            </a:r>
            <a:endParaRPr lang="it-IT" altLang="cs-CZ" sz="3200" b="1" i="1" dirty="0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  <p:pic>
        <p:nvPicPr>
          <p:cNvPr id="37893" name="Picture 5" descr="PE01561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4628" y="1595337"/>
            <a:ext cx="4583112" cy="304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32341" y="4535359"/>
            <a:ext cx="4108208" cy="1820173"/>
          </a:xfrm>
          <a:prstGeom prst="rect">
            <a:avLst/>
          </a:prstGeom>
        </p:spPr>
      </p:pic>
      <p:sp>
        <p:nvSpPr>
          <p:cNvPr id="7" name="Text Box 4" descr="Bouquet"/>
          <p:cNvSpPr txBox="1">
            <a:spLocks noChangeArrowheads="1"/>
          </p:cNvSpPr>
          <p:nvPr/>
        </p:nvSpPr>
        <p:spPr bwMode="auto">
          <a:xfrm rot="20787937">
            <a:off x="3851076" y="5391801"/>
            <a:ext cx="3318929" cy="10930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CCFF"/>
            </a:extrusionClr>
            <a:contourClr>
              <a:srgbClr val="FFFFFF"/>
            </a:contourClr>
          </a:sp3d>
        </p:spPr>
        <p:txBody>
          <a:bodyPr wrap="square">
            <a:spAutoFit/>
            <a:flatTx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i="1" dirty="0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STÁLÉ </a:t>
            </a:r>
          </a:p>
          <a:p>
            <a:pPr algn="ctr" eaLnBrk="1" hangingPunct="1"/>
            <a:r>
              <a:rPr lang="cs-CZ" altLang="cs-CZ" sz="3200" b="1" i="1" dirty="0">
                <a:solidFill>
                  <a:srgbClr val="FF3300"/>
                </a:solidFill>
                <a:latin typeface="Rockwell" panose="02060603020205020403" pitchFamily="18" charset="0"/>
                <a:cs typeface="Arial" panose="020B0604020202020204" pitchFamily="34" charset="0"/>
              </a:rPr>
              <a:t>PROVĚŘOVÁNÍ</a:t>
            </a:r>
            <a:endParaRPr lang="it-IT" altLang="cs-CZ" sz="3200" b="1" i="1" dirty="0">
              <a:solidFill>
                <a:srgbClr val="FF3300"/>
              </a:solidFill>
              <a:latin typeface="Rockwell" panose="020606030202050204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77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3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3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nimBg="1" autoUpdateAnimBg="0"/>
      <p:bldP spid="37891" grpId="0" animBg="1" autoUpdateAnimBg="0"/>
      <p:bldP spid="37892" grpId="0" animBg="1" autoUpdateAnimBg="0"/>
      <p:bldP spid="7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1981200" y="1905000"/>
            <a:ext cx="2590800" cy="533400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2400" b="1">
                <a:cs typeface="Arial" panose="020B0604020202020204" pitchFamily="34" charset="0"/>
              </a:rPr>
              <a:t>STRUKTURY</a:t>
            </a:r>
            <a:endParaRPr lang="es-ES_tradnl" altLang="cs-CZ" sz="2400" b="1">
              <a:cs typeface="Arial" panose="020B0604020202020204" pitchFamily="34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1631950" y="4292600"/>
            <a:ext cx="3240088" cy="533400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1600" b="1">
                <a:cs typeface="Arial" panose="020B0604020202020204" pitchFamily="34" charset="0"/>
              </a:rPr>
              <a:t>BEZPROSTŘEDNÍ A NALÉHAVÉ</a:t>
            </a:r>
            <a:endParaRPr lang="es-ES_tradnl" altLang="cs-CZ" sz="1600" b="1">
              <a:cs typeface="Arial" panose="020B0604020202020204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905000" y="5486400"/>
            <a:ext cx="2667000" cy="609600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b="1">
                <a:cs typeface="Arial" panose="020B0604020202020204" pitchFamily="34" charset="0"/>
              </a:rPr>
              <a:t>SEKTORIALISMUS</a:t>
            </a:r>
          </a:p>
          <a:p>
            <a:pPr algn="ctr"/>
            <a:r>
              <a:rPr lang="cs-CZ" altLang="cs-CZ" b="1">
                <a:cs typeface="Arial" panose="020B0604020202020204" pitchFamily="34" charset="0"/>
              </a:rPr>
              <a:t>INDIVIDUALISMUS</a:t>
            </a:r>
            <a:endParaRPr lang="es-ES_tradnl" altLang="cs-CZ" b="1">
              <a:cs typeface="Arial" panose="020B0604020202020204" pitchFamily="34" charset="0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2209800" y="3048000"/>
            <a:ext cx="2362200" cy="533400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2800">
                <a:cs typeface="Arial" panose="020B0604020202020204" pitchFamily="34" charset="0"/>
              </a:rPr>
              <a:t>DĚLAT</a:t>
            </a:r>
            <a:endParaRPr lang="es-ES_tradnl" altLang="cs-CZ" sz="2800">
              <a:cs typeface="Arial" panose="020B0604020202020204" pitchFamily="34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5029200" y="1905000"/>
            <a:ext cx="5257800" cy="609600"/>
          </a:xfrm>
          <a:prstGeom prst="rect">
            <a:avLst/>
          </a:prstGeom>
          <a:solidFill>
            <a:srgbClr val="FFFF00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2400" b="1">
                <a:solidFill>
                  <a:srgbClr val="000099"/>
                </a:solidFill>
                <a:cs typeface="Arial" panose="020B0604020202020204" pitchFamily="34" charset="0"/>
              </a:rPr>
              <a:t>SOUSTŘEDIT SE NA OSOBY</a:t>
            </a:r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5029200" y="4191000"/>
            <a:ext cx="5257800" cy="838200"/>
          </a:xfrm>
          <a:prstGeom prst="rect">
            <a:avLst/>
          </a:prstGeom>
          <a:solidFill>
            <a:srgbClr val="FFFF00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  <a:p>
            <a:pPr algn="ctr"/>
            <a:r>
              <a:rPr lang="cs-CZ" altLang="cs-CZ" sz="2400" b="1">
                <a:solidFill>
                  <a:srgbClr val="000099"/>
                </a:solidFill>
                <a:cs typeface="Arial" panose="020B0604020202020204" pitchFamily="34" charset="0"/>
              </a:rPr>
              <a:t>ZAMĚŘIT SE NA PODSTATNÉ</a:t>
            </a:r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  <a:p>
            <a:pPr algn="ctr"/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5029200" y="5410200"/>
            <a:ext cx="5257800" cy="762000"/>
          </a:xfrm>
          <a:prstGeom prst="rect">
            <a:avLst/>
          </a:prstGeom>
          <a:solidFill>
            <a:srgbClr val="FFFF00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2400" b="1">
                <a:solidFill>
                  <a:srgbClr val="000099"/>
                </a:solidFill>
                <a:cs typeface="Arial" panose="020B0604020202020204" pitchFamily="34" charset="0"/>
              </a:rPr>
              <a:t>TÝMOVÁ PRÁCE - KONVERGENCE</a:t>
            </a:r>
            <a:r>
              <a:rPr lang="es-ES_tradnl" altLang="cs-CZ" sz="2400" b="1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cs-CZ" altLang="cs-CZ" sz="2400" b="1">
                <a:solidFill>
                  <a:srgbClr val="000099"/>
                </a:solidFill>
                <a:cs typeface="Arial" panose="020B0604020202020204" pitchFamily="34" charset="0"/>
              </a:rPr>
              <a:t>OKOLO PROJEKTU</a:t>
            </a:r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5029200" y="2895600"/>
            <a:ext cx="5257800" cy="762000"/>
          </a:xfrm>
          <a:prstGeom prst="rect">
            <a:avLst/>
          </a:prstGeom>
          <a:solidFill>
            <a:srgbClr val="FFFF00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  <a:p>
            <a:pPr algn="ctr"/>
            <a:r>
              <a:rPr lang="cs-CZ" altLang="cs-CZ" sz="2000" b="1">
                <a:solidFill>
                  <a:srgbClr val="000099"/>
                </a:solidFill>
                <a:cs typeface="Arial" panose="020B0604020202020204" pitchFamily="34" charset="0"/>
              </a:rPr>
              <a:t>NALÉZAT KRITÉRIA A ROZHODOVAT SE</a:t>
            </a:r>
            <a:endParaRPr lang="es-ES_tradnl" altLang="cs-CZ" sz="2000" b="1">
              <a:solidFill>
                <a:srgbClr val="000099"/>
              </a:solidFill>
              <a:cs typeface="Arial" panose="020B0604020202020204" pitchFamily="34" charset="0"/>
            </a:endParaRPr>
          </a:p>
          <a:p>
            <a:pPr algn="ctr"/>
            <a:endParaRPr lang="es-ES_tradnl" altLang="cs-CZ" sz="2400" b="1">
              <a:solidFill>
                <a:srgbClr val="000099"/>
              </a:solidFill>
              <a:cs typeface="Arial" panose="020B0604020202020204" pitchFamily="34" charset="0"/>
            </a:endParaRPr>
          </a:p>
        </p:txBody>
      </p:sp>
      <p:grpSp>
        <p:nvGrpSpPr>
          <p:cNvPr id="35850" name="Group 10"/>
          <p:cNvGrpSpPr>
            <a:grpSpLocks/>
          </p:cNvGrpSpPr>
          <p:nvPr/>
        </p:nvGrpSpPr>
        <p:grpSpPr bwMode="auto">
          <a:xfrm>
            <a:off x="2971800" y="1676400"/>
            <a:ext cx="762000" cy="914400"/>
            <a:chOff x="-2112" y="1344"/>
            <a:chExt cx="384" cy="336"/>
          </a:xfrm>
        </p:grpSpPr>
        <p:sp>
          <p:nvSpPr>
            <p:cNvPr id="96267" name="Line 11"/>
            <p:cNvSpPr>
              <a:spLocks noChangeShapeType="1"/>
            </p:cNvSpPr>
            <p:nvPr/>
          </p:nvSpPr>
          <p:spPr bwMode="auto">
            <a:xfrm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6268" name="Line 12"/>
            <p:cNvSpPr>
              <a:spLocks noChangeShapeType="1"/>
            </p:cNvSpPr>
            <p:nvPr/>
          </p:nvSpPr>
          <p:spPr bwMode="auto">
            <a:xfrm flipH="1"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5853" name="Group 13"/>
          <p:cNvGrpSpPr>
            <a:grpSpLocks/>
          </p:cNvGrpSpPr>
          <p:nvPr/>
        </p:nvGrpSpPr>
        <p:grpSpPr bwMode="auto">
          <a:xfrm>
            <a:off x="2743200" y="4038600"/>
            <a:ext cx="762000" cy="914400"/>
            <a:chOff x="-2112" y="1344"/>
            <a:chExt cx="384" cy="336"/>
          </a:xfrm>
        </p:grpSpPr>
        <p:sp>
          <p:nvSpPr>
            <p:cNvPr id="96270" name="Line 14"/>
            <p:cNvSpPr>
              <a:spLocks noChangeShapeType="1"/>
            </p:cNvSpPr>
            <p:nvPr/>
          </p:nvSpPr>
          <p:spPr bwMode="auto">
            <a:xfrm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6271" name="Line 15"/>
            <p:cNvSpPr>
              <a:spLocks noChangeShapeType="1"/>
            </p:cNvSpPr>
            <p:nvPr/>
          </p:nvSpPr>
          <p:spPr bwMode="auto">
            <a:xfrm flipH="1"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5856" name="Group 16"/>
          <p:cNvGrpSpPr>
            <a:grpSpLocks/>
          </p:cNvGrpSpPr>
          <p:nvPr/>
        </p:nvGrpSpPr>
        <p:grpSpPr bwMode="auto">
          <a:xfrm>
            <a:off x="3124200" y="5334000"/>
            <a:ext cx="762000" cy="914400"/>
            <a:chOff x="-2112" y="1344"/>
            <a:chExt cx="384" cy="336"/>
          </a:xfrm>
        </p:grpSpPr>
        <p:sp>
          <p:nvSpPr>
            <p:cNvPr id="96273" name="Line 17"/>
            <p:cNvSpPr>
              <a:spLocks noChangeShapeType="1"/>
            </p:cNvSpPr>
            <p:nvPr/>
          </p:nvSpPr>
          <p:spPr bwMode="auto">
            <a:xfrm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6274" name="Line 18"/>
            <p:cNvSpPr>
              <a:spLocks noChangeShapeType="1"/>
            </p:cNvSpPr>
            <p:nvPr/>
          </p:nvSpPr>
          <p:spPr bwMode="auto">
            <a:xfrm flipH="1"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5860" name="Group 20"/>
          <p:cNvGrpSpPr>
            <a:grpSpLocks/>
          </p:cNvGrpSpPr>
          <p:nvPr/>
        </p:nvGrpSpPr>
        <p:grpSpPr bwMode="auto">
          <a:xfrm>
            <a:off x="3124200" y="2819400"/>
            <a:ext cx="762000" cy="914400"/>
            <a:chOff x="-2112" y="1344"/>
            <a:chExt cx="384" cy="336"/>
          </a:xfrm>
        </p:grpSpPr>
        <p:sp>
          <p:nvSpPr>
            <p:cNvPr id="96277" name="Line 21"/>
            <p:cNvSpPr>
              <a:spLocks noChangeShapeType="1"/>
            </p:cNvSpPr>
            <p:nvPr/>
          </p:nvSpPr>
          <p:spPr bwMode="auto">
            <a:xfrm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6278" name="Line 22"/>
            <p:cNvSpPr>
              <a:spLocks noChangeShapeType="1"/>
            </p:cNvSpPr>
            <p:nvPr/>
          </p:nvSpPr>
          <p:spPr bwMode="auto">
            <a:xfrm flipH="1" flipV="1">
              <a:off x="-2112" y="1344"/>
              <a:ext cx="384" cy="3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" name="Rectangle 2"/>
          <p:cNvSpPr txBox="1">
            <a:spLocks noChangeArrowheads="1"/>
          </p:cNvSpPr>
          <p:nvPr/>
        </p:nvSpPr>
        <p:spPr>
          <a:xfrm>
            <a:off x="1631950" y="253173"/>
            <a:ext cx="10410525" cy="1423227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cs-CZ" altLang="cs-CZ" sz="4000" dirty="0"/>
          </a:p>
          <a:p>
            <a:endParaRPr lang="cs-CZ" altLang="cs-CZ" sz="4000" dirty="0" smtClean="0"/>
          </a:p>
          <a:p>
            <a:endParaRPr lang="cs-CZ" altLang="cs-CZ" sz="4000" dirty="0"/>
          </a:p>
          <a:p>
            <a:endParaRPr lang="cs-CZ" altLang="cs-CZ" sz="4000" dirty="0" smtClean="0"/>
          </a:p>
          <a:p>
            <a:r>
              <a:rPr lang="cs-CZ" altLang="cs-CZ" sz="12000" dirty="0" smtClean="0"/>
              <a:t>Projektové myšlení vede ke změnám ve způsobu práce</a:t>
            </a:r>
            <a:br>
              <a:rPr lang="cs-CZ" altLang="cs-CZ" sz="12000" dirty="0" smtClean="0"/>
            </a:br>
            <a:r>
              <a:rPr lang="cs-CZ" altLang="cs-CZ" sz="12000" dirty="0" smtClean="0"/>
              <a:t/>
            </a:r>
            <a:br>
              <a:rPr lang="cs-CZ" altLang="cs-CZ" sz="12000" dirty="0" smtClean="0"/>
            </a:b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endParaRPr lang="cs-CZ" altLang="cs-CZ" sz="4000" dirty="0" smtClean="0"/>
          </a:p>
        </p:txBody>
      </p:sp>
    </p:spTree>
    <p:extLst>
      <p:ext uri="{BB962C8B-B14F-4D97-AF65-F5344CB8AC3E}">
        <p14:creationId xmlns:p14="http://schemas.microsoft.com/office/powerpoint/2010/main" val="173553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nimBg="1" autoUpdateAnimBg="0"/>
      <p:bldP spid="35843" grpId="0" animBg="1" autoUpdateAnimBg="0"/>
      <p:bldP spid="35844" grpId="0" animBg="1" autoUpdateAnimBg="0"/>
      <p:bldP spid="35845" grpId="0" animBg="1" autoUpdateAnimBg="0"/>
      <p:bldP spid="35846" grpId="0" animBg="1" autoUpdateAnimBg="0"/>
      <p:bldP spid="35847" grpId="0" animBg="1" autoUpdateAnimBg="0"/>
      <p:bldP spid="35848" grpId="0" animBg="1" autoUpdateAnimBg="0"/>
      <p:bldP spid="35849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0" y="593815"/>
            <a:ext cx="9670210" cy="82091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dirty="0" smtClean="0"/>
              <a:t>Jak dále rozvíjet téma „týmovosti“?</a:t>
            </a:r>
            <a:endParaRPr lang="cs-CZ" altLang="cs-CZ" sz="4000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03540" y="1937380"/>
            <a:ext cx="11188460" cy="4454794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cs-CZ" altLang="cs-CZ" sz="2400" dirty="0" smtClean="0"/>
              <a:t>Získání znalostí a dovedností:</a:t>
            </a:r>
            <a:endParaRPr lang="cs-CZ" altLang="cs-CZ" sz="24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  znát a respektovat skupinovou dynamiku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 </a:t>
            </a:r>
            <a:r>
              <a:rPr lang="cs-CZ" altLang="cs-CZ" sz="2400" dirty="0" smtClean="0"/>
              <a:t> umět vést porady a řešit konflikty</a:t>
            </a:r>
          </a:p>
          <a:p>
            <a:pPr marL="0" indent="0" eaLnBrk="1" hangingPunct="1">
              <a:buNone/>
            </a:pPr>
            <a:r>
              <a:rPr lang="cs-CZ" altLang="cs-CZ" sz="2400" dirty="0" smtClean="0"/>
              <a:t>Po stránce afektivní:</a:t>
            </a:r>
            <a:endParaRPr lang="cs-CZ" altLang="cs-CZ" sz="24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  poznání a přijetí sebe sama</a:t>
            </a:r>
            <a:endParaRPr lang="cs-CZ" altLang="cs-CZ" sz="24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  vytváření a prohloubení autentických vztahů</a:t>
            </a:r>
          </a:p>
          <a:p>
            <a:pPr marL="0" indent="0" eaLnBrk="1" hangingPunct="1">
              <a:buNone/>
            </a:pPr>
            <a:r>
              <a:rPr lang="cs-CZ" altLang="cs-CZ" sz="2400" dirty="0" smtClean="0"/>
              <a:t>Po stránce spirituální:</a:t>
            </a:r>
            <a:endParaRPr lang="cs-CZ" altLang="cs-CZ" sz="24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  ocenění a docenění významu společenství (</a:t>
            </a:r>
            <a:r>
              <a:rPr lang="cs-CZ" altLang="cs-CZ" sz="2400" dirty="0" err="1" smtClean="0"/>
              <a:t>communio</a:t>
            </a:r>
            <a:r>
              <a:rPr lang="cs-CZ" altLang="cs-CZ" sz="2400" dirty="0" smtClean="0"/>
              <a:t>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 </a:t>
            </a:r>
            <a:r>
              <a:rPr lang="cs-CZ" altLang="cs-CZ" sz="2400" dirty="0" smtClean="0"/>
              <a:t> pro křesťany: Ježíš Kristus = střed společenství, agapé = pouto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6114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vám za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0121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Týmová dimenze </a:t>
            </a:r>
            <a:r>
              <a:rPr lang="cs-CZ" dirty="0" smtClean="0"/>
              <a:t>práce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 dětmi a </a:t>
            </a:r>
            <a:r>
              <a:rPr lang="cs-CZ" dirty="0" smtClean="0"/>
              <a:t>mládeží (salesiánský pohled)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Nevychováváme sami, ale vždy ve spolupráci s dalšími lidmi (kolegové, externisté, animátoři)</a:t>
            </a:r>
          </a:p>
          <a:p>
            <a:r>
              <a:rPr lang="cs-CZ" dirty="0" smtClean="0"/>
              <a:t>I když jednáme samostatně (klíčový pracovník), jednáme vždy v návaznosti na další členy týmu</a:t>
            </a:r>
          </a:p>
          <a:p>
            <a:r>
              <a:rPr lang="cs-CZ" dirty="0" smtClean="0"/>
              <a:t>Na děti silně působí vztahy a způsob spolupráce mezi námi</a:t>
            </a:r>
          </a:p>
          <a:p>
            <a:r>
              <a:rPr lang="cs-CZ" dirty="0" smtClean="0"/>
              <a:t>Jde nám o jednu věc, proto „táhneme za jeden provaz“</a:t>
            </a:r>
          </a:p>
          <a:p>
            <a:r>
              <a:rPr lang="cs-CZ" dirty="0" smtClean="0"/>
              <a:t>Jestliže „táhneme za jeden provaz“, vytváříme tím „společenství“ (</a:t>
            </a:r>
            <a:r>
              <a:rPr lang="cs-CZ" dirty="0" err="1" smtClean="0"/>
              <a:t>Comunity</a:t>
            </a:r>
            <a:r>
              <a:rPr lang="cs-CZ" dirty="0" smtClean="0"/>
              <a:t>, </a:t>
            </a:r>
            <a:r>
              <a:rPr lang="cs-CZ" dirty="0" err="1" smtClean="0"/>
              <a:t>Gemeinschaft</a:t>
            </a:r>
            <a:r>
              <a:rPr lang="cs-CZ" dirty="0" smtClean="0"/>
              <a:t> = skupina lidí, které spojují vzájemné vztahy a společný zájem)</a:t>
            </a:r>
          </a:p>
          <a:p>
            <a:r>
              <a:rPr lang="cs-CZ" dirty="0" smtClean="0"/>
              <a:t>Na tomto „společenství“ participují vedle nás všichni, kdo nám pomáhají, mladí lidé, příp. jejich rodiče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573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Tým - definice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i="1" dirty="0" smtClean="0"/>
              <a:t>Ne každá skupina (pracovní kolektiv) je týmem:</a:t>
            </a:r>
          </a:p>
          <a:p>
            <a:pPr>
              <a:buFontTx/>
              <a:buNone/>
            </a:pPr>
            <a:endParaRPr lang="cs-CZ" altLang="cs-CZ" u="sng" dirty="0" smtClean="0"/>
          </a:p>
          <a:p>
            <a:pPr>
              <a:buFontTx/>
              <a:buNone/>
            </a:pPr>
            <a:r>
              <a:rPr lang="cs-CZ" altLang="cs-CZ" u="sng" dirty="0" smtClean="0"/>
              <a:t>Tým</a:t>
            </a:r>
            <a:r>
              <a:rPr lang="cs-CZ" altLang="cs-CZ" dirty="0" smtClean="0"/>
              <a:t> je </a:t>
            </a:r>
            <a:r>
              <a:rPr lang="cs-CZ" altLang="cs-CZ" b="1" dirty="0" smtClean="0"/>
              <a:t>malá skupina lidí</a:t>
            </a:r>
            <a:r>
              <a:rPr lang="cs-CZ" altLang="cs-CZ" dirty="0" smtClean="0"/>
              <a:t> se </a:t>
            </a:r>
          </a:p>
          <a:p>
            <a:pPr>
              <a:buFontTx/>
              <a:buNone/>
            </a:pPr>
            <a:r>
              <a:rPr lang="cs-CZ" altLang="cs-CZ" dirty="0" smtClean="0"/>
              <a:t>vzájemně se</a:t>
            </a:r>
            <a:r>
              <a:rPr lang="cs-CZ" altLang="cs-CZ" b="1" dirty="0" smtClean="0"/>
              <a:t> doplňujícími dovednostmi</a:t>
            </a:r>
            <a:r>
              <a:rPr lang="cs-CZ" altLang="cs-CZ" dirty="0" smtClean="0"/>
              <a:t>,</a:t>
            </a:r>
          </a:p>
          <a:p>
            <a:pPr>
              <a:buFontTx/>
              <a:buNone/>
            </a:pPr>
            <a:r>
              <a:rPr lang="cs-CZ" altLang="cs-CZ" dirty="0" smtClean="0"/>
              <a:t>kteří jsou </a:t>
            </a:r>
            <a:r>
              <a:rPr lang="cs-CZ" altLang="cs-CZ" b="1" dirty="0" smtClean="0"/>
              <a:t>oddáni společnému účelu</a:t>
            </a:r>
            <a:r>
              <a:rPr lang="cs-CZ" altLang="cs-CZ" dirty="0" smtClean="0"/>
              <a:t>,</a:t>
            </a:r>
          </a:p>
          <a:p>
            <a:pPr>
              <a:buFontTx/>
              <a:buNone/>
            </a:pPr>
            <a:r>
              <a:rPr lang="cs-CZ" altLang="cs-CZ" dirty="0" smtClean="0"/>
              <a:t>pracovním </a:t>
            </a:r>
            <a:r>
              <a:rPr lang="cs-CZ" altLang="cs-CZ" b="1" dirty="0" smtClean="0"/>
              <a:t>cílům</a:t>
            </a:r>
            <a:r>
              <a:rPr lang="cs-CZ" altLang="cs-CZ" dirty="0" smtClean="0"/>
              <a:t> a </a:t>
            </a:r>
            <a:r>
              <a:rPr lang="cs-CZ" altLang="cs-CZ" b="1" dirty="0" smtClean="0"/>
              <a:t>přístupu</a:t>
            </a:r>
            <a:r>
              <a:rPr lang="cs-CZ" altLang="cs-CZ" dirty="0" smtClean="0"/>
              <a:t> k práci, </a:t>
            </a:r>
          </a:p>
          <a:p>
            <a:pPr>
              <a:buFontTx/>
              <a:buNone/>
            </a:pPr>
            <a:r>
              <a:rPr lang="cs-CZ" altLang="cs-CZ" dirty="0" smtClean="0"/>
              <a:t>za níž jsou vzájemně odpovědni.</a:t>
            </a:r>
          </a:p>
          <a:p>
            <a:pPr>
              <a:buFontTx/>
              <a:buNone/>
            </a:pPr>
            <a:endParaRPr lang="cs-CZ" altLang="cs-CZ" sz="2400" dirty="0" smtClean="0"/>
          </a:p>
          <a:p>
            <a:pPr>
              <a:buFontTx/>
              <a:buNone/>
            </a:pPr>
            <a:r>
              <a:rPr lang="cs-CZ" altLang="cs-CZ" sz="2400" dirty="0" smtClean="0"/>
              <a:t>Stěžejní otázka: </a:t>
            </a:r>
            <a:r>
              <a:rPr lang="cs-CZ" altLang="cs-CZ" sz="2400" i="1" dirty="0" smtClean="0"/>
              <a:t>Jak udělat z naší „pracovní skupiny“ tým?</a:t>
            </a:r>
          </a:p>
        </p:txBody>
      </p:sp>
    </p:spTree>
    <p:extLst>
      <p:ext uri="{BB962C8B-B14F-4D97-AF65-F5344CB8AC3E}">
        <p14:creationId xmlns:p14="http://schemas.microsoft.com/office/powerpoint/2010/main" val="97447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Smysl týmové práce v salesiánském zařízení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18317" y="2078966"/>
            <a:ext cx="7748953" cy="4372145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397479" y="2468392"/>
            <a:ext cx="2820838" cy="359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50" dirty="0" smtClean="0"/>
              <a:t>Výchovné prostředí</a:t>
            </a:r>
          </a:p>
          <a:p>
            <a:r>
              <a:rPr lang="cs-CZ" sz="1750" dirty="0"/>
              <a:t>v</a:t>
            </a:r>
            <a:r>
              <a:rPr lang="cs-CZ" sz="1750" dirty="0" smtClean="0"/>
              <a:t>ytváří </a:t>
            </a:r>
            <a:r>
              <a:rPr lang="cs-CZ" sz="1750" b="1" dirty="0" smtClean="0"/>
              <a:t>tým vychovatelů </a:t>
            </a:r>
            <a:r>
              <a:rPr lang="cs-CZ" sz="1750" dirty="0" smtClean="0"/>
              <a:t>spolu s účastníky. </a:t>
            </a:r>
          </a:p>
          <a:p>
            <a:r>
              <a:rPr lang="cs-CZ" sz="1750" dirty="0" smtClean="0"/>
              <a:t>To, co mladého člověka drží, jsou </a:t>
            </a:r>
            <a:r>
              <a:rPr lang="cs-CZ" sz="1750" b="1" dirty="0" smtClean="0"/>
              <a:t>autentické vztahy</a:t>
            </a:r>
            <a:r>
              <a:rPr lang="cs-CZ" sz="1750" dirty="0" smtClean="0"/>
              <a:t>.</a:t>
            </a:r>
          </a:p>
          <a:p>
            <a:r>
              <a:rPr lang="cs-CZ" sz="1750" dirty="0" smtClean="0"/>
              <a:t>Aby se dosáhlo cíle, tj. mladý člověk se stal zralou osobností,</a:t>
            </a:r>
          </a:p>
          <a:p>
            <a:r>
              <a:rPr lang="cs-CZ" sz="1750" b="1" dirty="0"/>
              <a:t>s</a:t>
            </a:r>
            <a:r>
              <a:rPr lang="cs-CZ" sz="1750" b="1" dirty="0" smtClean="0"/>
              <a:t>ledujeme všechny dimenze jeho osobnosti </a:t>
            </a:r>
            <a:r>
              <a:rPr lang="cs-CZ" sz="1750" dirty="0" smtClean="0"/>
              <a:t>– tělesnou, sociální psychickou i spirituální.</a:t>
            </a:r>
            <a:endParaRPr lang="cs-CZ" sz="1750" dirty="0"/>
          </a:p>
        </p:txBody>
      </p:sp>
    </p:spTree>
    <p:extLst>
      <p:ext uri="{BB962C8B-B14F-4D97-AF65-F5344CB8AC3E}">
        <p14:creationId xmlns:p14="http://schemas.microsoft.com/office/powerpoint/2010/main" val="28769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0" y="593815"/>
            <a:ext cx="9670210" cy="820917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4000" dirty="0" smtClean="0"/>
              <a:t>Výhody týmové spolupráce</a:t>
            </a:r>
            <a:endParaRPr lang="cs-CZ" altLang="cs-CZ" sz="4000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03540" y="1937380"/>
            <a:ext cx="11188460" cy="4137025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altLang="cs-CZ" sz="2800" dirty="0" smtClean="0"/>
              <a:t>Týmová </a:t>
            </a:r>
            <a:r>
              <a:rPr lang="cs-CZ" altLang="cs-CZ" sz="2800" dirty="0"/>
              <a:t>spolupráce zaručuje: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800" dirty="0" smtClean="0"/>
              <a:t>  kontinuitu </a:t>
            </a:r>
            <a:r>
              <a:rPr lang="cs-CZ" altLang="cs-CZ" sz="2800" dirty="0"/>
              <a:t>výchovného působení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800" dirty="0" smtClean="0"/>
              <a:t>  bohatství </a:t>
            </a:r>
            <a:r>
              <a:rPr lang="cs-CZ" altLang="cs-CZ" sz="2800" dirty="0"/>
              <a:t>názorů (různost povah, citlivost, dynamičnost atd.)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800" dirty="0" smtClean="0"/>
              <a:t>  objektivnější </a:t>
            </a:r>
            <a:r>
              <a:rPr lang="cs-CZ" altLang="cs-CZ" sz="2800" dirty="0"/>
              <a:t>pohled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800" dirty="0" smtClean="0"/>
              <a:t>  možnost </a:t>
            </a:r>
            <a:r>
              <a:rPr lang="cs-CZ" altLang="cs-CZ" sz="2800" dirty="0"/>
              <a:t>konzultace jednotlivých případů</a:t>
            </a:r>
          </a:p>
          <a:p>
            <a:pPr eaLnBrk="1" hangingPunct="1">
              <a:buFontTx/>
              <a:buNone/>
            </a:pPr>
            <a:endParaRPr lang="cs-CZ" altLang="cs-CZ" sz="2800" b="1" i="1" dirty="0"/>
          </a:p>
          <a:p>
            <a:pPr eaLnBrk="1" hangingPunct="1">
              <a:buFontTx/>
              <a:buNone/>
            </a:pPr>
            <a:r>
              <a:rPr lang="cs-CZ" altLang="cs-CZ" sz="2800" b="1" i="1" dirty="0"/>
              <a:t>  </a:t>
            </a:r>
            <a:r>
              <a:rPr lang="cs-CZ" altLang="cs-CZ" sz="2800" i="1" dirty="0"/>
              <a:t>Každá osoba má svou specifickou roli!</a:t>
            </a:r>
            <a:r>
              <a:rPr lang="cs-CZ" altLang="cs-CZ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000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 týmové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65230"/>
            <a:ext cx="8915400" cy="3745991"/>
          </a:xfrm>
        </p:spPr>
        <p:txBody>
          <a:bodyPr/>
          <a:lstStyle/>
          <a:p>
            <a:r>
              <a:rPr lang="cs-CZ" dirty="0" smtClean="0"/>
              <a:t>Práce v týmu vyžaduje víc času na domluvu a plánování</a:t>
            </a:r>
          </a:p>
          <a:p>
            <a:r>
              <a:rPr lang="cs-CZ" dirty="0" smtClean="0"/>
              <a:t>Práce v týmu neumožňuje rychlá řešení na vlastní pěst</a:t>
            </a:r>
          </a:p>
          <a:p>
            <a:r>
              <a:rPr lang="cs-CZ" dirty="0" smtClean="0"/>
              <a:t>Práce v týmu předpokládá umění dohodnout se a dosáhnout konsenzu</a:t>
            </a:r>
          </a:p>
          <a:p>
            <a:r>
              <a:rPr lang="cs-CZ" dirty="0" smtClean="0"/>
              <a:t>Práce v týmu mě nutí spolupracovat i s tím, koho „moc nemusím“</a:t>
            </a:r>
          </a:p>
          <a:p>
            <a:r>
              <a:rPr lang="cs-CZ" dirty="0" smtClean="0"/>
              <a:t>Práce v týmu předpokládá disciplínu, tzn. držet se projektu a nejednat živelně</a:t>
            </a:r>
          </a:p>
          <a:p>
            <a:r>
              <a:rPr lang="cs-CZ" dirty="0" smtClean="0"/>
              <a:t>Práce v týmu předpokládá, že všichni umíme formulovat svá stanoviska, ale také ustoupit anebo přistoupit na kompromis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95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362" y="644165"/>
            <a:ext cx="9457866" cy="1143000"/>
          </a:xfrm>
        </p:spPr>
        <p:txBody>
          <a:bodyPr/>
          <a:lstStyle/>
          <a:p>
            <a:r>
              <a:rPr lang="cs-CZ" altLang="cs-CZ" dirty="0" smtClean="0"/>
              <a:t>Podmínky týmové spolupráce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32981" y="2205038"/>
            <a:ext cx="8664236" cy="3700462"/>
          </a:xfrm>
        </p:spPr>
        <p:txBody>
          <a:bodyPr>
            <a:normAutofit/>
          </a:bodyPr>
          <a:lstStyle/>
          <a:p>
            <a:r>
              <a:rPr lang="cs-CZ" altLang="cs-CZ" sz="2000" dirty="0" smtClean="0"/>
              <a:t>Úcta k druhým</a:t>
            </a:r>
          </a:p>
          <a:p>
            <a:r>
              <a:rPr lang="cs-CZ" altLang="cs-CZ" sz="2000" dirty="0" smtClean="0"/>
              <a:t>Vnitřní svoboda</a:t>
            </a:r>
          </a:p>
          <a:p>
            <a:r>
              <a:rPr lang="cs-CZ" altLang="cs-CZ" sz="2000" dirty="0" smtClean="0"/>
              <a:t>Kreativita</a:t>
            </a:r>
          </a:p>
          <a:p>
            <a:r>
              <a:rPr lang="cs-CZ" altLang="cs-CZ" sz="2000" dirty="0" smtClean="0"/>
              <a:t>Otevřený dialog v týmu</a:t>
            </a:r>
          </a:p>
          <a:p>
            <a:r>
              <a:rPr lang="cs-CZ" altLang="cs-CZ" sz="2000" dirty="0" smtClean="0"/>
              <a:t>Jasné zadání poslání celého týmu</a:t>
            </a:r>
          </a:p>
          <a:p>
            <a:r>
              <a:rPr lang="cs-CZ" altLang="cs-CZ" sz="2000" dirty="0" smtClean="0"/>
              <a:t>Jasné zadání úkolů (rolí) jednotlivců</a:t>
            </a:r>
          </a:p>
        </p:txBody>
      </p:sp>
    </p:spTree>
    <p:extLst>
      <p:ext uri="{BB962C8B-B14F-4D97-AF65-F5344CB8AC3E}">
        <p14:creationId xmlns:p14="http://schemas.microsoft.com/office/powerpoint/2010/main" val="171833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Zásady spolupráce v týmu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43532" y="2251494"/>
            <a:ext cx="8338868" cy="434615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dirty="0" smtClean="0"/>
              <a:t>Aktivní zapojení všech (participace a seberealizace)</a:t>
            </a:r>
          </a:p>
          <a:p>
            <a:pPr>
              <a:lnSpc>
                <a:spcPct val="80000"/>
              </a:lnSpc>
            </a:pPr>
            <a:r>
              <a:rPr lang="cs-CZ" altLang="cs-CZ" dirty="0" smtClean="0"/>
              <a:t>Umožnění konstruktivní kritiky</a:t>
            </a:r>
          </a:p>
          <a:p>
            <a:pPr>
              <a:lnSpc>
                <a:spcPct val="80000"/>
              </a:lnSpc>
            </a:pPr>
            <a:r>
              <a:rPr lang="cs-CZ" altLang="cs-CZ" dirty="0" smtClean="0"/>
              <a:t>Jasná prezentace vlastních názorů</a:t>
            </a:r>
          </a:p>
          <a:p>
            <a:pPr>
              <a:lnSpc>
                <a:spcPct val="80000"/>
              </a:lnSpc>
            </a:pPr>
            <a:r>
              <a:rPr lang="cs-CZ" altLang="cs-CZ" dirty="0" smtClean="0"/>
              <a:t>Naslouchání názorům druhých</a:t>
            </a:r>
          </a:p>
          <a:p>
            <a:pPr>
              <a:lnSpc>
                <a:spcPct val="80000"/>
              </a:lnSpc>
            </a:pPr>
            <a:r>
              <a:rPr lang="cs-CZ" altLang="cs-CZ" dirty="0" smtClean="0"/>
              <a:t>Princip dialogu</a:t>
            </a:r>
          </a:p>
          <a:p>
            <a:pPr>
              <a:lnSpc>
                <a:spcPct val="80000"/>
              </a:lnSpc>
            </a:pPr>
            <a:r>
              <a:rPr lang="cs-CZ" altLang="cs-CZ" dirty="0" smtClean="0"/>
              <a:t>Princip spoluzodpovědnosti</a:t>
            </a:r>
          </a:p>
          <a:p>
            <a:pPr>
              <a:lnSpc>
                <a:spcPct val="80000"/>
              </a:lnSpc>
            </a:pPr>
            <a:r>
              <a:rPr lang="cs-CZ" altLang="cs-CZ" dirty="0" smtClean="0"/>
              <a:t>Důvěra a diskrétnost</a:t>
            </a:r>
          </a:p>
          <a:p>
            <a:pPr>
              <a:lnSpc>
                <a:spcPct val="80000"/>
              </a:lnSpc>
            </a:pPr>
            <a:r>
              <a:rPr lang="cs-CZ" altLang="cs-CZ" dirty="0" smtClean="0"/>
              <a:t>Autonomie</a:t>
            </a:r>
          </a:p>
          <a:p>
            <a:pPr>
              <a:lnSpc>
                <a:spcPct val="80000"/>
              </a:lnSpc>
            </a:pPr>
            <a:r>
              <a:rPr lang="cs-CZ" altLang="cs-CZ" dirty="0" smtClean="0"/>
              <a:t>Informovanost</a:t>
            </a:r>
          </a:p>
          <a:p>
            <a:pPr>
              <a:lnSpc>
                <a:spcPct val="80000"/>
              </a:lnSpc>
            </a:pPr>
            <a:r>
              <a:rPr lang="cs-CZ" altLang="cs-CZ" dirty="0" smtClean="0"/>
              <a:t>Upřímnost</a:t>
            </a:r>
          </a:p>
          <a:p>
            <a:pPr>
              <a:lnSpc>
                <a:spcPct val="80000"/>
              </a:lnSpc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51155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 smtClean="0"/>
              <a:t>Některé prvky skupinové dynamiky</a:t>
            </a:r>
            <a:br>
              <a:rPr lang="cs-CZ" altLang="cs-CZ" sz="3200" b="1" dirty="0" smtClean="0"/>
            </a:br>
            <a:r>
              <a:rPr lang="cs-CZ" altLang="cs-CZ" sz="3200" b="1" dirty="0" smtClean="0"/>
              <a:t>v pedagogickém týmu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 smtClean="0"/>
              <a:t>Ztráta zájmu a nerozhodnost</a:t>
            </a:r>
          </a:p>
          <a:p>
            <a:r>
              <a:rPr lang="cs-CZ" altLang="cs-CZ" sz="2000" dirty="0" smtClean="0"/>
              <a:t>Rozhodování</a:t>
            </a:r>
          </a:p>
          <a:p>
            <a:r>
              <a:rPr lang="cs-CZ" altLang="cs-CZ" sz="2000" dirty="0" smtClean="0"/>
              <a:t>Konflikt</a:t>
            </a:r>
          </a:p>
          <a:p>
            <a:pPr lvl="1"/>
            <a:r>
              <a:rPr lang="cs-CZ" altLang="cs-CZ" sz="2000" dirty="0" smtClean="0"/>
              <a:t>pozitivní</a:t>
            </a:r>
          </a:p>
          <a:p>
            <a:pPr lvl="1"/>
            <a:r>
              <a:rPr lang="cs-CZ" altLang="cs-CZ" sz="2000" dirty="0" smtClean="0"/>
              <a:t>destruktivní</a:t>
            </a:r>
          </a:p>
          <a:p>
            <a:pPr lvl="1">
              <a:buFontTx/>
              <a:buNone/>
            </a:pPr>
            <a:endParaRPr lang="cs-CZ" altLang="cs-CZ" sz="2000" i="1" dirty="0" smtClean="0"/>
          </a:p>
          <a:p>
            <a:pPr lvl="1">
              <a:buFontTx/>
              <a:buNone/>
            </a:pPr>
            <a:r>
              <a:rPr lang="cs-CZ" altLang="cs-CZ" sz="2000" i="1" dirty="0" smtClean="0"/>
              <a:t>Vždy se ptáme po příčinách problémů.</a:t>
            </a:r>
          </a:p>
          <a:p>
            <a:pPr lvl="1">
              <a:buFontTx/>
              <a:buNone/>
            </a:pPr>
            <a:r>
              <a:rPr lang="cs-CZ" altLang="cs-CZ" sz="2000" i="1" dirty="0" smtClean="0"/>
              <a:t>Řešit osobní problémy pedagogů až při akci je pozdě.</a:t>
            </a:r>
          </a:p>
          <a:p>
            <a:pPr lvl="1"/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79046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708</TotalTime>
  <Words>652</Words>
  <Application>Microsoft Office PowerPoint</Application>
  <PresentationFormat>Širokoúhlá obrazovka</PresentationFormat>
  <Paragraphs>128</Paragraphs>
  <Slides>16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4" baseType="lpstr">
      <vt:lpstr>Arial</vt:lpstr>
      <vt:lpstr>Arial Narrow</vt:lpstr>
      <vt:lpstr>Calibri</vt:lpstr>
      <vt:lpstr>Century Gothic</vt:lpstr>
      <vt:lpstr>Rockwell</vt:lpstr>
      <vt:lpstr>Wingdings</vt:lpstr>
      <vt:lpstr>Wingdings 3</vt:lpstr>
      <vt:lpstr>Stébla</vt:lpstr>
      <vt:lpstr>Pedagogická práce v týmu</vt:lpstr>
      <vt:lpstr>Týmová dimenze práce s dětmi a mládeží (salesiánský pohled)</vt:lpstr>
      <vt:lpstr>Tým - definice</vt:lpstr>
      <vt:lpstr>Smysl týmové práce v salesiánském zařízení</vt:lpstr>
      <vt:lpstr>Výhody týmové spolupráce</vt:lpstr>
      <vt:lpstr>Nevýhody týmové spolupráce</vt:lpstr>
      <vt:lpstr>Podmínky týmové spolupráce</vt:lpstr>
      <vt:lpstr>Zásady spolupráce v týmu</vt:lpstr>
      <vt:lpstr>Některé prvky skupinové dynamiky v pedagogickém týmu</vt:lpstr>
      <vt:lpstr>Příčiny problémů  v dynamice týmu (I)  Těžkosti všeobecného rázu</vt:lpstr>
      <vt:lpstr>Příčiny problémů  v dynamice týmu (II)  Ztráta zájmu a nerozhodnost  </vt:lpstr>
      <vt:lpstr>Tým spolupracuje na projektu            Zásady projektového myšlení:                                  </vt:lpstr>
      <vt:lpstr>Prezentace aplikace PowerPoint</vt:lpstr>
      <vt:lpstr>Prezentace aplikace PowerPoint</vt:lpstr>
      <vt:lpstr>Jak dále rozvíjet téma „týmovosti“?</vt:lpstr>
      <vt:lpstr>Děkuji vám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Týmová práce v salesiánském středisku</dc:title>
  <dc:creator>Michal Kaplánek</dc:creator>
  <cp:lastModifiedBy>Michal Kaplánek</cp:lastModifiedBy>
  <cp:revision>14</cp:revision>
  <dcterms:created xsi:type="dcterms:W3CDTF">2023-01-22T08:11:14Z</dcterms:created>
  <dcterms:modified xsi:type="dcterms:W3CDTF">2023-02-24T08:11:46Z</dcterms:modified>
</cp:coreProperties>
</file>