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77" r:id="rId13"/>
    <p:sldId id="269" r:id="rId14"/>
    <p:sldId id="272" r:id="rId15"/>
    <p:sldId id="27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A44B-D4F6-4A86-A977-96742C9C18EF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541D8-0884-4F3A-810E-CFBBA2646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3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51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940F3E-1B2E-4C39-A98E-75AC3088091B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2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541D8-0884-4F3A-810E-CFBBA26469D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01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940F3E-1B2E-4C39-A98E-75AC3088091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5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86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1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0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43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48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53DC403-01F2-4DD4-A28F-173C0D2129B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13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78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532D39C-B278-4596-9E45-FDA9D5152217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14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410130" cy="2262781"/>
          </a:xfrm>
        </p:spPr>
        <p:txBody>
          <a:bodyPr/>
          <a:lstStyle/>
          <a:p>
            <a:r>
              <a:rPr lang="cs-CZ" dirty="0" smtClean="0"/>
              <a:t>Pedagogická práce v týmu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doc. Michal Kaplánek, </a:t>
            </a:r>
            <a:r>
              <a:rPr lang="cs-CZ" dirty="0" err="1" smtClean="0"/>
              <a:t>Th.D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09"/>
            <a:ext cx="8911687" cy="2101837"/>
          </a:xfrm>
        </p:spPr>
        <p:txBody>
          <a:bodyPr>
            <a:normAutofit fontScale="90000"/>
          </a:bodyPr>
          <a:lstStyle/>
          <a:p>
            <a:r>
              <a:rPr lang="cs-CZ" altLang="cs-CZ" sz="4000" dirty="0" smtClean="0"/>
              <a:t>Příčiny problémů </a:t>
            </a:r>
            <a:br>
              <a:rPr lang="cs-CZ" altLang="cs-CZ" sz="4000" dirty="0" smtClean="0"/>
            </a:br>
            <a:r>
              <a:rPr lang="cs-CZ" altLang="cs-CZ" sz="4000" dirty="0" smtClean="0"/>
              <a:t>v dynamice týmu (I)</a:t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2700" b="1" dirty="0" smtClean="0"/>
              <a:t>Těžkosti všeobecného rázu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786332"/>
            <a:ext cx="8915400" cy="3124890"/>
          </a:xfrm>
        </p:spPr>
        <p:txBody>
          <a:bodyPr>
            <a:normAutofit/>
          </a:bodyPr>
          <a:lstStyle/>
          <a:p>
            <a:r>
              <a:rPr lang="cs-CZ" altLang="cs-CZ" sz="2400" dirty="0" smtClean="0"/>
              <a:t>různost povah a osobní těžkosti jednotlivých členů týmu</a:t>
            </a:r>
          </a:p>
          <a:p>
            <a:r>
              <a:rPr lang="cs-CZ" altLang="cs-CZ" sz="2400" dirty="0" smtClean="0"/>
              <a:t>časté střídání pedagogů</a:t>
            </a:r>
          </a:p>
          <a:p>
            <a:r>
              <a:rPr lang="cs-CZ" altLang="cs-CZ" sz="2400" dirty="0" smtClean="0"/>
              <a:t>silné neshody v důležitých otázkách, jako např. způsob jednání ve výchovném procesu, organizace práce, způsob hodnocení, výchovné cíle, vztah k autoritě</a:t>
            </a:r>
          </a:p>
        </p:txBody>
      </p:sp>
    </p:spTree>
    <p:extLst>
      <p:ext uri="{BB962C8B-B14F-4D97-AF65-F5344CB8AC3E}">
        <p14:creationId xmlns:p14="http://schemas.microsoft.com/office/powerpoint/2010/main" val="24400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253173"/>
            <a:ext cx="8911687" cy="2058705"/>
          </a:xfrm>
        </p:spPr>
        <p:txBody>
          <a:bodyPr>
            <a:normAutofit fontScale="90000"/>
          </a:bodyPr>
          <a:lstStyle/>
          <a:p>
            <a:r>
              <a:rPr lang="cs-CZ" altLang="cs-CZ" sz="4000" dirty="0" smtClean="0"/>
              <a:t>Příčiny problémů </a:t>
            </a:r>
            <a:br>
              <a:rPr lang="cs-CZ" altLang="cs-CZ" sz="4000" dirty="0" smtClean="0"/>
            </a:br>
            <a:r>
              <a:rPr lang="cs-CZ" altLang="cs-CZ" sz="4000" dirty="0" smtClean="0"/>
              <a:t>v dynamice týmu (II</a:t>
            </a:r>
            <a:r>
              <a:rPr lang="cs-CZ" altLang="cs-CZ" sz="4000" dirty="0"/>
              <a:t>)</a:t>
            </a:r>
            <a:br>
              <a:rPr lang="cs-CZ" altLang="cs-CZ" sz="4000" dirty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2700" i="1" dirty="0" smtClean="0"/>
              <a:t>Ztráta </a:t>
            </a:r>
            <a:r>
              <a:rPr lang="cs-CZ" altLang="cs-CZ" sz="2700" i="1" dirty="0"/>
              <a:t>zájmu a nerozhodnost</a:t>
            </a:r>
            <a:r>
              <a:rPr lang="cs-CZ" altLang="cs-CZ" sz="4000" dirty="0"/>
              <a:t/>
            </a:r>
            <a:br>
              <a:rPr lang="cs-CZ" altLang="cs-CZ" sz="4000" dirty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4000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470030"/>
            <a:ext cx="8915400" cy="4465608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altLang="cs-CZ" sz="2400" u="sng" dirty="0" smtClean="0"/>
              <a:t>Projevy:</a:t>
            </a:r>
            <a:r>
              <a:rPr lang="cs-CZ" altLang="cs-CZ" sz="2400" dirty="0" smtClean="0"/>
              <a:t> </a:t>
            </a:r>
          </a:p>
          <a:p>
            <a:r>
              <a:rPr lang="cs-CZ" altLang="cs-CZ" sz="2400" dirty="0" smtClean="0"/>
              <a:t>laxní přístup členů týmu </a:t>
            </a:r>
          </a:p>
          <a:p>
            <a:r>
              <a:rPr lang="cs-CZ" altLang="cs-CZ" sz="2400" dirty="0" smtClean="0"/>
              <a:t>nepřipravenost na jednání </a:t>
            </a:r>
          </a:p>
          <a:p>
            <a:r>
              <a:rPr lang="cs-CZ" altLang="cs-CZ" sz="2400" dirty="0" smtClean="0"/>
              <a:t>pasivita při jednání</a:t>
            </a:r>
          </a:p>
          <a:p>
            <a:r>
              <a:rPr lang="cs-CZ" altLang="cs-CZ" sz="2400" dirty="0" smtClean="0"/>
              <a:t>odkládání realizace</a:t>
            </a:r>
          </a:p>
          <a:p>
            <a:r>
              <a:rPr lang="cs-CZ" altLang="cs-CZ" sz="2400" dirty="0" smtClean="0"/>
              <a:t>neochota vzít na sebe zodpovědnost</a:t>
            </a:r>
          </a:p>
          <a:p>
            <a:r>
              <a:rPr lang="cs-CZ" altLang="cs-CZ" sz="2400" dirty="0" smtClean="0"/>
              <a:t>váznou i vztahy</a:t>
            </a:r>
          </a:p>
          <a:p>
            <a:pPr>
              <a:buFontTx/>
              <a:buNone/>
            </a:pPr>
            <a:endParaRPr lang="cs-CZ" altLang="cs-CZ" sz="2400" dirty="0" smtClean="0"/>
          </a:p>
          <a:p>
            <a:pPr>
              <a:buFontTx/>
              <a:buNone/>
            </a:pPr>
            <a:r>
              <a:rPr lang="cs-CZ" altLang="cs-CZ" sz="2400" u="sng" dirty="0" smtClean="0"/>
              <a:t>Příčiny:</a:t>
            </a:r>
            <a:endParaRPr lang="cs-CZ" altLang="cs-CZ" sz="2400" dirty="0" smtClean="0"/>
          </a:p>
          <a:p>
            <a:r>
              <a:rPr lang="cs-CZ" altLang="cs-CZ" sz="2400" dirty="0" smtClean="0"/>
              <a:t>Nedocenění problému</a:t>
            </a:r>
          </a:p>
          <a:p>
            <a:r>
              <a:rPr lang="cs-CZ" altLang="cs-CZ" sz="2400" dirty="0" smtClean="0"/>
              <a:t>Neznalost možnosti řešení</a:t>
            </a:r>
          </a:p>
          <a:p>
            <a:r>
              <a:rPr lang="cs-CZ" altLang="cs-CZ" sz="2400" dirty="0" smtClean="0"/>
              <a:t>Nedostatek participace</a:t>
            </a:r>
          </a:p>
          <a:p>
            <a:r>
              <a:rPr lang="cs-CZ" altLang="cs-CZ" sz="2400" dirty="0" smtClean="0"/>
              <a:t>Strach z rozhodnutí</a:t>
            </a:r>
          </a:p>
        </p:txBody>
      </p:sp>
    </p:spTree>
    <p:extLst>
      <p:ext uri="{BB962C8B-B14F-4D97-AF65-F5344CB8AC3E}">
        <p14:creationId xmlns:p14="http://schemas.microsoft.com/office/powerpoint/2010/main" val="42094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947226"/>
          </a:xfrm>
        </p:spPr>
        <p:txBody>
          <a:bodyPr/>
          <a:lstStyle/>
          <a:p>
            <a:r>
              <a:rPr lang="cs-CZ" dirty="0" smtClean="0"/>
              <a:t>Tým spolupracuje na projektu</a:t>
            </a:r>
            <a:br>
              <a:rPr lang="cs-CZ" dirty="0" smtClean="0"/>
            </a:br>
            <a:r>
              <a:rPr lang="cs-CZ" dirty="0" smtClean="0"/>
              <a:t>          </a:t>
            </a:r>
            <a:r>
              <a:rPr lang="cs-CZ" sz="2400" b="1" dirty="0" smtClean="0"/>
              <a:t> Zásady projektového myšlení:</a:t>
            </a:r>
            <a:br>
              <a:rPr lang="cs-CZ" sz="2400" b="1" dirty="0" smtClean="0"/>
            </a:br>
            <a:r>
              <a:rPr lang="cs-CZ" sz="2400" b="1" dirty="0"/>
              <a:t> </a:t>
            </a:r>
            <a:r>
              <a:rPr lang="cs-CZ" sz="2400" b="1" dirty="0" smtClean="0"/>
              <a:t>               </a:t>
            </a:r>
            <a:br>
              <a:rPr lang="cs-CZ" sz="2400" b="1" dirty="0" smtClean="0"/>
            </a:br>
            <a:r>
              <a:rPr lang="cs-CZ" sz="2400" b="1" dirty="0"/>
              <a:t> </a:t>
            </a:r>
            <a:r>
              <a:rPr lang="cs-CZ" sz="2400" b="1" dirty="0" smtClean="0"/>
              <a:t>               </a:t>
            </a:r>
            <a:endParaRPr lang="cs-CZ" sz="24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723" y="5229379"/>
            <a:ext cx="8801525" cy="11949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723" y="2097723"/>
            <a:ext cx="2650892" cy="2130097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05113" y="2097723"/>
            <a:ext cx="5400135" cy="3046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Salesiánská přímá práce = integrální pohled na člověka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– cesta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– proces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rojekt =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nástroj, který působí na součinnost a určuje práci týmu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Smysl evaluace: pravidelná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evaluace, kterou se ověřují 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výsledky, přispívá k nápravě chyb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a k dosažení lepších 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výsledků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 descr="Bouquet"/>
          <p:cNvSpPr txBox="1">
            <a:spLocks noChangeArrowheads="1"/>
          </p:cNvSpPr>
          <p:nvPr/>
        </p:nvSpPr>
        <p:spPr bwMode="auto">
          <a:xfrm rot="20674706">
            <a:off x="8392409" y="666377"/>
            <a:ext cx="3432175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 dirty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SOUČINNOST</a:t>
            </a:r>
            <a:endParaRPr lang="it-IT" altLang="cs-CZ" sz="3200" b="1" i="1" dirty="0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7891" name="Text Box 3" descr="Bouquet"/>
          <p:cNvSpPr txBox="1">
            <a:spLocks noChangeArrowheads="1"/>
          </p:cNvSpPr>
          <p:nvPr/>
        </p:nvSpPr>
        <p:spPr bwMode="auto">
          <a:xfrm rot="20699302">
            <a:off x="1274908" y="4242971"/>
            <a:ext cx="4572000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 dirty="0" smtClean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KOORDINACE</a:t>
            </a:r>
            <a:endParaRPr lang="it-IT" altLang="cs-CZ" sz="3200" b="1" i="1" dirty="0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7892" name="Text Box 4" descr="Bouquet"/>
          <p:cNvSpPr txBox="1">
            <a:spLocks noChangeArrowheads="1"/>
          </p:cNvSpPr>
          <p:nvPr/>
        </p:nvSpPr>
        <p:spPr bwMode="auto">
          <a:xfrm rot="20768483">
            <a:off x="1712553" y="1907763"/>
            <a:ext cx="5006975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 dirty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SPOLUODPOVĚDNOST</a:t>
            </a:r>
            <a:endParaRPr lang="it-IT" altLang="cs-CZ" sz="3200" b="1" i="1" dirty="0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pic>
        <p:nvPicPr>
          <p:cNvPr id="37893" name="Picture 5" descr="PE0156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28" y="1595337"/>
            <a:ext cx="4583112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341" y="4535359"/>
            <a:ext cx="4108208" cy="1820173"/>
          </a:xfrm>
          <a:prstGeom prst="rect">
            <a:avLst/>
          </a:prstGeom>
        </p:spPr>
      </p:pic>
      <p:sp>
        <p:nvSpPr>
          <p:cNvPr id="7" name="Text Box 4" descr="Bouquet"/>
          <p:cNvSpPr txBox="1">
            <a:spLocks noChangeArrowheads="1"/>
          </p:cNvSpPr>
          <p:nvPr/>
        </p:nvSpPr>
        <p:spPr bwMode="auto">
          <a:xfrm rot="20787937">
            <a:off x="3851076" y="5391801"/>
            <a:ext cx="3318929" cy="10930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 wrap="square"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 dirty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STÁLÉ </a:t>
            </a:r>
          </a:p>
          <a:p>
            <a:pPr algn="ctr" eaLnBrk="1" hangingPunct="1"/>
            <a:r>
              <a:rPr lang="cs-CZ" altLang="cs-CZ" sz="3200" b="1" i="1" dirty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PROVĚŘOVÁNÍ</a:t>
            </a:r>
            <a:endParaRPr lang="it-IT" altLang="cs-CZ" sz="3200" b="1" i="1" dirty="0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 autoUpdateAnimBg="0"/>
      <p:bldP spid="37891" grpId="0" animBg="1" autoUpdateAnimBg="0"/>
      <p:bldP spid="37892" grpId="0" animBg="1" autoUpdateAnimBg="0"/>
      <p:bldP spid="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81200" y="1905000"/>
            <a:ext cx="2590800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cs typeface="Arial" panose="020B0604020202020204" pitchFamily="34" charset="0"/>
              </a:rPr>
              <a:t>STRUKTURY</a:t>
            </a:r>
            <a:endParaRPr lang="es-ES_tradnl" altLang="cs-CZ" sz="2400" b="1"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31950" y="4292600"/>
            <a:ext cx="3240088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600" b="1">
                <a:cs typeface="Arial" panose="020B0604020202020204" pitchFamily="34" charset="0"/>
              </a:rPr>
              <a:t>BEZPROSTŘEDNÍ A NALÉHAVÉ</a:t>
            </a:r>
            <a:endParaRPr lang="es-ES_tradnl" altLang="cs-CZ" sz="1600" b="1">
              <a:cs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05000" y="5486400"/>
            <a:ext cx="2667000" cy="6096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b="1">
                <a:cs typeface="Arial" panose="020B0604020202020204" pitchFamily="34" charset="0"/>
              </a:rPr>
              <a:t>SEKTORIALISMUS</a:t>
            </a:r>
          </a:p>
          <a:p>
            <a:pPr algn="ctr"/>
            <a:r>
              <a:rPr lang="cs-CZ" altLang="cs-CZ" b="1">
                <a:cs typeface="Arial" panose="020B0604020202020204" pitchFamily="34" charset="0"/>
              </a:rPr>
              <a:t>INDIVIDUALISMUS</a:t>
            </a:r>
            <a:endParaRPr lang="es-ES_tradnl" altLang="cs-CZ" b="1">
              <a:cs typeface="Arial" panose="020B0604020202020204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209800" y="3048000"/>
            <a:ext cx="2362200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>
                <a:cs typeface="Arial" panose="020B0604020202020204" pitchFamily="34" charset="0"/>
              </a:rPr>
              <a:t>DĚLAT</a:t>
            </a:r>
            <a:endParaRPr lang="es-ES_tradnl" altLang="cs-CZ" sz="2800">
              <a:cs typeface="Arial" panose="020B0604020202020204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029200" y="1905000"/>
            <a:ext cx="5257800" cy="6096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SOUSTŘEDIT SE NA OSOBY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029200" y="4191000"/>
            <a:ext cx="5257800" cy="8382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ZAMĚŘIT SE NA PODSTATNÉ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29200" y="5410200"/>
            <a:ext cx="5257800" cy="76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TÝMOVÁ PRÁCE - KONVERGENCE</a:t>
            </a:r>
            <a:r>
              <a:rPr lang="es-ES_tradnl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OKOLO PROJEKTU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29200" y="2895600"/>
            <a:ext cx="5257800" cy="76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r>
              <a:rPr lang="cs-CZ" altLang="cs-CZ" sz="2000" b="1">
                <a:solidFill>
                  <a:srgbClr val="000099"/>
                </a:solidFill>
                <a:cs typeface="Arial" panose="020B0604020202020204" pitchFamily="34" charset="0"/>
              </a:rPr>
              <a:t>NALÉZAT KRITÉRIA A ROZHODOVAT SE</a:t>
            </a:r>
            <a:endParaRPr lang="es-ES_tradnl" altLang="cs-CZ" sz="20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2971800" y="1676400"/>
            <a:ext cx="762000" cy="914400"/>
            <a:chOff x="-2112" y="1344"/>
            <a:chExt cx="384" cy="336"/>
          </a:xfrm>
        </p:grpSpPr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2743200" y="4038600"/>
            <a:ext cx="762000" cy="914400"/>
            <a:chOff x="-2112" y="1344"/>
            <a:chExt cx="384" cy="336"/>
          </a:xfrm>
        </p:grpSpPr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3124200" y="5334000"/>
            <a:ext cx="762000" cy="914400"/>
            <a:chOff x="-2112" y="1344"/>
            <a:chExt cx="384" cy="336"/>
          </a:xfrm>
        </p:grpSpPr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3124200" y="2819400"/>
            <a:ext cx="762000" cy="914400"/>
            <a:chOff x="-2112" y="1344"/>
            <a:chExt cx="384" cy="336"/>
          </a:xfrm>
        </p:grpSpPr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631950" y="253173"/>
            <a:ext cx="10410525" cy="142322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cs-CZ" altLang="cs-CZ" sz="4000" dirty="0"/>
          </a:p>
          <a:p>
            <a:endParaRPr lang="cs-CZ" altLang="cs-CZ" sz="4000" dirty="0" smtClean="0"/>
          </a:p>
          <a:p>
            <a:endParaRPr lang="cs-CZ" altLang="cs-CZ" sz="4000" dirty="0"/>
          </a:p>
          <a:p>
            <a:endParaRPr lang="cs-CZ" altLang="cs-CZ" sz="4000" dirty="0" smtClean="0"/>
          </a:p>
          <a:p>
            <a:r>
              <a:rPr lang="cs-CZ" altLang="cs-CZ" sz="12000" dirty="0" smtClean="0"/>
              <a:t>Projektové myšlení vede ke změnám ve způsobu práce</a:t>
            </a:r>
            <a:br>
              <a:rPr lang="cs-CZ" altLang="cs-CZ" sz="12000" dirty="0" smtClean="0"/>
            </a:br>
            <a:r>
              <a:rPr lang="cs-CZ" altLang="cs-CZ" sz="12000" dirty="0" smtClean="0"/>
              <a:t/>
            </a:r>
            <a:br>
              <a:rPr lang="cs-CZ" altLang="cs-CZ" sz="12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73553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3" grpId="0" animBg="1" autoUpdateAnimBg="0"/>
      <p:bldP spid="35844" grpId="0" animBg="1" autoUpdateAnimBg="0"/>
      <p:bldP spid="35845" grpId="0" animBg="1" autoUpdateAnimBg="0"/>
      <p:bldP spid="35846" grpId="0" animBg="1" autoUpdateAnimBg="0"/>
      <p:bldP spid="35847" grpId="0" animBg="1" autoUpdateAnimBg="0"/>
      <p:bldP spid="35848" grpId="0" animBg="1" autoUpdateAnimBg="0"/>
      <p:bldP spid="3584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593815"/>
            <a:ext cx="9670210" cy="82091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 smtClean="0"/>
              <a:t>Jak dále rozvíjet téma „týmovosti“?</a:t>
            </a:r>
            <a:endParaRPr lang="cs-CZ" altLang="cs-CZ" sz="40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3540" y="1937380"/>
            <a:ext cx="11188460" cy="4454794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cs-CZ" altLang="cs-CZ" sz="2400" dirty="0" smtClean="0"/>
              <a:t>Získání znalostí a dovedností: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 znát a respektovat skupinovou dynamiku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umět vést porady a řešit konflikty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Po stránce afektivní: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 poznání a přijetí sebe sama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 vytváření a prohloubení autentických vztahů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Po stránce spirituální: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 ocenění a docenění významu společenství (</a:t>
            </a:r>
            <a:r>
              <a:rPr lang="cs-CZ" altLang="cs-CZ" sz="2400" dirty="0" err="1" smtClean="0"/>
              <a:t>communio</a:t>
            </a:r>
            <a:r>
              <a:rPr lang="cs-CZ" altLang="cs-CZ" sz="24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pro křesťany: Ježíš Kristus = střed společenství, agapé = pouto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611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12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Týmová dimenze </a:t>
            </a:r>
            <a:r>
              <a:rPr lang="cs-CZ" dirty="0" smtClean="0"/>
              <a:t>práce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dětmi a </a:t>
            </a:r>
            <a:r>
              <a:rPr lang="cs-CZ" dirty="0" smtClean="0"/>
              <a:t>mládeží (salesiánský pohled)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Nevychováváme sami, ale vždy ve spolupráci s dalšími lidmi (kolegové, externisté, animátoři)</a:t>
            </a:r>
          </a:p>
          <a:p>
            <a:r>
              <a:rPr lang="cs-CZ" dirty="0" smtClean="0"/>
              <a:t>I když jednáme samostatně (klíčový pracovník), jednáme vždy v návaznosti na další členy týmu</a:t>
            </a:r>
          </a:p>
          <a:p>
            <a:r>
              <a:rPr lang="cs-CZ" dirty="0" smtClean="0"/>
              <a:t>Na děti silně působí vztahy a způsob spolupráce mezi námi</a:t>
            </a:r>
          </a:p>
          <a:p>
            <a:r>
              <a:rPr lang="cs-CZ" dirty="0" smtClean="0"/>
              <a:t>Jde nám o jednu věc, proto „táhneme za jeden provaz“</a:t>
            </a:r>
          </a:p>
          <a:p>
            <a:r>
              <a:rPr lang="cs-CZ" dirty="0" smtClean="0"/>
              <a:t>Jestliže „táhneme za jeden provaz“, vytváříme tím „společenství“ (</a:t>
            </a:r>
            <a:r>
              <a:rPr lang="cs-CZ" dirty="0" err="1" smtClean="0"/>
              <a:t>Comunity</a:t>
            </a:r>
            <a:r>
              <a:rPr lang="cs-CZ" dirty="0" smtClean="0"/>
              <a:t>, </a:t>
            </a:r>
            <a:r>
              <a:rPr lang="cs-CZ" dirty="0" err="1" smtClean="0"/>
              <a:t>Gemeinschaft</a:t>
            </a:r>
            <a:r>
              <a:rPr lang="cs-CZ" dirty="0" smtClean="0"/>
              <a:t> = skupina lidí, které spojují vzájemné vztahy a společný zájem)</a:t>
            </a:r>
          </a:p>
          <a:p>
            <a:r>
              <a:rPr lang="cs-CZ" dirty="0" smtClean="0"/>
              <a:t>Na tomto „společenství“ participují vedle nás všichni, kdo nám pomáhají, mladí lidé, příp. jejich rodiče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7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Tým - definice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i="1" dirty="0" smtClean="0"/>
              <a:t>Ne každá skupina (pracovní kolektiv) je týmem:</a:t>
            </a:r>
          </a:p>
          <a:p>
            <a:pPr>
              <a:buFontTx/>
              <a:buNone/>
            </a:pPr>
            <a:endParaRPr lang="cs-CZ" altLang="cs-CZ" u="sng" dirty="0" smtClean="0"/>
          </a:p>
          <a:p>
            <a:pPr>
              <a:buFontTx/>
              <a:buNone/>
            </a:pPr>
            <a:r>
              <a:rPr lang="cs-CZ" altLang="cs-CZ" u="sng" dirty="0" smtClean="0"/>
              <a:t>Tým</a:t>
            </a:r>
            <a:r>
              <a:rPr lang="cs-CZ" altLang="cs-CZ" dirty="0" smtClean="0"/>
              <a:t> je </a:t>
            </a:r>
            <a:r>
              <a:rPr lang="cs-CZ" altLang="cs-CZ" b="1" dirty="0" smtClean="0"/>
              <a:t>malá skupina lidí</a:t>
            </a:r>
            <a:r>
              <a:rPr lang="cs-CZ" altLang="cs-CZ" dirty="0" smtClean="0"/>
              <a:t> se </a:t>
            </a:r>
          </a:p>
          <a:p>
            <a:pPr>
              <a:buFontTx/>
              <a:buNone/>
            </a:pPr>
            <a:r>
              <a:rPr lang="cs-CZ" altLang="cs-CZ" dirty="0" smtClean="0"/>
              <a:t>vzájemně se</a:t>
            </a:r>
            <a:r>
              <a:rPr lang="cs-CZ" altLang="cs-CZ" b="1" dirty="0" smtClean="0"/>
              <a:t> doplňujícími dovednostmi</a:t>
            </a:r>
            <a:r>
              <a:rPr lang="cs-CZ" altLang="cs-CZ" dirty="0" smtClean="0"/>
              <a:t>,</a:t>
            </a:r>
          </a:p>
          <a:p>
            <a:pPr>
              <a:buFontTx/>
              <a:buNone/>
            </a:pPr>
            <a:r>
              <a:rPr lang="cs-CZ" altLang="cs-CZ" dirty="0" smtClean="0"/>
              <a:t>kteří jsou </a:t>
            </a:r>
            <a:r>
              <a:rPr lang="cs-CZ" altLang="cs-CZ" b="1" dirty="0" smtClean="0"/>
              <a:t>oddáni společnému účelu</a:t>
            </a:r>
            <a:r>
              <a:rPr lang="cs-CZ" altLang="cs-CZ" dirty="0" smtClean="0"/>
              <a:t>,</a:t>
            </a:r>
          </a:p>
          <a:p>
            <a:pPr>
              <a:buFontTx/>
              <a:buNone/>
            </a:pPr>
            <a:r>
              <a:rPr lang="cs-CZ" altLang="cs-CZ" dirty="0" smtClean="0"/>
              <a:t>pracovním </a:t>
            </a:r>
            <a:r>
              <a:rPr lang="cs-CZ" altLang="cs-CZ" b="1" dirty="0" smtClean="0"/>
              <a:t>cílům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přístupu</a:t>
            </a:r>
            <a:r>
              <a:rPr lang="cs-CZ" altLang="cs-CZ" dirty="0" smtClean="0"/>
              <a:t> k práci, </a:t>
            </a:r>
          </a:p>
          <a:p>
            <a:pPr>
              <a:buFontTx/>
              <a:buNone/>
            </a:pPr>
            <a:r>
              <a:rPr lang="cs-CZ" altLang="cs-CZ" dirty="0" smtClean="0"/>
              <a:t>za níž jsou vzájemně odpovědni.</a:t>
            </a:r>
          </a:p>
          <a:p>
            <a:pPr>
              <a:buFontTx/>
              <a:buNone/>
            </a:pPr>
            <a:endParaRPr lang="cs-CZ" altLang="cs-CZ" sz="2400" dirty="0" smtClean="0"/>
          </a:p>
          <a:p>
            <a:pPr>
              <a:buFontTx/>
              <a:buNone/>
            </a:pPr>
            <a:r>
              <a:rPr lang="cs-CZ" altLang="cs-CZ" sz="2400" dirty="0" smtClean="0"/>
              <a:t>Stěžejní otázka: </a:t>
            </a:r>
            <a:r>
              <a:rPr lang="cs-CZ" altLang="cs-CZ" sz="2400" i="1" dirty="0" smtClean="0"/>
              <a:t>Jak udělat z naší „pracovní skupiny“ tým?</a:t>
            </a:r>
          </a:p>
        </p:txBody>
      </p:sp>
    </p:spTree>
    <p:extLst>
      <p:ext uri="{BB962C8B-B14F-4D97-AF65-F5344CB8AC3E}">
        <p14:creationId xmlns:p14="http://schemas.microsoft.com/office/powerpoint/2010/main" val="9744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týmové práce v salesiánském zařízení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18317" y="2078966"/>
            <a:ext cx="7748953" cy="437214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397479" y="2468392"/>
            <a:ext cx="2820838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50" dirty="0" smtClean="0"/>
              <a:t>Výchovné prostředí</a:t>
            </a:r>
          </a:p>
          <a:p>
            <a:r>
              <a:rPr lang="cs-CZ" sz="1750" dirty="0"/>
              <a:t>v</a:t>
            </a:r>
            <a:r>
              <a:rPr lang="cs-CZ" sz="1750" dirty="0" smtClean="0"/>
              <a:t>ytváří </a:t>
            </a:r>
            <a:r>
              <a:rPr lang="cs-CZ" sz="1750" b="1" dirty="0" smtClean="0"/>
              <a:t>tým vychovatelů </a:t>
            </a:r>
            <a:r>
              <a:rPr lang="cs-CZ" sz="1750" dirty="0" smtClean="0"/>
              <a:t>spolu s účastníky. </a:t>
            </a:r>
          </a:p>
          <a:p>
            <a:r>
              <a:rPr lang="cs-CZ" sz="1750" dirty="0" smtClean="0"/>
              <a:t>To, co mladého člověka drží, jsou </a:t>
            </a:r>
            <a:r>
              <a:rPr lang="cs-CZ" sz="1750" b="1" dirty="0" smtClean="0"/>
              <a:t>autentické vztahy</a:t>
            </a:r>
            <a:r>
              <a:rPr lang="cs-CZ" sz="1750" dirty="0" smtClean="0"/>
              <a:t>.</a:t>
            </a:r>
          </a:p>
          <a:p>
            <a:r>
              <a:rPr lang="cs-CZ" sz="1750" dirty="0" smtClean="0"/>
              <a:t>Aby se dosáhlo cíle, tj. mladý člověk se stal zralou osobností,</a:t>
            </a:r>
          </a:p>
          <a:p>
            <a:r>
              <a:rPr lang="cs-CZ" sz="1750" b="1" dirty="0"/>
              <a:t>s</a:t>
            </a:r>
            <a:r>
              <a:rPr lang="cs-CZ" sz="1750" b="1" dirty="0" smtClean="0"/>
              <a:t>ledujeme všechny dimenze jeho osobnosti </a:t>
            </a:r>
            <a:r>
              <a:rPr lang="cs-CZ" sz="1750" dirty="0" smtClean="0"/>
              <a:t>– tělesnou, sociální psychickou i spirituální.</a:t>
            </a:r>
            <a:endParaRPr lang="cs-CZ" sz="1750" dirty="0"/>
          </a:p>
        </p:txBody>
      </p:sp>
    </p:spTree>
    <p:extLst>
      <p:ext uri="{BB962C8B-B14F-4D97-AF65-F5344CB8AC3E}">
        <p14:creationId xmlns:p14="http://schemas.microsoft.com/office/powerpoint/2010/main" val="28769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593815"/>
            <a:ext cx="9670210" cy="82091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 smtClean="0"/>
              <a:t>Výhody týmové spolupráce</a:t>
            </a:r>
            <a:endParaRPr lang="cs-CZ" altLang="cs-CZ" sz="40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3540" y="1937380"/>
            <a:ext cx="11188460" cy="4137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800" dirty="0" smtClean="0"/>
              <a:t>Týmová </a:t>
            </a:r>
            <a:r>
              <a:rPr lang="cs-CZ" altLang="cs-CZ" sz="2800" dirty="0"/>
              <a:t>spolupráce zaručuje: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kontinuitu </a:t>
            </a:r>
            <a:r>
              <a:rPr lang="cs-CZ" altLang="cs-CZ" sz="2800" dirty="0"/>
              <a:t>výchovného působení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bohatství </a:t>
            </a:r>
            <a:r>
              <a:rPr lang="cs-CZ" altLang="cs-CZ" sz="2800" dirty="0"/>
              <a:t>názorů (různost povah, citlivost, dynamičnost atd.)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objektivnější </a:t>
            </a:r>
            <a:r>
              <a:rPr lang="cs-CZ" altLang="cs-CZ" sz="2800" dirty="0"/>
              <a:t>pohled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možnost </a:t>
            </a:r>
            <a:r>
              <a:rPr lang="cs-CZ" altLang="cs-CZ" sz="2800" dirty="0"/>
              <a:t>konzultace jednotlivých případů</a:t>
            </a:r>
          </a:p>
          <a:p>
            <a:pPr eaLnBrk="1" hangingPunct="1">
              <a:buFontTx/>
              <a:buNone/>
            </a:pPr>
            <a:endParaRPr lang="cs-CZ" altLang="cs-CZ" sz="2800" b="1" i="1" dirty="0"/>
          </a:p>
          <a:p>
            <a:pPr eaLnBrk="1" hangingPunct="1">
              <a:buFontTx/>
              <a:buNone/>
            </a:pPr>
            <a:r>
              <a:rPr lang="cs-CZ" altLang="cs-CZ" sz="2800" b="1" i="1" dirty="0"/>
              <a:t>  </a:t>
            </a:r>
            <a:r>
              <a:rPr lang="cs-CZ" altLang="cs-CZ" sz="2800" i="1" dirty="0"/>
              <a:t>Každá osoba má svou specifickou roli!</a:t>
            </a:r>
            <a:r>
              <a:rPr lang="cs-CZ" alt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0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týmové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65230"/>
            <a:ext cx="8915400" cy="3745991"/>
          </a:xfrm>
        </p:spPr>
        <p:txBody>
          <a:bodyPr/>
          <a:lstStyle/>
          <a:p>
            <a:r>
              <a:rPr lang="cs-CZ" dirty="0" smtClean="0"/>
              <a:t>Práce v týmu vyžaduje víc času na domluvu a plánování</a:t>
            </a:r>
          </a:p>
          <a:p>
            <a:r>
              <a:rPr lang="cs-CZ" dirty="0" smtClean="0"/>
              <a:t>Práce v týmu neumožňuje rychlá řešení na vlastní pěst</a:t>
            </a:r>
          </a:p>
          <a:p>
            <a:r>
              <a:rPr lang="cs-CZ" dirty="0" smtClean="0"/>
              <a:t>Práce v týmu předpokládá umění dohodnout se a dosáhnout konsenzu</a:t>
            </a:r>
          </a:p>
          <a:p>
            <a:r>
              <a:rPr lang="cs-CZ" dirty="0" smtClean="0"/>
              <a:t>Práce v týmu mě nutí spolupracovat i s tím, koho „moc nemusím“</a:t>
            </a:r>
          </a:p>
          <a:p>
            <a:r>
              <a:rPr lang="cs-CZ" dirty="0" smtClean="0"/>
              <a:t>Práce v týmu předpokládá disciplínu, tzn. držet se projektu a nejednat živelně</a:t>
            </a:r>
          </a:p>
          <a:p>
            <a:r>
              <a:rPr lang="cs-CZ" dirty="0" smtClean="0"/>
              <a:t>Práce v týmu předpokládá, že všichni umíme formulovat svá stanoviska, ale také ustoupit anebo přistoupit na kompromis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9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362" y="644165"/>
            <a:ext cx="9457866" cy="1143000"/>
          </a:xfrm>
        </p:spPr>
        <p:txBody>
          <a:bodyPr/>
          <a:lstStyle/>
          <a:p>
            <a:r>
              <a:rPr lang="cs-CZ" altLang="cs-CZ" dirty="0" smtClean="0"/>
              <a:t>Podmínky týmové spolupráce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2981" y="2205038"/>
            <a:ext cx="8664236" cy="3700462"/>
          </a:xfrm>
        </p:spPr>
        <p:txBody>
          <a:bodyPr>
            <a:normAutofit/>
          </a:bodyPr>
          <a:lstStyle/>
          <a:p>
            <a:r>
              <a:rPr lang="cs-CZ" altLang="cs-CZ" sz="2000" dirty="0" smtClean="0"/>
              <a:t>Úcta k druhým</a:t>
            </a:r>
          </a:p>
          <a:p>
            <a:r>
              <a:rPr lang="cs-CZ" altLang="cs-CZ" sz="2000" dirty="0" smtClean="0"/>
              <a:t>Vnitřní svoboda</a:t>
            </a:r>
          </a:p>
          <a:p>
            <a:r>
              <a:rPr lang="cs-CZ" altLang="cs-CZ" sz="2000" dirty="0" smtClean="0"/>
              <a:t>Kreativita</a:t>
            </a:r>
          </a:p>
          <a:p>
            <a:r>
              <a:rPr lang="cs-CZ" altLang="cs-CZ" sz="2000" dirty="0" smtClean="0"/>
              <a:t>Otevřený dialog v týmu</a:t>
            </a:r>
          </a:p>
          <a:p>
            <a:r>
              <a:rPr lang="cs-CZ" altLang="cs-CZ" sz="2000" dirty="0" smtClean="0"/>
              <a:t>Jasné zadání poslání celého týmu</a:t>
            </a:r>
          </a:p>
          <a:p>
            <a:r>
              <a:rPr lang="cs-CZ" altLang="cs-CZ" sz="2000" dirty="0" smtClean="0"/>
              <a:t>Jasné zadání úkolů (rolí) jednotlivců</a:t>
            </a:r>
          </a:p>
        </p:txBody>
      </p:sp>
    </p:spTree>
    <p:extLst>
      <p:ext uri="{BB962C8B-B14F-4D97-AF65-F5344CB8AC3E}">
        <p14:creationId xmlns:p14="http://schemas.microsoft.com/office/powerpoint/2010/main" val="17183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Zásady spolupráce v týmu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3532" y="2251494"/>
            <a:ext cx="8338868" cy="43461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>Aktivní zapojení všech (participace a seberealizace)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Umožnění konstruktivní kritiky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Jasná prezentace vlastních názorů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Naslouchání názorům druhých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Princip dialogu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Princip spoluzodpovědnosti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Důvěra a diskrétnost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Autonomie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Informovanost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Upřímnost</a:t>
            </a:r>
          </a:p>
          <a:p>
            <a:pPr>
              <a:lnSpc>
                <a:spcPct val="80000"/>
              </a:lnSpc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115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smtClean="0"/>
              <a:t>Některé prvky skupinové dynamiky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v pedagogickém týmu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 smtClean="0"/>
              <a:t>Ztráta zájmu a nerozhodnost</a:t>
            </a:r>
          </a:p>
          <a:p>
            <a:r>
              <a:rPr lang="cs-CZ" altLang="cs-CZ" sz="2000" dirty="0" smtClean="0"/>
              <a:t>Rozhodování</a:t>
            </a:r>
          </a:p>
          <a:p>
            <a:r>
              <a:rPr lang="cs-CZ" altLang="cs-CZ" sz="2000" dirty="0" smtClean="0"/>
              <a:t>Konflikt</a:t>
            </a:r>
          </a:p>
          <a:p>
            <a:pPr lvl="1"/>
            <a:r>
              <a:rPr lang="cs-CZ" altLang="cs-CZ" sz="2000" dirty="0" smtClean="0"/>
              <a:t>pozitivní</a:t>
            </a:r>
          </a:p>
          <a:p>
            <a:pPr lvl="1"/>
            <a:r>
              <a:rPr lang="cs-CZ" altLang="cs-CZ" sz="2000" dirty="0" smtClean="0"/>
              <a:t>destruktivní</a:t>
            </a:r>
          </a:p>
          <a:p>
            <a:pPr lvl="1">
              <a:buFontTx/>
              <a:buNone/>
            </a:pPr>
            <a:endParaRPr lang="cs-CZ" altLang="cs-CZ" sz="2000" i="1" dirty="0" smtClean="0"/>
          </a:p>
          <a:p>
            <a:pPr lvl="1">
              <a:buFontTx/>
              <a:buNone/>
            </a:pPr>
            <a:r>
              <a:rPr lang="cs-CZ" altLang="cs-CZ" sz="2000" i="1" dirty="0" smtClean="0"/>
              <a:t>Vždy se ptáme po příčinách problémů.</a:t>
            </a:r>
          </a:p>
          <a:p>
            <a:pPr lvl="1">
              <a:buFontTx/>
              <a:buNone/>
            </a:pPr>
            <a:r>
              <a:rPr lang="cs-CZ" altLang="cs-CZ" sz="2000" i="1" dirty="0" smtClean="0"/>
              <a:t>Řešit osobní problémy pedagogů až při akci je pozdě.</a:t>
            </a:r>
          </a:p>
          <a:p>
            <a:pPr lvl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904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708</TotalTime>
  <Words>652</Words>
  <Application>Microsoft Office PowerPoint</Application>
  <PresentationFormat>Širokoúhlá obrazovka</PresentationFormat>
  <Paragraphs>128</Paragraphs>
  <Slides>16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Rockwell</vt:lpstr>
      <vt:lpstr>Wingdings</vt:lpstr>
      <vt:lpstr>Wingdings 3</vt:lpstr>
      <vt:lpstr>Stébla</vt:lpstr>
      <vt:lpstr>Pedagogická práce v týmu</vt:lpstr>
      <vt:lpstr>Týmová dimenze práce s dětmi a mládeží (salesiánský pohled)</vt:lpstr>
      <vt:lpstr>Tým - definice</vt:lpstr>
      <vt:lpstr>Smysl týmové práce v salesiánském zařízení</vt:lpstr>
      <vt:lpstr>Výhody týmové spolupráce</vt:lpstr>
      <vt:lpstr>Nevýhody týmové spolupráce</vt:lpstr>
      <vt:lpstr>Podmínky týmové spolupráce</vt:lpstr>
      <vt:lpstr>Zásady spolupráce v týmu</vt:lpstr>
      <vt:lpstr>Některé prvky skupinové dynamiky v pedagogickém týmu</vt:lpstr>
      <vt:lpstr>Příčiny problémů  v dynamice týmu (I)  Těžkosti všeobecného rázu</vt:lpstr>
      <vt:lpstr>Příčiny problémů  v dynamice týmu (II)  Ztráta zájmu a nerozhodnost  </vt:lpstr>
      <vt:lpstr>Tým spolupracuje na projektu            Zásady projektového myšlení:                                  </vt:lpstr>
      <vt:lpstr>Prezentace aplikace PowerPoint</vt:lpstr>
      <vt:lpstr>Prezentace aplikace PowerPoint</vt:lpstr>
      <vt:lpstr>Jak dále rozvíjet téma „týmovosti“?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Týmová práce v salesiánském středisku</dc:title>
  <dc:creator>Michal Kaplánek</dc:creator>
  <cp:lastModifiedBy>Michal Kaplánek</cp:lastModifiedBy>
  <cp:revision>14</cp:revision>
  <dcterms:created xsi:type="dcterms:W3CDTF">2023-01-22T08:11:14Z</dcterms:created>
  <dcterms:modified xsi:type="dcterms:W3CDTF">2023-02-24T08:11:46Z</dcterms:modified>
</cp:coreProperties>
</file>