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FCC"/>
          </a:solidFill>
        </a:fill>
      </a:tcStyle>
    </a:wholeTbl>
    <a:band2H>
      <a:tcTxStyle b="def" i="def"/>
      <a:tcStyle>
        <a:tcBdr/>
        <a:fill>
          <a:solidFill>
            <a:srgbClr val="F0F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DDCF"/>
          </a:solidFill>
        </a:fill>
      </a:tcStyle>
    </a:wholeTbl>
    <a:band2H>
      <a:tcTxStyle b="def" i="def"/>
      <a:tcStyle>
        <a:tcBdr/>
        <a:fill>
          <a:solidFill>
            <a:srgbClr val="FFE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3F0EC"/>
          </a:solidFill>
        </a:fill>
      </a:tcStyle>
    </a:wholeTbl>
    <a:band2H>
      <a:tcTxStyle b="def" i="def"/>
      <a:tcStyle>
        <a:tcBdr/>
        <a:fill>
          <a:solidFill>
            <a:srgbClr val="EAF8F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</a:lvl1pPr>
            <a:lvl2pPr marL="0" indent="457200" algn="r">
              <a:buSzTx/>
              <a:buFontTx/>
              <a:buNone/>
            </a:lvl2pPr>
            <a:lvl3pPr marL="0" indent="914400" algn="r">
              <a:buSzTx/>
              <a:buFontTx/>
              <a:buNone/>
            </a:lvl3pPr>
            <a:lvl4pPr marL="0" indent="1371600" algn="r">
              <a:buSzTx/>
              <a:buFontTx/>
              <a:buNone/>
            </a:lvl4pPr>
            <a:lvl5pPr marL="0" indent="1828800" algn="r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731519" indent="-274319">
              <a:defRPr sz="2400"/>
            </a:lvl2pPr>
            <a:lvl3pPr marL="1219200" indent="-304800">
              <a:defRPr sz="2400"/>
            </a:lvl3pPr>
            <a:lvl4pPr marL="1714500" indent="-342900">
              <a:defRPr sz="2400"/>
            </a:lvl4pPr>
            <a:lvl5pPr marL="2171700" indent="-342900"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</a:lvl1pPr>
            <a:lvl2pPr marL="0" indent="457200" algn="r">
              <a:buSzTx/>
              <a:buFontTx/>
              <a:buNone/>
            </a:lvl2pPr>
            <a:lvl3pPr marL="0" indent="914400" algn="r">
              <a:buSzTx/>
              <a:buFontTx/>
              <a:buNone/>
            </a:lvl3pPr>
            <a:lvl4pPr marL="0" indent="1371600" algn="r">
              <a:buSzTx/>
              <a:buFontTx/>
              <a:buNone/>
            </a:lvl4pPr>
            <a:lvl5pPr marL="0" indent="1828800" algn="r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AFDF74"/>
            </a:gs>
            <a:gs pos="50000">
              <a:srgbClr val="8BC25D"/>
            </a:gs>
            <a:gs pos="100000">
              <a:srgbClr val="437527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1pPr>
      <a:lvl2pPr marL="7112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2pPr>
      <a:lvl3pPr marL="1200150" marR="0" indent="-2857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3pPr>
      <a:lvl4pPr marL="16981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4pPr>
      <a:lvl5pPr marL="21553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5pPr>
      <a:lvl6pPr marL="26125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6pPr>
      <a:lvl7pPr marL="30697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7pPr>
      <a:lvl8pPr marL="35269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8pPr>
      <a:lvl9pPr marL="39841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v8U4V4aaNWk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Ježíšova blahoslavenství jako inspirace pro pomáhající profese</a:t>
            </a:r>
          </a:p>
        </p:txBody>
      </p:sp>
      <p:sp>
        <p:nvSpPr>
          <p:cNvPr id="23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  <a:r>
              <a:t>4. Blahoslavení tiší: Člověk a nenásilí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Kdo jsem?</a:t>
            </a:r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Podle čeho hodnotíme sami sebe?</a:t>
            </a:r>
          </a:p>
          <a:p>
            <a:pPr marL="0" indent="0">
              <a:buSzTx/>
              <a:buNone/>
            </a:pPr>
            <a:r>
              <a:t>Jsem to, co jsem dokázal…</a:t>
            </a:r>
          </a:p>
          <a:p>
            <a:pPr marL="0" indent="0">
              <a:buSzTx/>
              <a:buNone/>
            </a:pPr>
            <a:r>
              <a:t>Jsem to, co si o mně myslí druzí…</a:t>
            </a:r>
          </a:p>
          <a:p>
            <a:pPr marL="0" indent="0">
              <a:buSzTx/>
              <a:buNone/>
            </a:pPr>
            <a:r>
              <a:t>Jsem to, co mám…</a:t>
            </a:r>
          </a:p>
          <a:p>
            <a:pPr marL="0" indent="0">
              <a:buSzTx/>
              <a:buNone/>
            </a:pPr>
            <a:r>
              <a:t>Henri Neuwen: </a:t>
            </a:r>
            <a:r>
              <a:rPr u="sng">
                <a:solidFill>
                  <a:srgbClr val="CAFB50"/>
                </a:solidFill>
                <a:uFill>
                  <a:solidFill>
                    <a:srgbClr val="CAFB50"/>
                  </a:solidFill>
                </a:uFill>
                <a:hlinkClick r:id="rId2" invalidUrl="" action="" tgtFrame="" tooltip="" history="1" highlightClick="0" endSnd="0"/>
              </a:rPr>
              <a:t>https://</a:t>
            </a:r>
            <a:r>
              <a:rPr u="sng">
                <a:solidFill>
                  <a:srgbClr val="CAFB50"/>
                </a:solidFill>
                <a:uFill>
                  <a:solidFill>
                    <a:srgbClr val="CAFB50"/>
                  </a:solidFill>
                </a:uFill>
                <a:hlinkClick r:id="rId2" invalidUrl="" action="" tgtFrame="" tooltip="" history="1" highlightClick="0" endSnd="0"/>
              </a:rPr>
              <a:t>www.youtube.com/watch?v=v8U4V4aaNWk</a:t>
            </a:r>
          </a:p>
          <a:p>
            <a:pPr marL="0" indent="0">
              <a:buSzTx/>
              <a:buNone/>
            </a:pPr>
            <a:r>
              <a:t>Jsem milovaný syn, milovaná dcera Boží.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Blahoslavení tiší (Mt 5,5)</a:t>
            </a:r>
          </a:p>
        </p:txBody>
      </p:sp>
      <p:sp>
        <p:nvSpPr>
          <p:cNvPr id="245" name="Zástupný symbol pro obsah 2"/>
          <p:cNvSpPr txBox="1"/>
          <p:nvPr>
            <p:ph type="body" idx="1"/>
          </p:nvPr>
        </p:nvSpPr>
        <p:spPr>
          <a:xfrm>
            <a:off x="680320" y="2427478"/>
            <a:ext cx="9613863" cy="359931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„Blahoslavení tiší, neboť oni dostanou zemi za dědictví.“</a:t>
            </a:r>
          </a:p>
          <a:p>
            <a:pPr marL="0" indent="0">
              <a:buSzTx/>
              <a:buNone/>
            </a:pPr>
            <a:r>
              <a:t>(řecký text: </a:t>
            </a:r>
            <a:r>
              <a:rPr sz="2800">
                <a:latin typeface="Bwgrkn"/>
                <a:ea typeface="Bwgrkn"/>
                <a:cs typeface="Bwgrkn"/>
                <a:sym typeface="Bwgrkn"/>
              </a:rPr>
              <a:t>μακάριοι οἱ πραεῖς, ὅτι αὐτοὶ κληρονομήσουσιν τὴν γῆν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Výklad</a:t>
            </a:r>
          </a:p>
        </p:txBody>
      </p:sp>
      <p:sp>
        <p:nvSpPr>
          <p:cNvPr id="248" name="Zástupný symbol pro obsah 2"/>
          <p:cNvSpPr txBox="1"/>
          <p:nvPr>
            <p:ph type="body" idx="1"/>
          </p:nvPr>
        </p:nvSpPr>
        <p:spPr>
          <a:xfrm>
            <a:off x="680321" y="2336873"/>
            <a:ext cx="9712930" cy="4398779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„tiší“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Ž 37,1-11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„Tichost“: zakotvení, základní nasměrování osobnosti k Bohu, bez toho tichost není možná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 „Tichost“: jedním ze základních prvků NZ etiky, je</a:t>
            </a:r>
          </a:p>
          <a:p>
            <a:pPr>
              <a:lnSpc>
                <a:spcPct val="81000"/>
              </a:lnSpc>
              <a:buFontTx/>
              <a:buChar char="-"/>
            </a:pPr>
            <a:r>
              <a:t>darem Ducha (Ga 5,23)</a:t>
            </a:r>
          </a:p>
          <a:p>
            <a:pPr>
              <a:lnSpc>
                <a:spcPct val="81000"/>
              </a:lnSpc>
              <a:buFontTx/>
              <a:buChar char="-"/>
            </a:pPr>
            <a:r>
              <a:t>potřebná k uchování jednoty (Ef 4,1-6; Ko 3,12)</a:t>
            </a:r>
          </a:p>
          <a:p>
            <a:pPr>
              <a:lnSpc>
                <a:spcPct val="81000"/>
              </a:lnSpc>
              <a:buFontTx/>
              <a:buChar char="-"/>
            </a:pPr>
            <a:r>
              <a:t>potřebná v postoji vůči nekřesťanům (1Pt 3,1-4.14-16)</a:t>
            </a:r>
          </a:p>
          <a:p>
            <a:pPr>
              <a:lnSpc>
                <a:spcPct val="81000"/>
              </a:lnSpc>
              <a:buFontTx/>
              <a:buChar char="-"/>
            </a:pPr>
            <a:r>
              <a:t>potřebná pro dosažení moudrosti (Jk 3,13-18)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Matoušova výsostná charakteristika Ježíše (11,29-30; 21,5; 12,18-21)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2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Výklad</a:t>
            </a:r>
          </a:p>
        </p:txBody>
      </p:sp>
      <p:sp>
        <p:nvSpPr>
          <p:cNvPr id="25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„dostanou zemi za dědictví“</a:t>
            </a:r>
          </a:p>
          <a:p>
            <a:pPr marL="0" indent="0">
              <a:buSzTx/>
              <a:buNone/>
            </a:pPr>
            <a:r>
              <a:t>„Dědit“ u Mt: život věčný (19,29), království (25,34), i „země“ je zemí eschatologickou</a:t>
            </a:r>
          </a:p>
          <a:p>
            <a:pPr marL="0" indent="0">
              <a:buSzTx/>
              <a:buNone/>
            </a:pPr>
            <a:r>
              <a:t>Dědí jenom děti…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Praktické důsledky</a:t>
            </a:r>
          </a:p>
        </p:txBody>
      </p:sp>
      <p:sp>
        <p:nvSpPr>
          <p:cNvPr id="25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437302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200"/>
            </a:pPr>
            <a:r>
              <a:t>„Život je radostnou spoluúčastí na zázraku bytí“ (Václav Havel).</a:t>
            </a:r>
          </a:p>
          <a:p>
            <a:pPr marL="0" indent="0">
              <a:buSzTx/>
              <a:buNone/>
              <a:defRPr sz="2200"/>
            </a:pPr>
            <a:r>
              <a:t>Podílení se na bytí je cosi jako spočívání v Bohu…</a:t>
            </a:r>
          </a:p>
          <a:p>
            <a:pPr marL="0" indent="0">
              <a:buSzTx/>
              <a:buNone/>
              <a:defRPr sz="2200">
                <a:effectLst/>
              </a:defRPr>
            </a:pPr>
            <a:r>
              <a:t>Je základním postojem, který má ovlivňovat veškeré naše jednání k druhým. Hněv a další emoce namířené proti bližnímu jsou často vyvolávány pocitem, že jsem v nevýhodě, že jsem ohrožován jak ve svém životě, tak v uznání vlastní osoby, tak ve vlastní identitě. </a:t>
            </a:r>
          </a:p>
          <a:p>
            <a:pPr marL="0" indent="0">
              <a:buSzTx/>
              <a:buNone/>
              <a:defRPr sz="2200">
                <a:effectLst/>
              </a:defRPr>
            </a:pPr>
            <a:r>
              <a:t>Člověk může v tom případě zůstat tichým a mírným, svobodným od negativních emocí a strachů, protože stojí na pevném základě, který je dán Otcovým rozhodnutím. To je vyjádřeno slovem „země“, která symbolizuje život. Ježíš, např. v horském kázání, velice často opakuje slova „váš Otec“ (viz také 5,9: „budou nazváni Božími dětmi“).</a:t>
            </a:r>
          </a:p>
          <a:p>
            <a:pPr marL="0" indent="0">
              <a:buSzTx/>
              <a:buNone/>
              <a:defRPr sz="2200">
                <a:effectLst/>
              </a:defRPr>
            </a:pPr>
            <a:r>
              <a:t>I „nevěřící“ může být zakotvený v tom, co nepojmenovává, jako VH…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Suzanne Vega, Horizon</a:t>
            </a:r>
          </a:p>
        </p:txBody>
      </p:sp>
      <p:sp>
        <p:nvSpPr>
          <p:cNvPr id="257" name="Zástupný symbol pro obsah 2"/>
          <p:cNvSpPr txBox="1"/>
          <p:nvPr>
            <p:ph type="body" idx="1"/>
          </p:nvPr>
        </p:nvSpPr>
        <p:spPr>
          <a:xfrm>
            <a:off x="680321" y="2336872"/>
            <a:ext cx="9725809" cy="441165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There is a road</a:t>
            </a:r>
            <a:br/>
            <a:r>
              <a:t>Beyond this one</a:t>
            </a:r>
            <a:br/>
            <a:r>
              <a:t>It’s called the path</a:t>
            </a:r>
            <a:br/>
            <a:r>
              <a:t>We don’t yet take</a:t>
            </a:r>
          </a:p>
          <a:p>
            <a:pPr marL="0" indent="0">
              <a:buSzTx/>
              <a:buNone/>
              <a:defRPr>
                <a:effectLst/>
              </a:defRPr>
            </a:pPr>
            <a:r>
              <a:t>I can feel how it longs</a:t>
            </a:r>
            <a:br/>
            <a:r>
              <a:t>To be entered upon</a:t>
            </a:r>
            <a:br/>
            <a:r>
              <a:t>It calls to me with a cry</a:t>
            </a:r>
            <a:br/>
            <a:r>
              <a:t>And an ache</a:t>
            </a:r>
          </a:p>
          <a:p>
            <a:pPr marL="0" indent="0">
              <a:buSzTx/>
              <a:buNone/>
              <a:defRPr>
                <a:effectLst/>
              </a:defRPr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Suzanne Vega, Horizon</a:t>
            </a:r>
          </a:p>
        </p:txBody>
      </p:sp>
      <p:sp>
        <p:nvSpPr>
          <p:cNvPr id="260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26999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  <a:defRPr>
                <a:effectLst/>
              </a:defRPr>
            </a:pPr>
            <a:r>
              <a:t>I knew a man</a:t>
            </a:r>
            <a:br/>
            <a:r>
              <a:t>He lived in jail</a:t>
            </a:r>
            <a:br/>
            <a:r>
              <a:t>And his tale</a:t>
            </a:r>
            <a:br/>
            <a:r>
              <a:t>Is often told</a:t>
            </a:r>
          </a:p>
          <a:p>
            <a:pPr marL="0" indent="0">
              <a:lnSpc>
                <a:spcPct val="81000"/>
              </a:lnSpc>
              <a:buSzTx/>
              <a:buNone/>
              <a:defRPr>
                <a:effectLst/>
              </a:defRPr>
            </a:pPr>
            <a:r>
              <a:t>He dreamed of that line that he</a:t>
            </a:r>
            <a:br/>
            <a:r>
              <a:t>Called the divine</a:t>
            </a:r>
            <a:br/>
            <a:r>
              <a:t>And when he was free</a:t>
            </a:r>
            <a:br/>
            <a:r>
              <a:t>He led his country</a:t>
            </a:r>
          </a:p>
          <a:p>
            <a:pPr marL="0" indent="0">
              <a:lnSpc>
                <a:spcPct val="81000"/>
              </a:lnSpc>
              <a:buSzTx/>
              <a:buNone/>
              <a:defRPr>
                <a:effectLst/>
              </a:defRPr>
            </a:pPr>
            <a:r>
              <a:t>Yes he taught the way of love</a:t>
            </a:r>
            <a:br/>
            <a:r>
              <a:t>And he lived in that way too</a:t>
            </a:r>
            <a:br/>
            <a:r>
              <a:t>Love pulled him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Nadpis 1"/>
          <p:cNvSpPr txBox="1"/>
          <p:nvPr>
            <p:ph type="title"/>
          </p:nvPr>
        </p:nvSpPr>
        <p:spPr>
          <a:xfrm>
            <a:off x="680320" y="753227"/>
            <a:ext cx="10498543" cy="998301"/>
          </a:xfrm>
          <a:prstGeom prst="rect">
            <a:avLst/>
          </a:prstGeom>
        </p:spPr>
        <p:txBody>
          <a:bodyPr/>
          <a:lstStyle/>
          <a:p>
            <a:pPr/>
            <a:r>
              <a:t>https://www.youtube.com/watch?v=A77yVgsXXeI</a:t>
            </a:r>
          </a:p>
        </p:txBody>
      </p:sp>
      <p:sp>
        <p:nvSpPr>
          <p:cNvPr id="263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There is a road beyond this one</a:t>
            </a:r>
            <a:br/>
            <a:r>
              <a:t>Called the path we don’t yet take</a:t>
            </a:r>
            <a:br/>
            <a:r>
              <a:t>I can feel how it longs to be entered upon</a:t>
            </a:r>
            <a:br/>
            <a:r>
              <a:t>It calls to me with a cry and an ache</a:t>
            </a:r>
          </a:p>
          <a:p>
            <a:pPr marL="0" indent="0">
              <a:buSzTx/>
              <a:buNone/>
              <a:defRPr>
                <a:effectLst/>
              </a:defRPr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 distant horizon</a:t>
            </a:r>
            <a:br/>
            <a:r>
              <a:t>Love pulled him on to that perfect horizon</a:t>
            </a:r>
            <a:br/>
            <a:r>
              <a:t>Love pulls us on to that distant horizon</a:t>
            </a:r>
            <a:br/>
            <a:r>
              <a:t>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