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siEGonTXR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Matouš, pátá antiteze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</a:t>
            </a:r>
            <a:r>
              <a:rPr lang="cs-CZ" b="1" dirty="0" smtClean="0"/>
              <a:t>t </a:t>
            </a:r>
            <a:r>
              <a:rPr lang="en-US" b="1" dirty="0" smtClean="0"/>
              <a:t>5</a:t>
            </a:r>
            <a:r>
              <a:rPr lang="en-US" b="1" baseline="30000" dirty="0" smtClean="0"/>
              <a:t>38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Slyšeli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řečeno</a:t>
            </a:r>
            <a:r>
              <a:rPr lang="en-US" dirty="0"/>
              <a:t>: '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, </a:t>
            </a:r>
            <a:r>
              <a:rPr lang="en-US" dirty="0" err="1"/>
              <a:t>zub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zub</a:t>
            </a:r>
            <a:r>
              <a:rPr lang="en-US" dirty="0"/>
              <a:t>'.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39</a:t>
            </a:r>
            <a:r>
              <a:rPr lang="en-US" dirty="0" smtClean="0"/>
              <a:t>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pravím</a:t>
            </a:r>
            <a:r>
              <a:rPr lang="en-US" dirty="0"/>
              <a:t>, </a:t>
            </a:r>
            <a:r>
              <a:rPr lang="en-US" dirty="0" err="1"/>
              <a:t>abyste</a:t>
            </a:r>
            <a:r>
              <a:rPr lang="en-US" dirty="0"/>
              <a:t> se </a:t>
            </a:r>
            <a:r>
              <a:rPr lang="en-US" dirty="0" err="1"/>
              <a:t>zlým</a:t>
            </a:r>
            <a:r>
              <a:rPr lang="en-US" dirty="0"/>
              <a:t> </a:t>
            </a:r>
            <a:r>
              <a:rPr lang="en-US" dirty="0" err="1"/>
              <a:t>nejednali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on s </a:t>
            </a:r>
            <a:r>
              <a:rPr lang="en-US" dirty="0" err="1"/>
              <a:t>vámi</a:t>
            </a:r>
            <a:r>
              <a:rPr lang="en-US" dirty="0"/>
              <a:t>; ale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uhodí</a:t>
            </a:r>
            <a:r>
              <a:rPr lang="en-US" dirty="0"/>
              <a:t> do </a:t>
            </a:r>
            <a:r>
              <a:rPr lang="en-US" dirty="0" err="1"/>
              <a:t>pravé</a:t>
            </a:r>
            <a:r>
              <a:rPr lang="en-US" dirty="0"/>
              <a:t> </a:t>
            </a:r>
            <a:r>
              <a:rPr lang="en-US" dirty="0" err="1"/>
              <a:t>tváře</a:t>
            </a:r>
            <a:r>
              <a:rPr lang="en-US" dirty="0"/>
              <a:t>, </a:t>
            </a:r>
            <a:r>
              <a:rPr lang="en-US" dirty="0" err="1"/>
              <a:t>nastav</a:t>
            </a:r>
            <a:r>
              <a:rPr lang="en-US" dirty="0"/>
              <a:t> mu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druhou</a:t>
            </a:r>
            <a:r>
              <a:rPr lang="en-US" dirty="0"/>
              <a:t>;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40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tomu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by se </a:t>
            </a:r>
            <a:r>
              <a:rPr lang="en-US" dirty="0" err="1"/>
              <a:t>chtěl</a:t>
            </a:r>
            <a:r>
              <a:rPr lang="en-US" dirty="0"/>
              <a:t> s </a:t>
            </a:r>
            <a:r>
              <a:rPr lang="en-US" dirty="0" err="1"/>
              <a:t>tebou</a:t>
            </a:r>
            <a:r>
              <a:rPr lang="en-US" dirty="0"/>
              <a:t> </a:t>
            </a:r>
            <a:r>
              <a:rPr lang="en-US" dirty="0" err="1"/>
              <a:t>soudit</a:t>
            </a:r>
            <a:r>
              <a:rPr lang="en-US" dirty="0"/>
              <a:t> o </a:t>
            </a:r>
            <a:r>
              <a:rPr lang="en-US" dirty="0" err="1"/>
              <a:t>košili</a:t>
            </a:r>
            <a:r>
              <a:rPr lang="en-US" dirty="0"/>
              <a:t>, </a:t>
            </a:r>
            <a:r>
              <a:rPr lang="en-US" dirty="0" err="1"/>
              <a:t>nech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svůj</a:t>
            </a:r>
            <a:r>
              <a:rPr lang="en-US" dirty="0"/>
              <a:t> </a:t>
            </a:r>
            <a:r>
              <a:rPr lang="en-US" dirty="0" err="1"/>
              <a:t>plášť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41</a:t>
            </a:r>
            <a:r>
              <a:rPr lang="en-US" dirty="0" smtClean="0"/>
              <a:t>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donutí</a:t>
            </a:r>
            <a:r>
              <a:rPr lang="en-US" dirty="0"/>
              <a:t> k </a:t>
            </a:r>
            <a:r>
              <a:rPr lang="en-US" dirty="0" err="1"/>
              <a:t>službě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míli</a:t>
            </a:r>
            <a:r>
              <a:rPr lang="en-US" dirty="0"/>
              <a:t>, </a:t>
            </a:r>
            <a:r>
              <a:rPr lang="en-US" dirty="0" err="1"/>
              <a:t>jdi</a:t>
            </a:r>
            <a:r>
              <a:rPr lang="en-US" dirty="0"/>
              <a:t> s </a:t>
            </a:r>
            <a:r>
              <a:rPr lang="en-US" dirty="0" err="1"/>
              <a:t>ním</a:t>
            </a:r>
            <a:r>
              <a:rPr lang="en-US" dirty="0"/>
              <a:t> </a:t>
            </a:r>
            <a:r>
              <a:rPr lang="en-US" dirty="0" err="1"/>
              <a:t>dvě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42</a:t>
            </a:r>
            <a:r>
              <a:rPr lang="en-US" dirty="0" smtClean="0"/>
              <a:t>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prosí</a:t>
            </a:r>
            <a:r>
              <a:rPr lang="en-US" dirty="0"/>
              <a:t>, </a:t>
            </a:r>
            <a:r>
              <a:rPr lang="en-US" dirty="0" err="1"/>
              <a:t>tomu</a:t>
            </a:r>
            <a:r>
              <a:rPr lang="en-US" dirty="0"/>
              <a:t> </a:t>
            </a:r>
            <a:r>
              <a:rPr lang="en-US" dirty="0" err="1"/>
              <a:t>dej</a:t>
            </a:r>
            <a:r>
              <a:rPr lang="en-US" dirty="0"/>
              <a:t>, a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chce</a:t>
            </a:r>
            <a:r>
              <a:rPr lang="en-US" dirty="0"/>
              <a:t> od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vypůjčit</a:t>
            </a:r>
            <a:r>
              <a:rPr lang="en-US" dirty="0"/>
              <a:t>, od </a:t>
            </a:r>
            <a:r>
              <a:rPr lang="en-US" dirty="0" err="1"/>
              <a:t>toho</a:t>
            </a:r>
            <a:r>
              <a:rPr lang="en-US" dirty="0"/>
              <a:t> se </a:t>
            </a:r>
            <a:r>
              <a:rPr lang="en-US" dirty="0" err="1"/>
              <a:t>neodvracej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24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</a:t>
            </a:r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6"/>
            <a:ext cx="9613861" cy="452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„Spravedlnost“´= jednání </a:t>
            </a:r>
            <a:r>
              <a:rPr lang="cs-CZ" dirty="0"/>
              <a:t>v souhlase s Boží vůlí, tak jak jí učil </a:t>
            </a:r>
            <a:r>
              <a:rPr lang="cs-CZ" dirty="0" smtClean="0"/>
              <a:t>Ježíš Přislíbení </a:t>
            </a:r>
            <a:r>
              <a:rPr lang="cs-CZ" dirty="0"/>
              <a:t>nebeského království </a:t>
            </a:r>
            <a:r>
              <a:rPr lang="cs-CZ" dirty="0" smtClean="0"/>
              <a:t>vytváří </a:t>
            </a:r>
            <a:r>
              <a:rPr lang="cs-CZ" dirty="0"/>
              <a:t>tak </a:t>
            </a:r>
            <a:r>
              <a:rPr lang="cs-CZ" dirty="0" smtClean="0"/>
              <a:t>inkluzi s prvním blahoslavenstvím, </a:t>
            </a:r>
            <a:r>
              <a:rPr lang="cs-CZ" dirty="0"/>
              <a:t>upozorňující na důležitost celého </a:t>
            </a:r>
            <a:r>
              <a:rPr lang="cs-CZ" dirty="0" smtClean="0"/>
              <a:t>celku</a:t>
            </a:r>
          </a:p>
          <a:p>
            <a:pPr marL="0" indent="0">
              <a:buNone/>
            </a:pPr>
            <a:r>
              <a:rPr lang="cs-CZ" dirty="0"/>
              <a:t>J</a:t>
            </a:r>
            <a:r>
              <a:rPr lang="cs-CZ" dirty="0" smtClean="0"/>
              <a:t>ednání </a:t>
            </a:r>
            <a:r>
              <a:rPr lang="cs-CZ" dirty="0"/>
              <a:t>podle vůle Boží sebou nese všechny postoje, které jsou zahrnuty i v ostatních </a:t>
            </a:r>
            <a:r>
              <a:rPr lang="cs-CZ" dirty="0" smtClean="0"/>
              <a:t>blahoslavenstvích</a:t>
            </a:r>
          </a:p>
          <a:p>
            <a:pPr marL="0" indent="0">
              <a:buNone/>
            </a:pPr>
            <a:r>
              <a:rPr lang="cs-CZ" dirty="0"/>
              <a:t>Poslední blahoslavenství tedy nepopisuje nějaký nový postoj vzhledem k ostatním blahoslavenstvím, avšak přidává jim další rozměr a díky tomu je blahoslavenstvím. Např.: člověk nejen že se musí snažit o šíření pokoje, ale musí rovněž unést, že bude právě proto odmítnut a že s ním bude zle </a:t>
            </a:r>
            <a:r>
              <a:rPr lang="cs-CZ" dirty="0" smtClean="0"/>
              <a:t>nakládáno</a:t>
            </a:r>
          </a:p>
          <a:p>
            <a:pPr marL="0" indent="0">
              <a:buNone/>
            </a:pPr>
            <a:r>
              <a:rPr lang="cs-CZ" dirty="0"/>
              <a:t>Skutečnost, že toto blahoslavenství stojí na posledním místě, znamená, že předpokládá uskutečňování všech </a:t>
            </a:r>
            <a:r>
              <a:rPr lang="cs-CZ" dirty="0" smtClean="0"/>
              <a:t>předchozích</a:t>
            </a:r>
          </a:p>
          <a:p>
            <a:pPr marL="0" indent="0">
              <a:buNone/>
            </a:pPr>
            <a:r>
              <a:rPr lang="cs-CZ" dirty="0" smtClean="0"/>
              <a:t>Takový člověk je skutečně pevný…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30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Matou</a:t>
            </a:r>
            <a:r>
              <a:rPr lang="cs-CZ" dirty="0" smtClean="0"/>
              <a:t>š, šestá antiteze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73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Mt</a:t>
            </a:r>
            <a:r>
              <a:rPr lang="en-US" b="1" dirty="0" smtClean="0"/>
              <a:t> 5</a:t>
            </a:r>
            <a:r>
              <a:rPr lang="en-US" baseline="30000" dirty="0" smtClean="0"/>
              <a:t>4</a:t>
            </a:r>
            <a:r>
              <a:rPr lang="cs-CZ" baseline="30000" dirty="0" smtClean="0"/>
              <a:t>3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Slyšeli</a:t>
            </a:r>
            <a:r>
              <a:rPr lang="en-US" dirty="0"/>
              <a:t> </a:t>
            </a:r>
            <a:r>
              <a:rPr lang="en-US" dirty="0" err="1"/>
              <a:t>jste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řečeno</a:t>
            </a:r>
            <a:r>
              <a:rPr lang="en-US" dirty="0"/>
              <a:t>: '</a:t>
            </a:r>
            <a:r>
              <a:rPr lang="en-US" dirty="0" err="1"/>
              <a:t>Milovati</a:t>
            </a:r>
            <a:r>
              <a:rPr lang="en-US" dirty="0"/>
              <a:t> </a:t>
            </a:r>
            <a:r>
              <a:rPr lang="en-US" dirty="0" err="1"/>
              <a:t>budeš</a:t>
            </a:r>
            <a:r>
              <a:rPr lang="en-US" dirty="0"/>
              <a:t> </a:t>
            </a:r>
            <a:r>
              <a:rPr lang="en-US" dirty="0" err="1"/>
              <a:t>bližního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a </a:t>
            </a:r>
            <a:r>
              <a:rPr lang="en-US" dirty="0" err="1"/>
              <a:t>nenávidět</a:t>
            </a:r>
            <a:r>
              <a:rPr lang="en-US" dirty="0"/>
              <a:t> </a:t>
            </a:r>
            <a:r>
              <a:rPr lang="en-US" dirty="0" err="1"/>
              <a:t>nepřítele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.'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44</a:t>
            </a:r>
            <a:r>
              <a:rPr lang="en-US" dirty="0" smtClean="0"/>
              <a:t>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pravím</a:t>
            </a:r>
            <a:r>
              <a:rPr lang="en-US" dirty="0"/>
              <a:t>: </a:t>
            </a:r>
            <a:r>
              <a:rPr lang="en-US" dirty="0" err="1"/>
              <a:t>Milujte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nepřátele</a:t>
            </a:r>
            <a:r>
              <a:rPr lang="en-US" dirty="0"/>
              <a:t> a </a:t>
            </a:r>
            <a:r>
              <a:rPr lang="en-US" dirty="0" err="1"/>
              <a:t>modlete</a:t>
            </a:r>
            <a:r>
              <a:rPr lang="en-US" dirty="0"/>
              <a:t> se </a:t>
            </a:r>
            <a:r>
              <a:rPr lang="en-US" dirty="0" err="1"/>
              <a:t>za</a:t>
            </a:r>
            <a:r>
              <a:rPr lang="en-US" dirty="0"/>
              <a:t> ty,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pronásledují</a:t>
            </a:r>
            <a:r>
              <a:rPr lang="en-US" dirty="0"/>
              <a:t>,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45</a:t>
            </a:r>
            <a:r>
              <a:rPr lang="en-US" dirty="0" smtClean="0"/>
              <a:t> </a:t>
            </a:r>
            <a:r>
              <a:rPr lang="en-US" dirty="0" err="1"/>
              <a:t>abyste</a:t>
            </a:r>
            <a:r>
              <a:rPr lang="en-US" dirty="0"/>
              <a:t> </a:t>
            </a:r>
            <a:r>
              <a:rPr lang="en-US" dirty="0" err="1"/>
              <a:t>byli</a:t>
            </a:r>
            <a:r>
              <a:rPr lang="en-US" dirty="0"/>
              <a:t> </a:t>
            </a:r>
            <a:r>
              <a:rPr lang="en-US" dirty="0" err="1"/>
              <a:t>syny</a:t>
            </a:r>
            <a:r>
              <a:rPr lang="en-US" dirty="0"/>
              <a:t> </a:t>
            </a:r>
            <a:r>
              <a:rPr lang="en-US" dirty="0" err="1"/>
              <a:t>nebeského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; </a:t>
            </a:r>
            <a:r>
              <a:rPr lang="en-US" dirty="0" err="1"/>
              <a:t>protože</a:t>
            </a:r>
            <a:r>
              <a:rPr lang="en-US" dirty="0"/>
              <a:t> on </a:t>
            </a:r>
            <a:r>
              <a:rPr lang="en-US" dirty="0" err="1"/>
              <a:t>dává</a:t>
            </a:r>
            <a:r>
              <a:rPr lang="en-US" dirty="0"/>
              <a:t> </a:t>
            </a:r>
            <a:r>
              <a:rPr lang="en-US" dirty="0" err="1"/>
              <a:t>svému</a:t>
            </a:r>
            <a:r>
              <a:rPr lang="en-US" dirty="0"/>
              <a:t> </a:t>
            </a:r>
            <a:r>
              <a:rPr lang="en-US" dirty="0" err="1"/>
              <a:t>slunci</a:t>
            </a:r>
            <a:r>
              <a:rPr lang="en-US" dirty="0"/>
              <a:t> </a:t>
            </a:r>
            <a:r>
              <a:rPr lang="en-US" dirty="0" err="1"/>
              <a:t>svítit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zlé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a </a:t>
            </a:r>
            <a:r>
              <a:rPr lang="en-US" dirty="0" err="1"/>
              <a:t>déšť</a:t>
            </a:r>
            <a:r>
              <a:rPr lang="en-US" dirty="0"/>
              <a:t> </a:t>
            </a:r>
            <a:r>
              <a:rPr lang="en-US" dirty="0" err="1"/>
              <a:t>posílá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spravedlivé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nespravedlivé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46</a:t>
            </a:r>
            <a:r>
              <a:rPr lang="en-US" dirty="0" smtClean="0"/>
              <a:t> </a:t>
            </a:r>
            <a:r>
              <a:rPr lang="en-US" dirty="0" err="1"/>
              <a:t>Budete</a:t>
            </a:r>
            <a:r>
              <a:rPr lang="en-US" dirty="0"/>
              <a:t>-li </a:t>
            </a:r>
            <a:r>
              <a:rPr lang="en-US" dirty="0" err="1"/>
              <a:t>milovat</a:t>
            </a:r>
            <a:r>
              <a:rPr lang="en-US" dirty="0"/>
              <a:t> ty,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milují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, </a:t>
            </a:r>
            <a:r>
              <a:rPr lang="en-US" dirty="0" err="1"/>
              <a:t>jaká</a:t>
            </a:r>
            <a:r>
              <a:rPr lang="en-US" dirty="0"/>
              <a:t>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čeká</a:t>
            </a:r>
            <a:r>
              <a:rPr lang="en-US" dirty="0"/>
              <a:t> </a:t>
            </a:r>
            <a:r>
              <a:rPr lang="en-US" dirty="0" err="1"/>
              <a:t>odměna</a:t>
            </a:r>
            <a:r>
              <a:rPr lang="en-US" dirty="0"/>
              <a:t>?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celníci</a:t>
            </a:r>
            <a:r>
              <a:rPr lang="en-US" dirty="0"/>
              <a:t> </a:t>
            </a:r>
            <a:r>
              <a:rPr lang="en-US" dirty="0" err="1"/>
              <a:t>nečiní</a:t>
            </a:r>
            <a:r>
              <a:rPr lang="en-US" dirty="0"/>
              <a:t> </a:t>
            </a:r>
            <a:r>
              <a:rPr lang="en-US" dirty="0" err="1"/>
              <a:t>totéž</a:t>
            </a:r>
            <a:r>
              <a:rPr lang="en-US" dirty="0"/>
              <a:t>?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47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jestliže</a:t>
            </a:r>
            <a:r>
              <a:rPr lang="en-US" dirty="0"/>
              <a:t> </a:t>
            </a:r>
            <a:r>
              <a:rPr lang="en-US" dirty="0" err="1"/>
              <a:t>zdravíte</a:t>
            </a:r>
            <a:r>
              <a:rPr lang="en-US" dirty="0"/>
              <a:t> </a:t>
            </a:r>
            <a:r>
              <a:rPr lang="en-US" dirty="0" err="1"/>
              <a:t>jenom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bratry</a:t>
            </a:r>
            <a:r>
              <a:rPr lang="en-US" dirty="0"/>
              <a:t>, co </a:t>
            </a:r>
            <a:r>
              <a:rPr lang="en-US" dirty="0" err="1"/>
              <a:t>činíte</a:t>
            </a:r>
            <a:r>
              <a:rPr lang="en-US" dirty="0"/>
              <a:t> </a:t>
            </a:r>
            <a:r>
              <a:rPr lang="en-US" dirty="0" err="1"/>
              <a:t>zvláštního</a:t>
            </a:r>
            <a:r>
              <a:rPr lang="en-US" dirty="0"/>
              <a:t>? </a:t>
            </a:r>
            <a:r>
              <a:rPr lang="en-US" dirty="0" err="1"/>
              <a:t>Což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pohané</a:t>
            </a:r>
            <a:r>
              <a:rPr lang="en-US" dirty="0"/>
              <a:t> </a:t>
            </a:r>
            <a:r>
              <a:rPr lang="en-US" dirty="0" err="1"/>
              <a:t>nečiní</a:t>
            </a:r>
            <a:r>
              <a:rPr lang="en-US" dirty="0"/>
              <a:t> </a:t>
            </a:r>
            <a:r>
              <a:rPr lang="en-US" dirty="0" err="1"/>
              <a:t>totéž</a:t>
            </a:r>
            <a:r>
              <a:rPr lang="en-US" dirty="0"/>
              <a:t>?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48</a:t>
            </a:r>
            <a:r>
              <a:rPr lang="en-US" dirty="0" smtClean="0"/>
              <a:t> </a:t>
            </a:r>
            <a:r>
              <a:rPr lang="en-US" dirty="0" err="1"/>
              <a:t>Buďte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dokonalí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je </a:t>
            </a:r>
            <a:r>
              <a:rPr lang="en-US" dirty="0" err="1"/>
              <a:t>dokonalý</a:t>
            </a:r>
            <a:r>
              <a:rPr lang="en-US" dirty="0"/>
              <a:t> </a:t>
            </a:r>
            <a:r>
              <a:rPr lang="en-US" dirty="0" err="1"/>
              <a:t>váš</a:t>
            </a:r>
            <a:r>
              <a:rPr lang="en-US" dirty="0"/>
              <a:t> </a:t>
            </a:r>
            <a:r>
              <a:rPr lang="en-US" dirty="0" err="1"/>
              <a:t>nebeský</a:t>
            </a:r>
            <a:r>
              <a:rPr lang="en-US" dirty="0"/>
              <a:t> </a:t>
            </a:r>
            <a:r>
              <a:rPr lang="en-US" dirty="0" err="1"/>
              <a:t>Otec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35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Kdo je můj nepřítel?</a:t>
            </a:r>
          </a:p>
          <a:p>
            <a:pPr marL="0" indent="0">
              <a:buNone/>
            </a:pPr>
            <a:r>
              <a:rPr lang="cs-CZ" dirty="0" smtClean="0"/>
              <a:t>Co je „milovat nepřítele“?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23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11. </a:t>
            </a:r>
            <a:r>
              <a:rPr lang="cs-CZ" b="1" dirty="0" smtClean="0"/>
              <a:t>Blahoslavení </a:t>
            </a:r>
            <a:r>
              <a:rPr lang="cs-CZ" b="1" dirty="0"/>
              <a:t>pronásledovaní pro </a:t>
            </a:r>
            <a:r>
              <a:rPr lang="cs-CZ" b="1" dirty="0" smtClean="0"/>
              <a:t>spravedlnost:</a:t>
            </a:r>
            <a:endParaRPr lang="cs-CZ" dirty="0"/>
          </a:p>
          <a:p>
            <a:r>
              <a:rPr lang="cs-CZ" dirty="0"/>
              <a:t>Člověk a životní pevnost</a:t>
            </a:r>
          </a:p>
        </p:txBody>
      </p:sp>
    </p:spTree>
    <p:extLst>
      <p:ext uri="{BB962C8B-B14F-4D97-AF65-F5344CB8AC3E}">
        <p14:creationId xmlns:p14="http://schemas.microsoft.com/office/powerpoint/2010/main" val="358984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Matt</a:t>
            </a:r>
            <a:r>
              <a:rPr lang="cs-CZ" b="1" dirty="0"/>
              <a:t> </a:t>
            </a:r>
            <a:r>
              <a:rPr lang="cs-CZ" b="1" dirty="0" err="1"/>
              <a:t>Redman</a:t>
            </a:r>
            <a:r>
              <a:rPr lang="cs-CZ" b="1" dirty="0"/>
              <a:t>, My Hope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My hope is built</a:t>
            </a:r>
            <a:br>
              <a:rPr lang="en-US" dirty="0"/>
            </a:br>
            <a:r>
              <a:rPr lang="en-US" dirty="0"/>
              <a:t>On nothing less</a:t>
            </a:r>
            <a:br>
              <a:rPr lang="en-US" dirty="0"/>
            </a:br>
            <a:r>
              <a:rPr lang="en-US" dirty="0"/>
              <a:t>Than Jesus' blood and righteousness</a:t>
            </a:r>
            <a:br>
              <a:rPr lang="en-US" dirty="0"/>
            </a:br>
            <a:r>
              <a:rPr lang="en-US" dirty="0"/>
              <a:t>I dare not trust</a:t>
            </a:r>
            <a:br>
              <a:rPr lang="en-US" dirty="0"/>
            </a:br>
            <a:r>
              <a:rPr lang="en-US" dirty="0"/>
              <a:t>The sweetest frame</a:t>
            </a:r>
            <a:br>
              <a:rPr lang="en-US" dirty="0"/>
            </a:br>
            <a:r>
              <a:rPr lang="en-US" dirty="0"/>
              <a:t>But wholly lean</a:t>
            </a:r>
            <a:br>
              <a:rPr lang="en-US" dirty="0"/>
            </a:br>
            <a:r>
              <a:rPr lang="en-US" dirty="0"/>
              <a:t>On Jesus' name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7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952" y="166783"/>
            <a:ext cx="9854597" cy="669121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When the mountains are falling</a:t>
            </a:r>
            <a:br>
              <a:rPr lang="en-US" dirty="0"/>
            </a:br>
            <a:r>
              <a:rPr lang="en-US" dirty="0"/>
              <a:t>When the waters are rising</a:t>
            </a:r>
            <a:br>
              <a:rPr lang="en-US" dirty="0"/>
            </a:br>
            <a:r>
              <a:rPr lang="en-US" dirty="0"/>
              <a:t>I shall be safe in You</a:t>
            </a:r>
            <a:br>
              <a:rPr lang="en-US" dirty="0"/>
            </a:br>
            <a:r>
              <a:rPr lang="en-US" dirty="0"/>
              <a:t>Though the nations are quaking</a:t>
            </a:r>
            <a:br>
              <a:rPr lang="en-US" dirty="0"/>
            </a:br>
            <a:r>
              <a:rPr lang="en-US" dirty="0"/>
              <a:t>Every kingdom be shaken</a:t>
            </a:r>
            <a:br>
              <a:rPr lang="en-US" dirty="0"/>
            </a:br>
            <a:r>
              <a:rPr lang="en-US" dirty="0"/>
              <a:t>Still I will rest in You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When darkness seems</a:t>
            </a:r>
            <a:br>
              <a:rPr lang="en-US" dirty="0"/>
            </a:br>
            <a:r>
              <a:rPr lang="en-US" dirty="0"/>
              <a:t>To hide Your face</a:t>
            </a:r>
            <a:br>
              <a:rPr lang="en-US" dirty="0"/>
            </a:br>
            <a:r>
              <a:rPr lang="en-US" dirty="0"/>
              <a:t>I rest on Your</a:t>
            </a:r>
            <a:br>
              <a:rPr lang="en-US" dirty="0"/>
            </a:br>
            <a:r>
              <a:rPr lang="en-US" dirty="0"/>
              <a:t>Unchanging graces</a:t>
            </a:r>
            <a:br>
              <a:rPr lang="en-US" dirty="0"/>
            </a:br>
            <a:r>
              <a:rPr lang="en-US" dirty="0"/>
              <a:t>In every high</a:t>
            </a:r>
            <a:br>
              <a:rPr lang="en-US" dirty="0"/>
            </a:br>
            <a:r>
              <a:rPr lang="en-US" dirty="0"/>
              <a:t>And stormy gale</a:t>
            </a:r>
            <a:br>
              <a:rPr lang="en-US" dirty="0"/>
            </a:br>
            <a:r>
              <a:rPr lang="en-US" dirty="0"/>
              <a:t>My anchor holds</a:t>
            </a:r>
            <a:br>
              <a:rPr lang="en-US" dirty="0"/>
            </a:br>
            <a:r>
              <a:rPr lang="en-US" dirty="0"/>
              <a:t>Within the </a:t>
            </a:r>
            <a:r>
              <a:rPr lang="en-US" dirty="0" smtClean="0"/>
              <a:t>veil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>
                <a:hlinkClick r:id="rId2"/>
              </a:rPr>
              <a:t>https://www.youtube.com/watch?v=fsiEGonTXRA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02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Co je pro tebe naděje?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Co je základem tvé naděje?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67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Blahoslavení, kdo jsou pronásledováni pro spravedlnost (</a:t>
            </a:r>
            <a:r>
              <a:rPr lang="cs-CZ" dirty="0" err="1"/>
              <a:t>Mt</a:t>
            </a:r>
            <a:r>
              <a:rPr lang="cs-CZ" dirty="0"/>
              <a:t> 5,10)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„Blahoslavení, kdo jsou pronásledováni pro spravedlnost, neboť jejich je království nebeské</a:t>
            </a:r>
            <a:r>
              <a:rPr lang="cs-CZ" dirty="0" smtClean="0"/>
              <a:t>“.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maka,rioi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oi` </a:t>
            </a:r>
            <a:r>
              <a:rPr lang="en-US" dirty="0" err="1">
                <a:latin typeface="Bwgrkl" panose="00000400000000000000" pitchFamily="2" charset="0"/>
              </a:rPr>
              <a:t>dediwgme,noi</a:t>
            </a:r>
            <a:r>
              <a:rPr lang="en-US" dirty="0">
                <a:latin typeface="Bwgrkl" panose="00000400000000000000" pitchFamily="2" charset="0"/>
              </a:rPr>
              <a:t> e[</a:t>
            </a:r>
            <a:r>
              <a:rPr lang="en-US" dirty="0" err="1">
                <a:latin typeface="Bwgrkl" panose="00000400000000000000" pitchFamily="2" charset="0"/>
              </a:rPr>
              <a:t>neken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dikaiosu,nhj</a:t>
            </a:r>
            <a:r>
              <a:rPr lang="en-US" dirty="0">
                <a:latin typeface="Bwgrkl" panose="00000400000000000000" pitchFamily="2" charset="0"/>
              </a:rPr>
              <a:t>(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auvtw</a:t>
            </a:r>
            <a:r>
              <a:rPr lang="en-US" dirty="0">
                <a:latin typeface="Bwgrkl" panose="00000400000000000000" pitchFamily="2" charset="0"/>
              </a:rPr>
              <a:t>/n </a:t>
            </a:r>
            <a:r>
              <a:rPr lang="en-US" dirty="0" err="1">
                <a:latin typeface="Bwgrkl" panose="00000400000000000000" pitchFamily="2" charset="0"/>
              </a:rPr>
              <a:t>evstin</a:t>
            </a:r>
            <a:r>
              <a:rPr lang="en-US" dirty="0">
                <a:latin typeface="Bwgrkl" panose="00000400000000000000" pitchFamily="2" charset="0"/>
              </a:rPr>
              <a:t> h` </a:t>
            </a:r>
            <a:r>
              <a:rPr lang="en-US" dirty="0" err="1">
                <a:latin typeface="Bwgrkl" panose="00000400000000000000" pitchFamily="2" charset="0"/>
              </a:rPr>
              <a:t>basilei,a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tw</a:t>
            </a:r>
            <a:r>
              <a:rPr lang="en-US" dirty="0">
                <a:latin typeface="Bwgrkl" panose="00000400000000000000" pitchFamily="2" charset="0"/>
              </a:rPr>
              <a:t>/n </a:t>
            </a:r>
            <a:r>
              <a:rPr lang="en-US" dirty="0" err="1" smtClean="0">
                <a:latin typeface="Bwgrkl" panose="00000400000000000000" pitchFamily="2" charset="0"/>
              </a:rPr>
              <a:t>ouvranw</a:t>
            </a:r>
            <a:r>
              <a:rPr lang="en-US" dirty="0" smtClean="0">
                <a:latin typeface="Bwgrkl" panose="00000400000000000000" pitchFamily="2" charset="0"/>
              </a:rPr>
              <a:t>/n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2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Pronásledováni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dirty="0" err="1" smtClean="0"/>
              <a:t>pronásledovat“u</a:t>
            </a:r>
            <a:r>
              <a:rPr lang="cs-CZ" dirty="0" smtClean="0"/>
              <a:t> </a:t>
            </a:r>
            <a:r>
              <a:rPr lang="cs-CZ" dirty="0" err="1" smtClean="0"/>
              <a:t>Mt</a:t>
            </a:r>
            <a:r>
              <a:rPr lang="cs-CZ" dirty="0" smtClean="0"/>
              <a:t> </a:t>
            </a:r>
            <a:r>
              <a:rPr lang="cs-CZ" dirty="0"/>
              <a:t>nejčastěji ze všech </a:t>
            </a:r>
            <a:r>
              <a:rPr lang="cs-CZ" dirty="0" smtClean="0"/>
              <a:t>evangelií: 5,10.11.12.44; 10,23</a:t>
            </a:r>
            <a:r>
              <a:rPr lang="cs-CZ" dirty="0"/>
              <a:t>;</a:t>
            </a:r>
            <a:r>
              <a:rPr lang="cs-CZ" dirty="0" smtClean="0"/>
              <a:t> 23,34; „pronásledování“ 13,21</a:t>
            </a:r>
          </a:p>
          <a:p>
            <a:pPr marL="0" indent="0">
              <a:buNone/>
            </a:pPr>
            <a:r>
              <a:rPr lang="cs-CZ" dirty="0"/>
              <a:t>co </a:t>
            </a:r>
            <a:r>
              <a:rPr lang="cs-CZ" dirty="0" smtClean="0"/>
              <a:t>u </a:t>
            </a:r>
            <a:r>
              <a:rPr lang="cs-CZ" dirty="0" err="1" smtClean="0"/>
              <a:t>Mt</a:t>
            </a:r>
            <a:r>
              <a:rPr lang="cs-CZ" dirty="0" smtClean="0"/>
              <a:t> </a:t>
            </a:r>
            <a:r>
              <a:rPr lang="cs-CZ" dirty="0"/>
              <a:t>předpovězeno, </a:t>
            </a:r>
            <a:r>
              <a:rPr lang="cs-CZ" dirty="0" smtClean="0"/>
              <a:t>jinde potvrzeno: Sk </a:t>
            </a:r>
            <a:r>
              <a:rPr lang="cs-CZ" dirty="0"/>
              <a:t>8,1; 13,50 atd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Pavel: 1K 15,9; 1Tm 1,13; 1K </a:t>
            </a:r>
            <a:r>
              <a:rPr lang="cs-CZ" dirty="0"/>
              <a:t>15,9; </a:t>
            </a:r>
            <a:r>
              <a:rPr lang="cs-CZ" dirty="0" err="1"/>
              <a:t>Ga</a:t>
            </a:r>
            <a:r>
              <a:rPr lang="cs-CZ" dirty="0"/>
              <a:t> 1,13.23; </a:t>
            </a:r>
            <a:r>
              <a:rPr lang="cs-CZ" dirty="0" err="1"/>
              <a:t>Fil</a:t>
            </a:r>
            <a:r>
              <a:rPr lang="cs-CZ" dirty="0"/>
              <a:t> </a:t>
            </a:r>
            <a:r>
              <a:rPr lang="cs-CZ" dirty="0" smtClean="0"/>
              <a:t>3,6</a:t>
            </a:r>
          </a:p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odoba k osmému </a:t>
            </a:r>
            <a:r>
              <a:rPr lang="cs-CZ" dirty="0"/>
              <a:t>blahoslavenství: 2Tm 3,12; 1Pt 3,8-13; 1Pt </a:t>
            </a:r>
            <a:r>
              <a:rPr lang="cs-CZ" dirty="0" smtClean="0"/>
              <a:t>4,14</a:t>
            </a:r>
          </a:p>
          <a:p>
            <a:pPr marL="0" indent="0">
              <a:buNone/>
            </a:pPr>
            <a:r>
              <a:rPr lang="cs-CZ" dirty="0" smtClean="0"/>
              <a:t>Našli bychom </a:t>
            </a:r>
            <a:r>
              <a:rPr lang="cs-CZ" dirty="0"/>
              <a:t>daleko více paralel, kdybychom hledali další synonyma pronásledování, např. nenávist. </a:t>
            </a:r>
          </a:p>
        </p:txBody>
      </p:sp>
    </p:spTree>
    <p:extLst>
      <p:ext uri="{BB962C8B-B14F-4D97-AF65-F5344CB8AC3E}">
        <p14:creationId xmlns:p14="http://schemas.microsoft.com/office/powerpoint/2010/main" val="218511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39</TotalTime>
  <Words>522</Words>
  <Application>Microsoft Office PowerPoint</Application>
  <PresentationFormat>Širokoúhlá obrazovka</PresentationFormat>
  <Paragraphs>41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Bwgrkl</vt:lpstr>
      <vt:lpstr>Trebuchet MS</vt:lpstr>
      <vt:lpstr>Berlín</vt:lpstr>
      <vt:lpstr>Matouš, pátá antiteze</vt:lpstr>
      <vt:lpstr>Matouš, šestá antiteze</vt:lpstr>
      <vt:lpstr>Prezentace aplikace PowerPoint</vt:lpstr>
      <vt:lpstr>Ježíšova blahoslavenství jako inspirace pro pomáhající profese</vt:lpstr>
      <vt:lpstr>Matt Redman, My Hope</vt:lpstr>
      <vt:lpstr>Prezentace aplikace PowerPoint</vt:lpstr>
      <vt:lpstr>Prezentace aplikace PowerPoint</vt:lpstr>
      <vt:lpstr>Blahoslavení, kdo jsou pronásledováni pro spravedlnost (Mt 5,10)</vt:lpstr>
      <vt:lpstr>Výklad</vt:lpstr>
      <vt:lpstr>Praktické důsledky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Ježíšova blahoslavenství jako inspirace pro pomáhající profese</dc:title>
  <dc:creator>Ladislav Heryán</dc:creator>
  <cp:lastModifiedBy>Ladislav Heryán</cp:lastModifiedBy>
  <cp:revision>7</cp:revision>
  <dcterms:created xsi:type="dcterms:W3CDTF">2018-04-23T12:09:11Z</dcterms:created>
  <dcterms:modified xsi:type="dcterms:W3CDTF">2019-04-30T08:05:01Z</dcterms:modified>
</cp:coreProperties>
</file>