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B32DC-EF23-4750-B17A-CA586A918D62}" type="datetimeFigureOut">
              <a:rPr lang="cs-CZ" smtClean="0"/>
              <a:t>23.4.2014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F9061-B67D-4D87-9CC2-C3912534AFF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Úvod do (biblické) didaktiky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</a:t>
            </a:r>
            <a:r>
              <a:rPr lang="cs-CZ" dirty="0" smtClean="0"/>
              <a:t>o</a:t>
            </a:r>
            <a:r>
              <a:rPr lang="cs-CZ" dirty="0" smtClean="0"/>
              <a:t>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Naděje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úkol vychovatele – učitele: otevírat oči pro zkušenosti, které jsou zdrojem naděje</a:t>
            </a:r>
          </a:p>
          <a:p>
            <a:pPr>
              <a:buNone/>
            </a:pPr>
            <a:r>
              <a:rPr lang="cs-CZ" dirty="0" smtClean="0"/>
              <a:t>„Naděje nemůže být zprostředkována jako učení a nauka, naděje musí být krok za krokem vždy znovu a nově hledána a je třeba se jí vždy znovu učit.“</a:t>
            </a:r>
          </a:p>
          <a:p>
            <a:pPr>
              <a:buNone/>
            </a:pPr>
            <a:r>
              <a:rPr lang="cs-CZ" dirty="0" smtClean="0"/>
              <a:t>„Metodami zpřítomňování se ve skutečnosti do blízkosti biblických textů nedostáváme, ale vytváříme si odstup, který podlamuje naději, že by mohlo existovat něco takového jako živé porozumění.“</a:t>
            </a:r>
          </a:p>
          <a:p>
            <a:pPr algn="r">
              <a:buNone/>
            </a:pPr>
            <a:r>
              <a:rPr lang="cs-CZ" sz="2000" dirty="0" smtClean="0"/>
              <a:t>(BALDERMANN, </a:t>
            </a:r>
            <a:r>
              <a:rPr lang="cs-CZ" sz="2000" dirty="0" err="1" smtClean="0"/>
              <a:t>Ingo</a:t>
            </a:r>
            <a:r>
              <a:rPr lang="cs-CZ" sz="2000" dirty="0" smtClean="0"/>
              <a:t>. </a:t>
            </a:r>
            <a:r>
              <a:rPr lang="cs-CZ" sz="2000" i="1" dirty="0" smtClean="0"/>
              <a:t>Úvod do biblické didaktiky</a:t>
            </a:r>
            <a:r>
              <a:rPr lang="cs-CZ" sz="2000" dirty="0" smtClean="0"/>
              <a:t>. Jihlava, Mlýn 2004. ISBN 80-86498-07-7. S. </a:t>
            </a:r>
            <a:r>
              <a:rPr lang="cs-CZ" sz="2000" dirty="0" err="1" smtClean="0"/>
              <a:t>xiii</a:t>
            </a:r>
            <a:r>
              <a:rPr lang="cs-CZ" sz="2000" dirty="0" smtClean="0"/>
              <a:t>, 2)</a:t>
            </a:r>
          </a:p>
          <a:p>
            <a:pPr algn="r"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nikoli poučení či „ponaučení“ (z textu, vyprávění, výkladu), ale:</a:t>
            </a:r>
          </a:p>
          <a:p>
            <a:r>
              <a:rPr lang="cs-CZ" dirty="0" smtClean="0"/>
              <a:t>zkušenost dialogu (s textem, s druhým), totiž učit se „nově vnímat, jinak chápat, zřetelněji vidět a hovořit“ (3);</a:t>
            </a:r>
          </a:p>
          <a:p>
            <a:r>
              <a:rPr lang="cs-CZ" dirty="0" smtClean="0"/>
              <a:t>objevit základ, který mě nese </a:t>
            </a:r>
            <a:r>
              <a:rPr lang="cs-CZ" dirty="0" smtClean="0"/>
              <a:t>(=naději)</a:t>
            </a:r>
            <a:r>
              <a:rPr lang="cs-CZ" dirty="0" smtClean="0"/>
              <a:t> – to nelze přenechat žádným odborníkům, ale každý musí učinit sám za sebe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metodě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dirty="0" smtClean="0"/>
              <a:t>„Učení se stane podnikem, který pohrdá lidmi, pokud již celý proces učení není provázen respektem k těm, kteří se učí, respektem před jejich svobodou, samostatností a možnostmi jejich kreativity.“ (4)</a:t>
            </a:r>
          </a:p>
          <a:p>
            <a:pPr>
              <a:buNone/>
            </a:pPr>
            <a:r>
              <a:rPr lang="cs-CZ" dirty="0" smtClean="0"/>
              <a:t>nikoli „kontejnerová metoda“ – kdy je třeba „látku“ uskladnit do hlav učících se, aby mohla být kdykoli znovu vyňata – „využita“; taková metoda vhodná k rozvoji „fungování“, nikoli k rozvoji lidství, k učení se být sebou</a:t>
            </a:r>
          </a:p>
          <a:p>
            <a:pPr>
              <a:buNone/>
            </a:pPr>
            <a:r>
              <a:rPr lang="cs-CZ" dirty="0" smtClean="0"/>
              <a:t>jde o vždy nové samostatně (i když skrze dialog) objevující učení – „společenství učení“ (srov. Albrecht </a:t>
            </a:r>
            <a:r>
              <a:rPr lang="cs-CZ" dirty="0" err="1" smtClean="0"/>
              <a:t>Schönherr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Vychovatel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se neobejde bez </a:t>
            </a:r>
            <a:r>
              <a:rPr lang="cs-CZ" b="1" dirty="0" smtClean="0"/>
              <a:t>zdvořilosti</a:t>
            </a:r>
            <a:r>
              <a:rPr lang="cs-CZ" dirty="0" smtClean="0"/>
              <a:t> (úcty, pokory) </a:t>
            </a:r>
            <a:r>
              <a:rPr lang="cs-CZ" dirty="0" smtClean="0"/>
              <a:t>vůči </a:t>
            </a:r>
            <a:endParaRPr lang="cs-CZ" dirty="0" smtClean="0"/>
          </a:p>
          <a:p>
            <a:r>
              <a:rPr lang="cs-CZ" dirty="0" smtClean="0"/>
              <a:t>svěřeným (vychovávaným)</a:t>
            </a:r>
          </a:p>
          <a:p>
            <a:r>
              <a:rPr lang="cs-CZ" dirty="0" smtClean="0"/>
              <a:t>tématu (oč jde)</a:t>
            </a:r>
          </a:p>
          <a:p>
            <a:r>
              <a:rPr lang="cs-CZ" dirty="0" smtClean="0"/>
              <a:t>subjektům, které jsou prostředníky – „prostředky“ – poznávání (nejsou „předměty“ = objekty, s nimiž manipuluji a jimiž manipuluji druhými)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333</Words>
  <Application>Microsoft Office PowerPoint</Application>
  <PresentationFormat>Předvádění na obrazovce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Úvod do (biblické) didaktiky</vt:lpstr>
      <vt:lpstr>Naděje</vt:lpstr>
      <vt:lpstr>Cíl</vt:lpstr>
      <vt:lpstr>K metodě</vt:lpstr>
      <vt:lpstr>Vychovatel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(biblické) didaktiky</dc:title>
  <dc:creator>ZS</dc:creator>
  <cp:lastModifiedBy>ZS</cp:lastModifiedBy>
  <cp:revision>10</cp:revision>
  <dcterms:created xsi:type="dcterms:W3CDTF">2014-04-23T21:37:26Z</dcterms:created>
  <dcterms:modified xsi:type="dcterms:W3CDTF">2014-04-23T22:55:40Z</dcterms:modified>
</cp:coreProperties>
</file>