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6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FBC1-B64E-4DF5-ACC7-B109F6FD1D5E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F0C6-BDC2-4684-AB25-B261AD9D305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AD16-FB20-466B-AF07-8C880BD8ADC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8AC48-5498-4855-A36A-4DDF0C388BE5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5904-D87C-4A0D-8B8C-E976BD90AC5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Didaktika náboženské výchovy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r>
              <a:rPr lang="cs-CZ" dirty="0" smtClean="0"/>
              <a:t>Zuzana Svobodová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/>
              <a:t>Paideia</a:t>
            </a:r>
            <a:endParaRPr lang="cs-CZ" cap="small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small" dirty="0" err="1" smtClean="0"/>
              <a:t>Epimeleia</a:t>
            </a:r>
            <a:r>
              <a:rPr lang="cs-CZ" cap="small" dirty="0" smtClean="0"/>
              <a:t> peri </a:t>
            </a:r>
            <a:r>
              <a:rPr lang="cs-CZ" cap="small" dirty="0" err="1" smtClean="0"/>
              <a:t>tés</a:t>
            </a:r>
            <a:r>
              <a:rPr lang="cs-CZ" cap="small" dirty="0" smtClean="0"/>
              <a:t> </a:t>
            </a:r>
            <a:r>
              <a:rPr lang="cs-CZ" cap="small" dirty="0" err="1" smtClean="0"/>
              <a:t>psychés</a:t>
            </a:r>
            <a:r>
              <a:rPr lang="cs-CZ" cap="small" dirty="0" smtClean="0"/>
              <a:t> – </a:t>
            </a:r>
            <a:r>
              <a:rPr lang="cs-CZ" cap="small" dirty="0" err="1" smtClean="0"/>
              <a:t>filein</a:t>
            </a:r>
            <a:r>
              <a:rPr lang="cs-CZ" cap="small" dirty="0" smtClean="0"/>
              <a:t> </a:t>
            </a:r>
          </a:p>
          <a:p>
            <a:r>
              <a:rPr lang="cs-CZ" cap="small" dirty="0" smtClean="0"/>
              <a:t>harmonia – kosmos </a:t>
            </a:r>
          </a:p>
          <a:p>
            <a:r>
              <a:rPr lang="cs-CZ" cap="small" dirty="0" smtClean="0"/>
              <a:t>logos – </a:t>
            </a:r>
            <a:r>
              <a:rPr lang="cs-CZ" cap="small" dirty="0" err="1" smtClean="0"/>
              <a:t>sofos</a:t>
            </a:r>
            <a:r>
              <a:rPr lang="cs-CZ" cap="small" dirty="0" smtClean="0"/>
              <a:t>, </a:t>
            </a:r>
            <a:r>
              <a:rPr lang="cs-CZ" cap="small" dirty="0" err="1" smtClean="0"/>
              <a:t>sofia</a:t>
            </a:r>
            <a:endParaRPr lang="cs-CZ" cap="small" dirty="0" smtClean="0"/>
          </a:p>
          <a:p>
            <a:r>
              <a:rPr lang="cs-CZ" cap="small" dirty="0" err="1" smtClean="0"/>
              <a:t>sebas</a:t>
            </a:r>
            <a:r>
              <a:rPr lang="cs-CZ" cap="small" dirty="0" smtClean="0"/>
              <a:t> – </a:t>
            </a:r>
            <a:r>
              <a:rPr lang="cs-CZ" cap="small" dirty="0" err="1" smtClean="0"/>
              <a:t>eusebeia</a:t>
            </a:r>
            <a:r>
              <a:rPr lang="cs-CZ" cap="small" dirty="0" smtClean="0"/>
              <a:t> </a:t>
            </a:r>
            <a:endParaRPr lang="cs-CZ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Educatio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lat. </a:t>
            </a:r>
            <a:r>
              <a:rPr lang="cs-CZ" i="1" dirty="0" err="1" smtClean="0"/>
              <a:t>duco</a:t>
            </a:r>
            <a:r>
              <a:rPr lang="cs-CZ" i="1" dirty="0" smtClean="0"/>
              <a:t>, -</a:t>
            </a:r>
            <a:r>
              <a:rPr lang="cs-CZ" i="1" dirty="0" err="1" smtClean="0"/>
              <a:t>ere</a:t>
            </a:r>
            <a:endParaRPr lang="cs-CZ" i="1" dirty="0" smtClean="0"/>
          </a:p>
          <a:p>
            <a:r>
              <a:rPr lang="cs-CZ" dirty="0" smtClean="0"/>
              <a:t>pohyb</a:t>
            </a:r>
          </a:p>
          <a:p>
            <a:r>
              <a:rPr lang="cs-CZ" dirty="0" smtClean="0"/>
              <a:t>orientovaný pohyb</a:t>
            </a:r>
          </a:p>
          <a:p>
            <a:r>
              <a:rPr lang="cs-CZ" dirty="0" smtClean="0"/>
              <a:t>odněkud</a:t>
            </a:r>
          </a:p>
          <a:p>
            <a:r>
              <a:rPr lang="cs-CZ" dirty="0" smtClean="0"/>
              <a:t>někam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Aktéři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ten, kdo v prostředí </a:t>
            </a:r>
            <a:r>
              <a:rPr lang="cs-CZ" dirty="0" err="1" smtClean="0"/>
              <a:t>scholé</a:t>
            </a:r>
            <a:endParaRPr lang="cs-CZ" dirty="0" smtClean="0"/>
          </a:p>
          <a:p>
            <a:r>
              <a:rPr lang="cs-CZ" dirty="0" smtClean="0"/>
              <a:t>ten, kdo v orientovaném pohybu</a:t>
            </a:r>
          </a:p>
          <a:p>
            <a:r>
              <a:rPr lang="cs-CZ" dirty="0" smtClean="0"/>
              <a:t>???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/>
              <a:t>Anthropos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Aristoteles. Politika 1253a 10: „</a:t>
            </a:r>
            <a:r>
              <a:rPr lang="cs-CZ" dirty="0" err="1" smtClean="0"/>
              <a:t>λόγον</a:t>
            </a:r>
            <a:r>
              <a:rPr lang="cs-CZ" dirty="0" smtClean="0"/>
              <a:t> </a:t>
            </a:r>
            <a:r>
              <a:rPr lang="cs-CZ" dirty="0" err="1" smtClean="0"/>
              <a:t>δὲ</a:t>
            </a:r>
            <a:r>
              <a:rPr lang="cs-CZ" dirty="0" smtClean="0"/>
              <a:t> </a:t>
            </a:r>
            <a:r>
              <a:rPr lang="cs-CZ" dirty="0" err="1" smtClean="0"/>
              <a:t>μόνον</a:t>
            </a:r>
            <a:r>
              <a:rPr lang="cs-CZ" dirty="0" smtClean="0"/>
              <a:t> </a:t>
            </a:r>
            <a:r>
              <a:rPr lang="cs-CZ" dirty="0" err="1" smtClean="0"/>
              <a:t>ἄνθρωπος</a:t>
            </a:r>
            <a:r>
              <a:rPr lang="cs-CZ" dirty="0" smtClean="0"/>
              <a:t> </a:t>
            </a:r>
            <a:r>
              <a:rPr lang="cs-CZ" dirty="0" err="1" smtClean="0"/>
              <a:t>ἔχει</a:t>
            </a:r>
            <a:r>
              <a:rPr lang="cs-CZ" dirty="0" smtClean="0"/>
              <a:t> </a:t>
            </a:r>
            <a:r>
              <a:rPr lang="cs-CZ" dirty="0" err="1" smtClean="0"/>
              <a:t>τῶν</a:t>
            </a:r>
            <a:r>
              <a:rPr lang="cs-CZ" dirty="0" smtClean="0"/>
              <a:t> </a:t>
            </a:r>
            <a:r>
              <a:rPr lang="cs-CZ" dirty="0" err="1" smtClean="0"/>
              <a:t>ζῴων</a:t>
            </a:r>
            <a:r>
              <a:rPr lang="cs-CZ" dirty="0" smtClean="0"/>
              <a:t>“</a:t>
            </a:r>
          </a:p>
          <a:p>
            <a:r>
              <a:rPr lang="cs-CZ" cap="small" dirty="0" err="1" smtClean="0"/>
              <a:t>Zoon</a:t>
            </a:r>
            <a:r>
              <a:rPr lang="cs-CZ" cap="small" dirty="0" smtClean="0"/>
              <a:t> </a:t>
            </a:r>
            <a:r>
              <a:rPr lang="cs-CZ" cap="small" dirty="0" err="1" smtClean="0"/>
              <a:t>logon</a:t>
            </a:r>
            <a:r>
              <a:rPr lang="cs-CZ" cap="small" dirty="0" smtClean="0"/>
              <a:t> </a:t>
            </a:r>
            <a:r>
              <a:rPr lang="cs-CZ" cap="small" dirty="0" err="1" smtClean="0"/>
              <a:t>echon</a:t>
            </a:r>
            <a:r>
              <a:rPr lang="cs-CZ" cap="small" dirty="0" smtClean="0"/>
              <a:t> </a:t>
            </a:r>
            <a:r>
              <a:rPr lang="cs-CZ" dirty="0"/>
              <a:t>→ </a:t>
            </a:r>
            <a:r>
              <a:rPr lang="cs-CZ" i="1" dirty="0" err="1"/>
              <a:t>animal</a:t>
            </a:r>
            <a:r>
              <a:rPr lang="cs-CZ" i="1" dirty="0"/>
              <a:t> </a:t>
            </a:r>
            <a:r>
              <a:rPr lang="cs-CZ" i="1" dirty="0" err="1"/>
              <a:t>rationale</a:t>
            </a:r>
            <a:endParaRPr lang="cs-CZ" i="1" dirty="0"/>
          </a:p>
          <a:p>
            <a:r>
              <a:rPr lang="cs-CZ" cap="small" dirty="0" err="1" smtClean="0"/>
              <a:t>Zoon</a:t>
            </a:r>
            <a:r>
              <a:rPr lang="cs-CZ" cap="small" dirty="0" smtClean="0"/>
              <a:t> </a:t>
            </a:r>
            <a:r>
              <a:rPr lang="cs-CZ" cap="small" dirty="0" err="1" smtClean="0"/>
              <a:t>politikon</a:t>
            </a:r>
            <a:endParaRPr lang="cs-CZ" cap="small" dirty="0" smtClean="0"/>
          </a:p>
          <a:p>
            <a:r>
              <a:rPr lang="cs-CZ" dirty="0" smtClean="0"/>
              <a:t>Cicero</a:t>
            </a:r>
            <a:r>
              <a:rPr lang="cs-CZ" dirty="0" smtClean="0"/>
              <a:t>. </a:t>
            </a:r>
            <a:r>
              <a:rPr lang="cs-CZ" i="1" dirty="0" err="1" smtClean="0"/>
              <a:t>Academica</a:t>
            </a:r>
            <a:r>
              <a:rPr lang="cs-CZ" i="1" dirty="0" smtClean="0"/>
              <a:t> </a:t>
            </a:r>
            <a:r>
              <a:rPr lang="cs-CZ" dirty="0" smtClean="0"/>
              <a:t>VII,19: „si homo </a:t>
            </a:r>
            <a:r>
              <a:rPr lang="cs-CZ" dirty="0" err="1" smtClean="0"/>
              <a:t>est</a:t>
            </a:r>
            <a:r>
              <a:rPr lang="cs-CZ" dirty="0" smtClean="0"/>
              <a:t>, </a:t>
            </a:r>
            <a:r>
              <a:rPr lang="cs-CZ" dirty="0" err="1" smtClean="0"/>
              <a:t>animal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mortale</a:t>
            </a:r>
            <a:r>
              <a:rPr lang="cs-CZ" dirty="0" smtClean="0"/>
              <a:t>, </a:t>
            </a:r>
            <a:r>
              <a:rPr lang="cs-CZ" dirty="0" err="1" smtClean="0"/>
              <a:t>rationis</a:t>
            </a:r>
            <a:r>
              <a:rPr lang="cs-CZ" dirty="0" smtClean="0"/>
              <a:t> </a:t>
            </a:r>
            <a:r>
              <a:rPr lang="cs-CZ" dirty="0" err="1" smtClean="0"/>
              <a:t>particeps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Seneca. </a:t>
            </a:r>
            <a:r>
              <a:rPr lang="cs-CZ" i="1" dirty="0" err="1" smtClean="0"/>
              <a:t>Epistulae</a:t>
            </a:r>
            <a:r>
              <a:rPr lang="cs-CZ" i="1" dirty="0" smtClean="0"/>
              <a:t> </a:t>
            </a:r>
            <a:r>
              <a:rPr lang="cs-CZ" i="1" dirty="0" err="1" smtClean="0"/>
              <a:t>morales</a:t>
            </a:r>
            <a:r>
              <a:rPr lang="cs-CZ" i="1" dirty="0" smtClean="0"/>
              <a:t> ad </a:t>
            </a:r>
            <a:r>
              <a:rPr lang="cs-CZ" i="1" dirty="0" err="1" smtClean="0"/>
              <a:t>Lucilium</a:t>
            </a:r>
            <a:r>
              <a:rPr lang="cs-CZ" dirty="0" smtClean="0"/>
              <a:t>, 41,8: „</a:t>
            </a:r>
            <a:r>
              <a:rPr lang="cs-CZ" dirty="0" err="1" smtClean="0"/>
              <a:t>quod</a:t>
            </a:r>
            <a:r>
              <a:rPr lang="cs-CZ" dirty="0" smtClean="0"/>
              <a:t> proprium </a:t>
            </a:r>
            <a:r>
              <a:rPr lang="cs-CZ" dirty="0" err="1" smtClean="0"/>
              <a:t>hominis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. … </a:t>
            </a:r>
            <a:r>
              <a:rPr lang="cs-CZ" dirty="0" err="1" smtClean="0"/>
              <a:t>animus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ratio in animo </a:t>
            </a:r>
            <a:r>
              <a:rPr lang="cs-CZ" dirty="0" err="1" smtClean="0"/>
              <a:t>perfecta</a:t>
            </a:r>
            <a:r>
              <a:rPr lang="cs-CZ" dirty="0" smtClean="0"/>
              <a:t>. </a:t>
            </a:r>
            <a:r>
              <a:rPr lang="cs-CZ" dirty="0" err="1" smtClean="0"/>
              <a:t>Rationale</a:t>
            </a:r>
            <a:r>
              <a:rPr lang="cs-CZ" dirty="0" smtClean="0"/>
              <a:t> </a:t>
            </a:r>
            <a:r>
              <a:rPr lang="cs-CZ" dirty="0" err="1" smtClean="0"/>
              <a:t>enim</a:t>
            </a:r>
            <a:r>
              <a:rPr lang="cs-CZ" dirty="0" smtClean="0"/>
              <a:t> </a:t>
            </a:r>
            <a:r>
              <a:rPr lang="cs-CZ" dirty="0" err="1" smtClean="0"/>
              <a:t>animal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homo…“</a:t>
            </a:r>
            <a:endParaRPr lang="cs-CZ" i="1" dirty="0" smtClean="0">
              <a:latin typeface="Calibri"/>
            </a:endParaRPr>
          </a:p>
          <a:p>
            <a:endParaRPr lang="cs-CZ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/>
              <a:t>Paideia</a:t>
            </a:r>
            <a:r>
              <a:rPr lang="cs-CZ" cap="small" dirty="0" smtClean="0"/>
              <a:t> – </a:t>
            </a:r>
            <a:r>
              <a:rPr lang="cs-CZ" i="1" cap="small" dirty="0" err="1" smtClean="0"/>
              <a:t>educatio</a:t>
            </a:r>
            <a:r>
              <a:rPr lang="cs-CZ" cap="small" dirty="0" smtClean="0"/>
              <a:t> – </a:t>
            </a:r>
            <a:r>
              <a:rPr lang="cs-CZ" i="1" cap="small" dirty="0" err="1" smtClean="0"/>
              <a:t>humanitas</a:t>
            </a:r>
            <a:r>
              <a:rPr lang="cs-CZ" i="1" cap="small" dirty="0" smtClean="0"/>
              <a:t> 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small" dirty="0" err="1" smtClean="0"/>
              <a:t>Eudaimonia</a:t>
            </a:r>
            <a:endParaRPr lang="cs-CZ" cap="small" dirty="0" smtClean="0"/>
          </a:p>
          <a:p>
            <a:r>
              <a:rPr lang="cs-CZ" cap="small" dirty="0" err="1" smtClean="0"/>
              <a:t>Metanoia</a:t>
            </a:r>
            <a:endParaRPr lang="cs-CZ" cap="small" dirty="0" smtClean="0"/>
          </a:p>
          <a:p>
            <a:r>
              <a:rPr lang="cs-CZ" i="1" dirty="0" err="1" smtClean="0"/>
              <a:t>regnum</a:t>
            </a:r>
            <a:r>
              <a:rPr lang="cs-CZ" i="1" dirty="0" smtClean="0"/>
              <a:t> </a:t>
            </a:r>
            <a:r>
              <a:rPr lang="cs-CZ" i="1" dirty="0" err="1" smtClean="0"/>
              <a:t>hominis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Bacon</a:t>
            </a:r>
            <a:r>
              <a:rPr lang="cs-CZ" dirty="0" smtClean="0"/>
              <a:t>, F.); „...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rendre</a:t>
            </a:r>
            <a:r>
              <a:rPr lang="cs-CZ" dirty="0" smtClean="0"/>
              <a:t> </a:t>
            </a:r>
            <a:r>
              <a:rPr lang="cs-CZ" dirty="0" err="1" smtClean="0"/>
              <a:t>comme</a:t>
            </a:r>
            <a:r>
              <a:rPr lang="cs-CZ" dirty="0" smtClean="0"/>
              <a:t> </a:t>
            </a:r>
            <a:r>
              <a:rPr lang="cs-CZ" dirty="0" err="1" smtClean="0"/>
              <a:t>maîtres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possesseurs</a:t>
            </a:r>
            <a:r>
              <a:rPr lang="cs-CZ" dirty="0" smtClean="0"/>
              <a:t> de la </a:t>
            </a:r>
            <a:r>
              <a:rPr lang="cs-CZ" dirty="0" err="1" smtClean="0"/>
              <a:t>nature</a:t>
            </a:r>
            <a:r>
              <a:rPr lang="cs-CZ" dirty="0" smtClean="0"/>
              <a:t>“ (</a:t>
            </a:r>
            <a:r>
              <a:rPr lang="cs-CZ" dirty="0" err="1" smtClean="0"/>
              <a:t>Descartes</a:t>
            </a:r>
            <a:r>
              <a:rPr lang="cs-CZ" dirty="0" smtClean="0"/>
              <a:t>, R. </a:t>
            </a:r>
            <a:r>
              <a:rPr lang="cs-CZ" i="1" dirty="0" err="1" smtClean="0"/>
              <a:t>Discours</a:t>
            </a:r>
            <a:r>
              <a:rPr lang="cs-CZ" i="1" dirty="0" smtClean="0"/>
              <a:t> de la </a:t>
            </a:r>
            <a:r>
              <a:rPr lang="cs-CZ" i="1" dirty="0" err="1" smtClean="0"/>
              <a:t>méthode</a:t>
            </a:r>
            <a:r>
              <a:rPr lang="cs-CZ" dirty="0" smtClean="0"/>
              <a:t>)</a:t>
            </a:r>
            <a:endParaRPr lang="cs-CZ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/>
              <a:t>Telos</a:t>
            </a:r>
            <a:r>
              <a:rPr lang="cs-CZ" cap="small" dirty="0" smtClean="0"/>
              <a:t> </a:t>
            </a:r>
            <a:r>
              <a:rPr lang="cs-CZ" cap="small" dirty="0" err="1" smtClean="0"/>
              <a:t>kai</a:t>
            </a:r>
            <a:r>
              <a:rPr lang="cs-CZ" cap="small" dirty="0" smtClean="0"/>
              <a:t> </a:t>
            </a:r>
            <a:r>
              <a:rPr lang="cs-CZ" cap="small" dirty="0" err="1" smtClean="0"/>
              <a:t>methodos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small" dirty="0" err="1" smtClean="0"/>
              <a:t>scholé</a:t>
            </a:r>
            <a:r>
              <a:rPr lang="cs-CZ" cap="small" dirty="0" smtClean="0"/>
              <a:t>  / </a:t>
            </a:r>
            <a:r>
              <a:rPr lang="cs-CZ" cap="small" dirty="0" err="1" smtClean="0"/>
              <a:t>ascholia</a:t>
            </a:r>
            <a:endParaRPr lang="cs-CZ" cap="small" dirty="0" smtClean="0"/>
          </a:p>
          <a:p>
            <a:r>
              <a:rPr lang="cs-CZ" cap="small" dirty="0" err="1" smtClean="0"/>
              <a:t>dia</a:t>
            </a:r>
            <a:r>
              <a:rPr lang="cs-CZ" cap="small" dirty="0" smtClean="0"/>
              <a:t>-logos</a:t>
            </a:r>
          </a:p>
          <a:p>
            <a:r>
              <a:rPr lang="cs-CZ" cap="small" dirty="0" err="1" smtClean="0"/>
              <a:t>areté</a:t>
            </a:r>
            <a:r>
              <a:rPr lang="cs-CZ" cap="small" dirty="0" smtClean="0"/>
              <a:t> (</a:t>
            </a:r>
            <a:r>
              <a:rPr lang="cs-CZ" cap="small" dirty="0" err="1" smtClean="0"/>
              <a:t>paidonomoi</a:t>
            </a:r>
            <a:r>
              <a:rPr lang="cs-CZ" cap="small" dirty="0" smtClean="0"/>
              <a:t>)</a:t>
            </a:r>
          </a:p>
          <a:p>
            <a:r>
              <a:rPr lang="cs-CZ" cap="small" dirty="0" err="1" smtClean="0"/>
              <a:t>agathos</a:t>
            </a:r>
            <a:r>
              <a:rPr lang="cs-CZ" cap="small" dirty="0" smtClean="0"/>
              <a:t> (</a:t>
            </a:r>
            <a:r>
              <a:rPr lang="cs-CZ" cap="small" dirty="0" err="1" smtClean="0"/>
              <a:t>kalon</a:t>
            </a:r>
            <a:r>
              <a:rPr lang="cs-CZ" cap="small" dirty="0" smtClean="0"/>
              <a:t> </a:t>
            </a:r>
            <a:r>
              <a:rPr lang="cs-CZ" cap="small" dirty="0" err="1" smtClean="0"/>
              <a:t>kai</a:t>
            </a:r>
            <a:r>
              <a:rPr lang="cs-CZ" cap="small" dirty="0" smtClean="0"/>
              <a:t> </a:t>
            </a:r>
            <a:r>
              <a:rPr lang="cs-CZ" cap="small" dirty="0" err="1" smtClean="0"/>
              <a:t>aganthon</a:t>
            </a:r>
            <a:r>
              <a:rPr lang="cs-CZ" cap="small" dirty="0" smtClean="0"/>
              <a:t>), fysis</a:t>
            </a:r>
          </a:p>
          <a:p>
            <a:r>
              <a:rPr lang="cs-CZ" cap="small" dirty="0" err="1" smtClean="0"/>
              <a:t>peras</a:t>
            </a:r>
            <a:endParaRPr lang="cs-CZ" cap="small" dirty="0" smtClean="0"/>
          </a:p>
          <a:p>
            <a:r>
              <a:rPr lang="cs-CZ" cap="small" dirty="0" err="1" smtClean="0"/>
              <a:t>sófrosyné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Komenského Didaktika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didaktika dle Komenského?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Didaktika z řečtiny, značí: </a:t>
            </a:r>
            <a:r>
              <a:rPr lang="cs-CZ" i="1" dirty="0" err="1" smtClean="0"/>
              <a:t>docendi</a:t>
            </a:r>
            <a:r>
              <a:rPr lang="cs-CZ" i="1" dirty="0" smtClean="0"/>
              <a:t> </a:t>
            </a:r>
            <a:r>
              <a:rPr lang="cs-CZ" i="1" dirty="0" err="1" smtClean="0"/>
              <a:t>artificium</a:t>
            </a:r>
            <a:r>
              <a:rPr lang="cs-CZ" dirty="0" smtClean="0"/>
              <a:t>, tj. umění o učení, aneb o umělém vyučování a cvičení mládeže v uměních, jazyku a všelijaké moudrosti; aby totiž snadně, libě, jako ze hry, a na jisto učenými, ctnostnými a pobožnými lidmi mohli se stát. Veliké v pravdě umění, hodné se nazývat uměním všech umění, neboť se skrze toto všech jiných umění nabývá snadno, lehce, libě a vždy na jisto.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didaktika dle Komenského?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Kterak </a:t>
            </a:r>
            <a:r>
              <a:rPr lang="cs-CZ" dirty="0" smtClean="0"/>
              <a:t>by totiž člověk, dřív než na těle vzroste a stav svůj začne, všemu tomu, což ku </a:t>
            </a:r>
            <a:r>
              <a:rPr lang="cs-CZ" b="1" dirty="0" smtClean="0"/>
              <a:t>potřebě a ozdobám přítomného i budoucího života </a:t>
            </a:r>
            <a:r>
              <a:rPr lang="cs-CZ" dirty="0" smtClean="0"/>
              <a:t>přináleží, šťastně, snadně, plně vyučen, a tak </a:t>
            </a:r>
            <a:r>
              <a:rPr lang="cs-CZ" b="1" dirty="0" smtClean="0"/>
              <a:t>potěšeně k životu obojímu nastrojen </a:t>
            </a:r>
            <a:r>
              <a:rPr lang="cs-CZ" b="1" dirty="0" err="1" smtClean="0"/>
              <a:t>býti</a:t>
            </a:r>
            <a:r>
              <a:rPr lang="cs-CZ" b="1" dirty="0" smtClean="0"/>
              <a:t> mohl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Což se vše mocně, </a:t>
            </a:r>
            <a:r>
              <a:rPr lang="cs-CZ" b="1" dirty="0" smtClean="0"/>
              <a:t>základy z samého přirození vzatými</a:t>
            </a:r>
            <a:r>
              <a:rPr lang="cs-CZ" dirty="0" smtClean="0"/>
              <a:t>, prokazuje; ustavičně, příklady jiných řemeslných umění, vysvětluje; </a:t>
            </a:r>
            <a:r>
              <a:rPr lang="cs-CZ" dirty="0" err="1" smtClean="0"/>
              <a:t>dokonále</a:t>
            </a:r>
            <a:r>
              <a:rPr lang="cs-CZ" dirty="0" smtClean="0"/>
              <a:t>, na léta, měsíce, dny a hodiny, rozměřuje; a ke všemu tomu, </a:t>
            </a:r>
            <a:r>
              <a:rPr lang="cs-CZ" b="1" dirty="0" smtClean="0"/>
              <a:t>aby k cíli přivedeno bylo</a:t>
            </a:r>
            <a:r>
              <a:rPr lang="cs-CZ" dirty="0" smtClean="0"/>
              <a:t>, i </a:t>
            </a:r>
            <a:r>
              <a:rPr lang="cs-CZ" b="1" dirty="0" smtClean="0"/>
              <a:t>povzbuzení</a:t>
            </a:r>
            <a:r>
              <a:rPr lang="cs-CZ" dirty="0" smtClean="0"/>
              <a:t> činí, i </a:t>
            </a:r>
            <a:r>
              <a:rPr lang="cs-CZ" b="1" dirty="0" smtClean="0"/>
              <a:t>rada</a:t>
            </a:r>
            <a:r>
              <a:rPr lang="cs-CZ" dirty="0" smtClean="0"/>
              <a:t> dává.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Komenského Didaktika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celkem 30 kapitol</a:t>
            </a:r>
          </a:p>
          <a:p>
            <a:pPr>
              <a:buNone/>
            </a:pPr>
            <a:r>
              <a:rPr lang="cs-CZ" dirty="0" smtClean="0"/>
              <a:t>kap.: </a:t>
            </a:r>
          </a:p>
          <a:p>
            <a:pPr>
              <a:buNone/>
            </a:pPr>
            <a:r>
              <a:rPr lang="cs-CZ" dirty="0" smtClean="0"/>
              <a:t>4: Že </a:t>
            </a:r>
            <a:r>
              <a:rPr lang="cs-CZ" b="1" dirty="0" smtClean="0"/>
              <a:t>příprava člověka záleží: v nabývání moudrosti, ctnosti, pobožnosti</a:t>
            </a:r>
          </a:p>
          <a:p>
            <a:pPr>
              <a:buNone/>
            </a:pPr>
            <a:r>
              <a:rPr lang="cs-CZ" dirty="0" smtClean="0"/>
              <a:t>5: Že toho trojího má </a:t>
            </a:r>
            <a:r>
              <a:rPr lang="cs-CZ" dirty="0" err="1" smtClean="0"/>
              <a:t>čl</a:t>
            </a:r>
            <a:r>
              <a:rPr lang="cs-CZ" dirty="0" smtClean="0"/>
              <a:t> v sobě </a:t>
            </a:r>
            <a:r>
              <a:rPr lang="cs-CZ" b="1" dirty="0" smtClean="0"/>
              <a:t>přirozeně základy</a:t>
            </a:r>
          </a:p>
          <a:p>
            <a:pPr>
              <a:buNone/>
            </a:pPr>
            <a:r>
              <a:rPr lang="cs-CZ" dirty="0" smtClean="0"/>
              <a:t>6: Má-li se to ale uskutečnit, musí se cvičit</a:t>
            </a:r>
          </a:p>
          <a:p>
            <a:pPr>
              <a:buNone/>
            </a:pPr>
            <a:r>
              <a:rPr lang="cs-CZ" dirty="0" smtClean="0"/>
              <a:t>13: Na dobrém pořádku vše záleží</a:t>
            </a:r>
          </a:p>
          <a:p>
            <a:pPr>
              <a:buNone/>
            </a:pPr>
            <a:r>
              <a:rPr lang="cs-CZ" dirty="0" smtClean="0"/>
              <a:t>14: </a:t>
            </a:r>
            <a:r>
              <a:rPr lang="cs-CZ" b="1" dirty="0" smtClean="0"/>
              <a:t>Pořádek</a:t>
            </a:r>
            <a:r>
              <a:rPr lang="cs-CZ" dirty="0" smtClean="0"/>
              <a:t> učení musí být </a:t>
            </a:r>
            <a:r>
              <a:rPr lang="cs-CZ" b="1" dirty="0" smtClean="0"/>
              <a:t>přirozený</a:t>
            </a:r>
          </a:p>
          <a:p>
            <a:pPr>
              <a:buNone/>
            </a:pPr>
            <a:r>
              <a:rPr lang="cs-CZ" dirty="0" smtClean="0"/>
              <a:t>15: Jak dělat, aby života k studiím </a:t>
            </a:r>
            <a:r>
              <a:rPr lang="cs-CZ" b="1" dirty="0" smtClean="0"/>
              <a:t>dosti</a:t>
            </a:r>
            <a:r>
              <a:rPr lang="cs-CZ" dirty="0" smtClean="0"/>
              <a:t> bylo</a:t>
            </a:r>
          </a:p>
          <a:p>
            <a:pPr>
              <a:buNone/>
            </a:pPr>
            <a:r>
              <a:rPr lang="cs-CZ" dirty="0" smtClean="0"/>
              <a:t>16: Jak dělat, aby učení </a:t>
            </a:r>
            <a:r>
              <a:rPr lang="cs-CZ" b="1" dirty="0" smtClean="0"/>
              <a:t>na jisto </a:t>
            </a:r>
            <a:r>
              <a:rPr lang="cs-CZ" dirty="0" smtClean="0"/>
              <a:t>bylo</a:t>
            </a:r>
          </a:p>
          <a:p>
            <a:pPr>
              <a:buNone/>
            </a:pPr>
            <a:r>
              <a:rPr lang="cs-CZ" dirty="0" smtClean="0"/>
              <a:t>17: Jak dělat, aby učení </a:t>
            </a:r>
            <a:r>
              <a:rPr lang="cs-CZ" b="1" dirty="0" smtClean="0"/>
              <a:t>snadné</a:t>
            </a:r>
            <a:r>
              <a:rPr lang="cs-CZ" dirty="0" smtClean="0"/>
              <a:t> bylo</a:t>
            </a:r>
          </a:p>
          <a:p>
            <a:pPr>
              <a:buNone/>
            </a:pPr>
            <a:r>
              <a:rPr lang="cs-CZ" dirty="0" smtClean="0"/>
              <a:t>18: Jak dělat, aby učení </a:t>
            </a:r>
            <a:r>
              <a:rPr lang="cs-CZ" b="1" dirty="0" smtClean="0"/>
              <a:t>mocné</a:t>
            </a:r>
            <a:r>
              <a:rPr lang="cs-CZ" dirty="0" smtClean="0"/>
              <a:t> bylo a hojný prospěch neslo</a:t>
            </a:r>
          </a:p>
          <a:p>
            <a:pPr>
              <a:buNone/>
            </a:pPr>
            <a:r>
              <a:rPr lang="cs-CZ" dirty="0" smtClean="0"/>
              <a:t>19: Jak dělat, aby učení </a:t>
            </a:r>
            <a:r>
              <a:rPr lang="cs-CZ" b="1" dirty="0" smtClean="0"/>
              <a:t>krátké a hbité </a:t>
            </a:r>
            <a:r>
              <a:rPr lang="cs-CZ" dirty="0" smtClean="0"/>
              <a:t>bylo</a:t>
            </a:r>
          </a:p>
          <a:p>
            <a:pPr>
              <a:buNone/>
            </a:pPr>
            <a:r>
              <a:rPr lang="cs-CZ" dirty="0" smtClean="0"/>
              <a:t>20: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/>
              <a:t>scientiarum</a:t>
            </a:r>
            <a:r>
              <a:rPr lang="cs-CZ" dirty="0" smtClean="0"/>
              <a:t> </a:t>
            </a:r>
            <a:r>
              <a:rPr lang="cs-CZ" dirty="0" err="1" smtClean="0"/>
              <a:t>methodus</a:t>
            </a:r>
            <a:r>
              <a:rPr lang="cs-CZ" dirty="0" smtClean="0"/>
              <a:t>: totiž krátké obnovení, jak </a:t>
            </a:r>
            <a:r>
              <a:rPr lang="cs-CZ" b="1" dirty="0" smtClean="0"/>
              <a:t>snadně, mocně a hbitě</a:t>
            </a:r>
            <a:r>
              <a:rPr lang="cs-CZ" dirty="0" smtClean="0"/>
              <a:t> člověk naučen </a:t>
            </a:r>
            <a:r>
              <a:rPr lang="cs-CZ" dirty="0" err="1" smtClean="0"/>
              <a:t>býti</a:t>
            </a:r>
            <a:r>
              <a:rPr lang="cs-CZ" dirty="0" smtClean="0"/>
              <a:t> </a:t>
            </a:r>
            <a:r>
              <a:rPr lang="cs-CZ" dirty="0" err="1" smtClean="0"/>
              <a:t>můž</a:t>
            </a:r>
            <a:r>
              <a:rPr lang="cs-CZ" dirty="0" smtClean="0"/>
              <a:t> </a:t>
            </a:r>
            <a:r>
              <a:rPr lang="cs-CZ" b="1" dirty="0" err="1" smtClean="0"/>
              <a:t>znáti</a:t>
            </a:r>
            <a:r>
              <a:rPr lang="cs-CZ" dirty="0" smtClean="0"/>
              <a:t> čehokoli</a:t>
            </a:r>
          </a:p>
          <a:p>
            <a:pPr>
              <a:buNone/>
            </a:pPr>
            <a:r>
              <a:rPr lang="cs-CZ" dirty="0" smtClean="0"/>
              <a:t>21: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/>
              <a:t>methodus</a:t>
            </a:r>
            <a:r>
              <a:rPr lang="cs-CZ" dirty="0" smtClean="0"/>
              <a:t> </a:t>
            </a:r>
            <a:r>
              <a:rPr lang="cs-CZ" dirty="0" err="1" smtClean="0"/>
              <a:t>artium</a:t>
            </a:r>
            <a:r>
              <a:rPr lang="cs-CZ" dirty="0" smtClean="0"/>
              <a:t>, totiž jak </a:t>
            </a:r>
            <a:r>
              <a:rPr lang="cs-CZ" b="1" dirty="0" smtClean="0"/>
              <a:t>snadně, mocně a hbitě </a:t>
            </a:r>
            <a:r>
              <a:rPr lang="cs-CZ" dirty="0" smtClean="0"/>
              <a:t>člověk naučen </a:t>
            </a:r>
            <a:r>
              <a:rPr lang="cs-CZ" dirty="0" err="1" smtClean="0"/>
              <a:t>býti</a:t>
            </a:r>
            <a:r>
              <a:rPr lang="cs-CZ" dirty="0" smtClean="0"/>
              <a:t> </a:t>
            </a:r>
            <a:r>
              <a:rPr lang="cs-CZ" dirty="0" err="1" smtClean="0"/>
              <a:t>můž</a:t>
            </a:r>
            <a:r>
              <a:rPr lang="cs-CZ" dirty="0" smtClean="0"/>
              <a:t> </a:t>
            </a:r>
            <a:r>
              <a:rPr lang="cs-CZ" b="1" dirty="0" err="1" smtClean="0"/>
              <a:t>dělati</a:t>
            </a:r>
            <a:r>
              <a:rPr lang="cs-CZ" dirty="0" smtClean="0"/>
              <a:t> čehokoli</a:t>
            </a:r>
          </a:p>
          <a:p>
            <a:pPr>
              <a:buNone/>
            </a:pPr>
            <a:r>
              <a:rPr lang="cs-CZ" dirty="0" smtClean="0"/>
              <a:t>22: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/>
              <a:t>lingvarum</a:t>
            </a:r>
            <a:r>
              <a:rPr lang="cs-CZ" dirty="0" smtClean="0"/>
              <a:t> </a:t>
            </a:r>
            <a:r>
              <a:rPr lang="cs-CZ" dirty="0" err="1" smtClean="0"/>
              <a:t>methodus</a:t>
            </a:r>
            <a:r>
              <a:rPr lang="cs-CZ" dirty="0" smtClean="0"/>
              <a:t>: totiž jak se </a:t>
            </a:r>
            <a:r>
              <a:rPr lang="cs-CZ" b="1" dirty="0" smtClean="0"/>
              <a:t>snadně, hbitě a mocně jazykům </a:t>
            </a:r>
            <a:r>
              <a:rPr lang="cs-CZ" b="1" dirty="0" err="1" smtClean="0"/>
              <a:t>učiti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23: </a:t>
            </a:r>
            <a:r>
              <a:rPr lang="cs-CZ" dirty="0" err="1" smtClean="0"/>
              <a:t>Methodus</a:t>
            </a:r>
            <a:r>
              <a:rPr lang="cs-CZ" dirty="0" smtClean="0"/>
              <a:t> </a:t>
            </a:r>
            <a:r>
              <a:rPr lang="cs-CZ" dirty="0" err="1" smtClean="0"/>
              <a:t>morum</a:t>
            </a:r>
            <a:r>
              <a:rPr lang="cs-CZ" dirty="0" smtClean="0"/>
              <a:t> in specie.</a:t>
            </a:r>
            <a:br>
              <a:rPr lang="cs-CZ" dirty="0" smtClean="0"/>
            </a:br>
            <a:r>
              <a:rPr lang="cs-CZ" dirty="0" smtClean="0"/>
              <a:t>Jak obzvláštně </a:t>
            </a:r>
            <a:r>
              <a:rPr lang="cs-CZ" b="1" dirty="0" smtClean="0"/>
              <a:t>mravům</a:t>
            </a:r>
            <a:r>
              <a:rPr lang="cs-CZ" dirty="0" smtClean="0"/>
              <a:t> prospěšně </a:t>
            </a:r>
            <a:r>
              <a:rPr lang="cs-CZ" dirty="0" err="1" smtClean="0"/>
              <a:t>učiti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24: </a:t>
            </a:r>
            <a:r>
              <a:rPr lang="cs-CZ" dirty="0" err="1" smtClean="0"/>
              <a:t>Methodus</a:t>
            </a:r>
            <a:r>
              <a:rPr lang="cs-CZ" dirty="0" smtClean="0"/>
              <a:t> </a:t>
            </a:r>
            <a:r>
              <a:rPr lang="cs-CZ" dirty="0" err="1" smtClean="0"/>
              <a:t>pietatis</a:t>
            </a:r>
            <a:r>
              <a:rPr lang="cs-CZ" dirty="0" smtClean="0"/>
              <a:t>, totiž jak obzvláště </a:t>
            </a:r>
            <a:r>
              <a:rPr lang="cs-CZ" b="1" dirty="0" smtClean="0"/>
              <a:t>pobožnosti</a:t>
            </a:r>
            <a:r>
              <a:rPr lang="cs-CZ" dirty="0" smtClean="0"/>
              <a:t> svaté mládež </a:t>
            </a:r>
            <a:r>
              <a:rPr lang="cs-CZ" dirty="0" err="1" smtClean="0"/>
              <a:t>učiti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6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Komenského Didaktika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4</a:t>
            </a:r>
            <a:r>
              <a:rPr lang="cs-CZ" dirty="0" smtClean="0"/>
              <a:t>: Že </a:t>
            </a:r>
            <a:r>
              <a:rPr lang="cs-CZ" b="1" dirty="0" smtClean="0"/>
              <a:t>příprava člověka záleží: v nabývání </a:t>
            </a:r>
            <a:r>
              <a:rPr lang="cs-CZ" b="1" dirty="0" smtClean="0">
                <a:solidFill>
                  <a:srgbClr val="FF0000"/>
                </a:solidFill>
              </a:rPr>
              <a:t>moudrosti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ctnosti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rgbClr val="7030A0"/>
                </a:solidFill>
              </a:rPr>
              <a:t>pobožnosti</a:t>
            </a:r>
          </a:p>
          <a:p>
            <a:pPr>
              <a:buNone/>
            </a:pPr>
            <a:r>
              <a:rPr lang="cs-CZ" dirty="0" smtClean="0"/>
              <a:t>5: Že toho trojího má </a:t>
            </a:r>
            <a:r>
              <a:rPr lang="cs-CZ" dirty="0" err="1" smtClean="0"/>
              <a:t>čl</a:t>
            </a:r>
            <a:r>
              <a:rPr lang="cs-CZ" dirty="0" smtClean="0"/>
              <a:t> v sobě </a:t>
            </a:r>
            <a:r>
              <a:rPr lang="cs-CZ" b="1" dirty="0" smtClean="0"/>
              <a:t>přirozeně základy</a:t>
            </a:r>
          </a:p>
          <a:p>
            <a:pPr>
              <a:buNone/>
            </a:pPr>
            <a:r>
              <a:rPr lang="cs-CZ" dirty="0" smtClean="0"/>
              <a:t>6: Má-li se to ale uskutečnit, musí se cvičit</a:t>
            </a:r>
          </a:p>
          <a:p>
            <a:pPr>
              <a:buNone/>
            </a:pPr>
            <a:r>
              <a:rPr lang="cs-CZ" dirty="0" smtClean="0"/>
              <a:t>13: Na dobrém pořádku vše záleží</a:t>
            </a:r>
          </a:p>
          <a:p>
            <a:pPr>
              <a:buNone/>
            </a:pPr>
            <a:r>
              <a:rPr lang="cs-CZ" dirty="0" smtClean="0"/>
              <a:t>14: </a:t>
            </a:r>
            <a:r>
              <a:rPr lang="cs-CZ" b="1" dirty="0" smtClean="0"/>
              <a:t>Pořádek</a:t>
            </a:r>
            <a:r>
              <a:rPr lang="cs-CZ" dirty="0" smtClean="0"/>
              <a:t> učení musí být </a:t>
            </a:r>
            <a:r>
              <a:rPr lang="cs-CZ" b="1" dirty="0" smtClean="0"/>
              <a:t>přirozený</a:t>
            </a:r>
            <a:endParaRPr lang="cs-CZ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Komenského Didaktika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15: Jak dělat, aby života k studiím </a:t>
            </a:r>
            <a:r>
              <a:rPr lang="cs-CZ" b="1" dirty="0" smtClean="0"/>
              <a:t>dosti</a:t>
            </a:r>
            <a:r>
              <a:rPr lang="cs-CZ" dirty="0" smtClean="0"/>
              <a:t> bylo</a:t>
            </a:r>
          </a:p>
          <a:p>
            <a:pPr>
              <a:buNone/>
            </a:pPr>
            <a:r>
              <a:rPr lang="cs-CZ" dirty="0" smtClean="0"/>
              <a:t>16</a:t>
            </a:r>
            <a:r>
              <a:rPr lang="cs-CZ" dirty="0" smtClean="0"/>
              <a:t>: Jak dělat, aby </a:t>
            </a:r>
            <a:r>
              <a:rPr lang="cs-CZ" dirty="0" smtClean="0">
                <a:solidFill>
                  <a:srgbClr val="FF0000"/>
                </a:solidFill>
              </a:rPr>
              <a:t>učení</a:t>
            </a:r>
            <a:r>
              <a:rPr lang="cs-CZ" dirty="0" smtClean="0"/>
              <a:t> </a:t>
            </a:r>
            <a:r>
              <a:rPr lang="cs-CZ" b="1" dirty="0" smtClean="0"/>
              <a:t>na jisto </a:t>
            </a:r>
            <a:r>
              <a:rPr lang="cs-CZ" dirty="0" smtClean="0"/>
              <a:t>bylo</a:t>
            </a:r>
          </a:p>
          <a:p>
            <a:pPr>
              <a:buNone/>
            </a:pPr>
            <a:r>
              <a:rPr lang="cs-CZ" dirty="0" smtClean="0"/>
              <a:t>17: Jak dělat, aby </a:t>
            </a:r>
            <a:r>
              <a:rPr lang="cs-CZ" dirty="0" smtClean="0">
                <a:solidFill>
                  <a:srgbClr val="FF0000"/>
                </a:solidFill>
              </a:rPr>
              <a:t>učení</a:t>
            </a:r>
            <a:r>
              <a:rPr lang="cs-CZ" dirty="0" smtClean="0"/>
              <a:t> </a:t>
            </a:r>
            <a:r>
              <a:rPr lang="cs-CZ" b="1" dirty="0" smtClean="0"/>
              <a:t>snadné</a:t>
            </a:r>
            <a:r>
              <a:rPr lang="cs-CZ" dirty="0" smtClean="0"/>
              <a:t> bylo</a:t>
            </a:r>
          </a:p>
          <a:p>
            <a:pPr>
              <a:buNone/>
            </a:pPr>
            <a:r>
              <a:rPr lang="cs-CZ" dirty="0" smtClean="0"/>
              <a:t>18: Jak dělat, aby </a:t>
            </a:r>
            <a:r>
              <a:rPr lang="cs-CZ" dirty="0" smtClean="0">
                <a:solidFill>
                  <a:srgbClr val="FF0000"/>
                </a:solidFill>
              </a:rPr>
              <a:t>učení</a:t>
            </a:r>
            <a:r>
              <a:rPr lang="cs-CZ" dirty="0" smtClean="0"/>
              <a:t> </a:t>
            </a:r>
            <a:r>
              <a:rPr lang="cs-CZ" b="1" dirty="0" smtClean="0"/>
              <a:t>mocné</a:t>
            </a:r>
            <a:r>
              <a:rPr lang="cs-CZ" dirty="0" smtClean="0"/>
              <a:t> bylo a hojný prospěch neslo</a:t>
            </a:r>
          </a:p>
          <a:p>
            <a:pPr>
              <a:buNone/>
            </a:pPr>
            <a:r>
              <a:rPr lang="cs-CZ" dirty="0" smtClean="0"/>
              <a:t>19: Jak dělat, aby </a:t>
            </a:r>
            <a:r>
              <a:rPr lang="cs-CZ" dirty="0" smtClean="0">
                <a:solidFill>
                  <a:srgbClr val="FF0000"/>
                </a:solidFill>
              </a:rPr>
              <a:t>učení</a:t>
            </a:r>
            <a:r>
              <a:rPr lang="cs-CZ" dirty="0" smtClean="0"/>
              <a:t> </a:t>
            </a:r>
            <a:r>
              <a:rPr lang="cs-CZ" b="1" dirty="0" smtClean="0"/>
              <a:t>krátké a hbité </a:t>
            </a:r>
            <a:r>
              <a:rPr lang="cs-CZ" dirty="0" smtClean="0"/>
              <a:t>bylo</a:t>
            </a: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Komenského Didaktika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20</a:t>
            </a:r>
            <a:r>
              <a:rPr lang="cs-CZ" dirty="0" smtClean="0"/>
              <a:t>: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scientiarum</a:t>
            </a:r>
            <a:r>
              <a:rPr lang="cs-CZ" dirty="0" smtClean="0"/>
              <a:t> </a:t>
            </a:r>
            <a:r>
              <a:rPr lang="cs-CZ" dirty="0" err="1" smtClean="0"/>
              <a:t>methodus</a:t>
            </a:r>
            <a:r>
              <a:rPr lang="cs-CZ" dirty="0" smtClean="0"/>
              <a:t>: totiž krátké obnovení, jak </a:t>
            </a:r>
            <a:r>
              <a:rPr lang="cs-CZ" b="1" dirty="0" smtClean="0"/>
              <a:t>snadně, mocně a hbitě</a:t>
            </a:r>
            <a:r>
              <a:rPr lang="cs-CZ" dirty="0" smtClean="0"/>
              <a:t> člověk </a:t>
            </a:r>
            <a:r>
              <a:rPr lang="cs-CZ" dirty="0" smtClean="0">
                <a:solidFill>
                  <a:srgbClr val="FF0000"/>
                </a:solidFill>
              </a:rPr>
              <a:t>naučen</a:t>
            </a:r>
            <a:r>
              <a:rPr lang="cs-CZ" dirty="0" smtClean="0"/>
              <a:t> </a:t>
            </a:r>
            <a:r>
              <a:rPr lang="cs-CZ" dirty="0" err="1" smtClean="0"/>
              <a:t>býti</a:t>
            </a:r>
            <a:r>
              <a:rPr lang="cs-CZ" dirty="0" smtClean="0"/>
              <a:t> </a:t>
            </a:r>
            <a:r>
              <a:rPr lang="cs-CZ" dirty="0" err="1" smtClean="0"/>
              <a:t>můž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znáti</a:t>
            </a:r>
            <a:r>
              <a:rPr lang="cs-CZ" dirty="0" smtClean="0"/>
              <a:t> čehokoli</a:t>
            </a:r>
          </a:p>
          <a:p>
            <a:pPr>
              <a:buNone/>
            </a:pPr>
            <a:r>
              <a:rPr lang="cs-CZ" dirty="0" smtClean="0"/>
              <a:t>21: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/>
              <a:t>methodus</a:t>
            </a:r>
            <a:r>
              <a:rPr lang="cs-CZ" dirty="0" smtClean="0"/>
              <a:t> </a:t>
            </a:r>
            <a:r>
              <a:rPr lang="cs-CZ" dirty="0" err="1" smtClean="0"/>
              <a:t>artium</a:t>
            </a:r>
            <a:r>
              <a:rPr lang="cs-CZ" dirty="0" smtClean="0"/>
              <a:t>, totiž jak </a:t>
            </a:r>
            <a:r>
              <a:rPr lang="cs-CZ" b="1" dirty="0" smtClean="0"/>
              <a:t>snadně, mocně a hbitě </a:t>
            </a:r>
            <a:r>
              <a:rPr lang="cs-CZ" dirty="0" smtClean="0"/>
              <a:t>člověk naučen </a:t>
            </a:r>
            <a:r>
              <a:rPr lang="cs-CZ" dirty="0" err="1" smtClean="0"/>
              <a:t>býti</a:t>
            </a:r>
            <a:r>
              <a:rPr lang="cs-CZ" dirty="0" smtClean="0"/>
              <a:t> </a:t>
            </a:r>
            <a:r>
              <a:rPr lang="cs-CZ" dirty="0" err="1" smtClean="0"/>
              <a:t>můž</a:t>
            </a:r>
            <a:r>
              <a:rPr lang="cs-CZ" dirty="0" smtClean="0"/>
              <a:t> </a:t>
            </a:r>
            <a:r>
              <a:rPr lang="cs-CZ" b="1" dirty="0" err="1" smtClean="0"/>
              <a:t>dělati</a:t>
            </a:r>
            <a:r>
              <a:rPr lang="cs-CZ" dirty="0" smtClean="0"/>
              <a:t> </a:t>
            </a:r>
            <a:r>
              <a:rPr lang="cs-CZ" dirty="0" smtClean="0"/>
              <a:t>čehokoli</a:t>
            </a:r>
          </a:p>
          <a:p>
            <a:pPr>
              <a:buNone/>
            </a:pPr>
            <a:r>
              <a:rPr lang="cs-CZ" dirty="0" smtClean="0"/>
              <a:t>22: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/>
              <a:t>lingvarum</a:t>
            </a:r>
            <a:r>
              <a:rPr lang="cs-CZ" dirty="0" smtClean="0"/>
              <a:t> </a:t>
            </a:r>
            <a:r>
              <a:rPr lang="cs-CZ" dirty="0" err="1" smtClean="0"/>
              <a:t>methodus</a:t>
            </a:r>
            <a:r>
              <a:rPr lang="cs-CZ" dirty="0" smtClean="0"/>
              <a:t>: totiž jak se </a:t>
            </a:r>
            <a:r>
              <a:rPr lang="cs-CZ" b="1" dirty="0" smtClean="0"/>
              <a:t>snadně, hbitě a mocně jazykům </a:t>
            </a:r>
            <a:r>
              <a:rPr lang="cs-CZ" b="1" dirty="0" err="1" smtClean="0"/>
              <a:t>učiti</a:t>
            </a:r>
            <a:endParaRPr lang="cs-CZ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Komenského Didaktika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23</a:t>
            </a:r>
            <a:r>
              <a:rPr lang="cs-CZ" dirty="0" smtClean="0"/>
              <a:t>: </a:t>
            </a:r>
            <a:r>
              <a:rPr lang="cs-CZ" dirty="0" err="1" smtClean="0"/>
              <a:t>Methodus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70C0"/>
                </a:solidFill>
              </a:rPr>
              <a:t>morum</a:t>
            </a:r>
            <a:r>
              <a:rPr lang="cs-CZ" dirty="0" smtClean="0"/>
              <a:t> in specie.</a:t>
            </a:r>
            <a:br>
              <a:rPr lang="cs-CZ" dirty="0" smtClean="0"/>
            </a:br>
            <a:r>
              <a:rPr lang="cs-CZ" dirty="0" smtClean="0"/>
              <a:t>Jak obzvláštně </a:t>
            </a:r>
            <a:r>
              <a:rPr lang="cs-CZ" b="1" dirty="0" smtClean="0">
                <a:solidFill>
                  <a:srgbClr val="0070C0"/>
                </a:solidFill>
              </a:rPr>
              <a:t>mravům</a:t>
            </a:r>
            <a:r>
              <a:rPr lang="cs-CZ" dirty="0" smtClean="0"/>
              <a:t> prospěšně </a:t>
            </a:r>
            <a:r>
              <a:rPr lang="cs-CZ" dirty="0" err="1" smtClean="0"/>
              <a:t>učiti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24: </a:t>
            </a:r>
            <a:r>
              <a:rPr lang="cs-CZ" dirty="0" err="1" smtClean="0"/>
              <a:t>Methodus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7030A0"/>
                </a:solidFill>
              </a:rPr>
              <a:t>pietatis</a:t>
            </a:r>
            <a:r>
              <a:rPr lang="cs-CZ" dirty="0" smtClean="0"/>
              <a:t>, totiž jak obzvláště </a:t>
            </a:r>
            <a:r>
              <a:rPr lang="cs-CZ" b="1" dirty="0" smtClean="0">
                <a:solidFill>
                  <a:srgbClr val="7030A0"/>
                </a:solidFill>
              </a:rPr>
              <a:t>pobožnosti</a:t>
            </a:r>
            <a:r>
              <a:rPr lang="cs-CZ" dirty="0" smtClean="0"/>
              <a:t> svaté mládež </a:t>
            </a:r>
            <a:r>
              <a:rPr lang="cs-CZ" dirty="0" err="1" smtClean="0"/>
              <a:t>učiti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53536"/>
            <a:ext cx="8496944" cy="79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100" dirty="0" smtClean="0">
                <a:latin typeface="Garamond" pitchFamily="18" charset="0"/>
              </a:rPr>
              <a:t>Příprava učitelů náboženství a etiky v České republice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339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latin typeface="Garamond" pitchFamily="18" charset="0"/>
              </a:rPr>
              <a:t>Teologické fakulty – aprobace „Učitel náboženství a etiky“: HTF UK, TF JU, …</a:t>
            </a:r>
          </a:p>
          <a:p>
            <a:pPr eaLnBrk="1" hangingPunct="1">
              <a:defRPr/>
            </a:pPr>
            <a:r>
              <a:rPr lang="cs-CZ" sz="2400" dirty="0" smtClean="0">
                <a:latin typeface="Garamond" pitchFamily="18" charset="0"/>
              </a:rPr>
              <a:t>Pedagogické fakulty + Etické fórum (pro učitele etiky/etické výchovy).</a:t>
            </a:r>
          </a:p>
          <a:p>
            <a:pPr eaLnBrk="1" hangingPunct="1">
              <a:defRPr/>
            </a:pPr>
            <a:r>
              <a:rPr lang="cs-CZ" sz="2400" dirty="0" smtClean="0">
                <a:latin typeface="Garamond" pitchFamily="18" charset="0"/>
              </a:rPr>
              <a:t>Jiná vysokoškolská příprava; </a:t>
            </a:r>
            <a:r>
              <a:rPr lang="cs-CZ" sz="2400" i="1" dirty="0" smtClean="0">
                <a:latin typeface="Garamond" pitchFamily="18" charset="0"/>
              </a:rPr>
              <a:t>Zákon o pedagogických pracovnících</a:t>
            </a:r>
            <a:r>
              <a:rPr lang="cs-CZ" sz="2400" dirty="0" smtClean="0">
                <a:latin typeface="Garamond" pitchFamily="18" charset="0"/>
              </a:rPr>
              <a:t> (190/2004 Sb., ve zn. zák. č. 383/2005 Sb.), § 14: pro učitele náboženství je povinností magisterské studium teologické nebo pedagogické zaměřené na přípravu učitelů náboženství, nebo magisterské studium v pedagogických nebo společenských vědách a bakalářské studium zaměřené na přípravu učitelů náboženství, nebo doplňkové vzdělání pro učitele náboženství.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7093024" cy="274320"/>
          </a:xfrm>
        </p:spPr>
        <p:txBody>
          <a:bodyPr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C2A0-A6C7-439E-8404-F1B80ADDF5AA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670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609"/>
            <a:ext cx="9145016" cy="646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424936" cy="808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latin typeface="Garamond" pitchFamily="18" charset="0"/>
              </a:rPr>
              <a:t>Náboženství a etika v dnešní škole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568952" cy="46805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800" dirty="0" smtClean="0">
                <a:latin typeface="Garamond" pitchFamily="18" charset="0"/>
              </a:rPr>
              <a:t>Příklady zemí </a:t>
            </a:r>
            <a:r>
              <a:rPr lang="cs-CZ" sz="2800" b="1" dirty="0" smtClean="0">
                <a:solidFill>
                  <a:srgbClr val="FF0000"/>
                </a:solidFill>
                <a:latin typeface="Garamond" pitchFamily="18" charset="0"/>
              </a:rPr>
              <a:t>s povinnou výukou předmětu náboženství/etika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(na státních školách):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latin typeface="Garamond" pitchFamily="18" charset="0"/>
              </a:rPr>
              <a:t>Velká Británie, Malta, Lucembursko, Německo, Irsko, Belgie (58% školáků v církevních školách - prvenství v Evropě), Holandsko, Rakousko, Norsko, Španělsko, Lichtenštejnsko, Polsko, Itálie, Řecko, Finsko, Dánsko, Portugalsko, Kypr, Litva, Rumunsko, Slovensko, Maďarsko, Lotyšsko.</a:t>
            </a:r>
          </a:p>
          <a:p>
            <a:pPr eaLnBrk="1" hangingPunct="1">
              <a:defRPr/>
            </a:pPr>
            <a:r>
              <a:rPr lang="cs-CZ" sz="2800" dirty="0" smtClean="0">
                <a:latin typeface="Garamond" pitchFamily="18" charset="0"/>
              </a:rPr>
              <a:t>Příklady zemí, </a:t>
            </a:r>
            <a:r>
              <a:rPr lang="cs-CZ" sz="2800" b="1" dirty="0" smtClean="0">
                <a:solidFill>
                  <a:srgbClr val="FF0000"/>
                </a:solidFill>
                <a:latin typeface="Garamond" pitchFamily="18" charset="0"/>
              </a:rPr>
              <a:t>kde se nevyučuje povinný předmět náboženství/etika</a:t>
            </a:r>
            <a:r>
              <a:rPr lang="cs-CZ" sz="2800" dirty="0" smtClean="0">
                <a:latin typeface="Garamond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latin typeface="Garamond" pitchFamily="18" charset="0"/>
              </a:rPr>
              <a:t>Česká republika, Estonsko, Francie (ovšem 20% školáků v církevních školách), Slovinsko, Švédsko.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Garamond" pitchFamily="18" charset="0"/>
              </a:rPr>
              <a:t>Zdroj: </a:t>
            </a:r>
            <a:r>
              <a:rPr lang="cs-CZ" sz="1400" dirty="0" err="1" smtClean="0">
                <a:latin typeface="Garamond" pitchFamily="18" charset="0"/>
              </a:rPr>
              <a:t>Eurydice</a:t>
            </a:r>
            <a:r>
              <a:rPr lang="cs-CZ" sz="1400" dirty="0" smtClean="0">
                <a:latin typeface="Garamond" pitchFamily="18" charset="0"/>
              </a:rPr>
              <a:t> 2003, Statistika Evropské komise pro katolické vzdělávání z r. 2000/2001.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7093024" cy="274320"/>
          </a:xfrm>
        </p:spPr>
        <p:txBody>
          <a:bodyPr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C2A0-A6C7-439E-8404-F1B80ADDF5A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5949280"/>
            <a:ext cx="8229600" cy="49053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2400" dirty="0" smtClean="0"/>
              <a:t>Pramen: N. </a:t>
            </a:r>
            <a:r>
              <a:rPr lang="cs-CZ" sz="2400" dirty="0" err="1" smtClean="0"/>
              <a:t>Fontainův</a:t>
            </a:r>
            <a:r>
              <a:rPr lang="cs-CZ" sz="2400" dirty="0" smtClean="0"/>
              <a:t> průzkum (80. léta 20. století)</a:t>
            </a:r>
            <a:r>
              <a:rPr lang="cs-CZ" sz="4000" dirty="0" smtClean="0"/>
              <a:t>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74675" y="188913"/>
          <a:ext cx="8193088" cy="5648325"/>
        </p:xfrm>
        <a:graphic>
          <a:graphicData uri="http://schemas.openxmlformats.org/presentationml/2006/ole">
            <p:oleObj spid="_x0000_s4098" name="Worksheet" r:id="rId4" imgW="5581785" imgH="3848190" progId="Excel.Sheet.8">
              <p:embed/>
            </p:oleObj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04992" cy="274320"/>
          </a:xfrm>
        </p:spPr>
        <p:txBody>
          <a:bodyPr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C2A0-A6C7-439E-8404-F1B80ADDF5A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 vývoji </a:t>
            </a:r>
            <a:r>
              <a:rPr lang="cs-CZ" dirty="0" err="1" smtClean="0"/>
              <a:t>educatio</a:t>
            </a:r>
            <a:r>
              <a:rPr lang="cs-CZ" dirty="0" smtClean="0"/>
              <a:t> </a:t>
            </a:r>
            <a:r>
              <a:rPr lang="en-US" dirty="0" smtClean="0">
                <a:cs typeface="Arial" charset="0"/>
              </a:rPr>
              <a:t>&amp;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err="1" smtClean="0"/>
              <a:t>religio</a:t>
            </a:r>
            <a:endParaRPr lang="cs-CZ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71048" cy="390827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cs-CZ" sz="2400" b="1" u="sng" dirty="0" smtClean="0">
                <a:latin typeface="Garamond" pitchFamily="18" charset="0"/>
              </a:rPr>
              <a:t>První fáze</a:t>
            </a:r>
          </a:p>
          <a:p>
            <a:pPr eaLnBrk="1" hangingPunct="1">
              <a:defRPr/>
            </a:pPr>
            <a:r>
              <a:rPr lang="cs-CZ" sz="2400" dirty="0" smtClean="0">
                <a:latin typeface="Garamond" pitchFamily="18" charset="0"/>
              </a:rPr>
              <a:t>Proměna významu </a:t>
            </a:r>
            <a:r>
              <a:rPr lang="cs-CZ" sz="2400" i="1" dirty="0" err="1" smtClean="0">
                <a:latin typeface="Garamond" pitchFamily="18" charset="0"/>
              </a:rPr>
              <a:t>educatio</a:t>
            </a:r>
            <a:r>
              <a:rPr lang="cs-CZ" sz="2400" dirty="0" smtClean="0">
                <a:latin typeface="Garamond" pitchFamily="18" charset="0"/>
              </a:rPr>
              <a:t>: Nedělní </a:t>
            </a:r>
            <a:r>
              <a:rPr lang="cs-CZ" sz="2400" dirty="0" err="1" smtClean="0">
                <a:latin typeface="Garamond" pitchFamily="18" charset="0"/>
              </a:rPr>
              <a:t>prázdeň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ř</a:t>
            </a:r>
            <a:r>
              <a:rPr lang="cs-CZ" sz="2400" dirty="0" smtClean="0">
                <a:latin typeface="Garamond" pitchFamily="18" charset="0"/>
              </a:rPr>
              <a:t>. </a:t>
            </a:r>
            <a:r>
              <a:rPr lang="cs-CZ" sz="2400" i="1" dirty="0" smtClean="0">
                <a:latin typeface="Garamond" pitchFamily="18" charset="0"/>
              </a:rPr>
              <a:t>SCHOLÉ</a:t>
            </a:r>
            <a:r>
              <a:rPr lang="cs-CZ" sz="2400" dirty="0" smtClean="0">
                <a:latin typeface="Garamond" pitchFamily="18" charset="0"/>
              </a:rPr>
              <a:t> (l. </a:t>
            </a:r>
            <a:r>
              <a:rPr lang="cs-CZ" sz="2400" i="1" dirty="0" err="1" smtClean="0">
                <a:latin typeface="Garamond" pitchFamily="18" charset="0"/>
              </a:rPr>
              <a:t>otium</a:t>
            </a:r>
            <a:r>
              <a:rPr lang="cs-CZ" sz="2400" dirty="0" smtClean="0">
                <a:latin typeface="Garamond" pitchFamily="18" charset="0"/>
              </a:rPr>
              <a:t>) se stává školou, tj. přípravou pro praktický život,  v němž zaneprázdněnost – </a:t>
            </a:r>
            <a:r>
              <a:rPr lang="cs-CZ" sz="2400" dirty="0" err="1" smtClean="0">
                <a:latin typeface="Garamond" pitchFamily="18" charset="0"/>
              </a:rPr>
              <a:t>ř</a:t>
            </a:r>
            <a:r>
              <a:rPr lang="cs-CZ" sz="2400" dirty="0" smtClean="0">
                <a:latin typeface="Garamond" pitchFamily="18" charset="0"/>
              </a:rPr>
              <a:t>. ASCHOLIA (l. </a:t>
            </a:r>
            <a:r>
              <a:rPr lang="cs-CZ" sz="2400" i="1" dirty="0" err="1" smtClean="0">
                <a:latin typeface="Garamond" pitchFamily="18" charset="0"/>
              </a:rPr>
              <a:t>negotium</a:t>
            </a:r>
            <a:r>
              <a:rPr lang="cs-CZ" sz="2400" dirty="0" smtClean="0">
                <a:latin typeface="Garamond" pitchFamily="18" charset="0"/>
              </a:rPr>
              <a:t>).</a:t>
            </a:r>
          </a:p>
          <a:p>
            <a:pPr eaLnBrk="1" hangingPunct="1">
              <a:defRPr/>
            </a:pPr>
            <a:r>
              <a:rPr lang="cs-CZ" sz="2400" dirty="0" smtClean="0">
                <a:latin typeface="Garamond" pitchFamily="18" charset="0"/>
              </a:rPr>
              <a:t>Proměna významu </a:t>
            </a:r>
            <a:r>
              <a:rPr lang="cs-CZ" sz="2400" i="1" dirty="0" err="1" smtClean="0">
                <a:latin typeface="Garamond" pitchFamily="18" charset="0"/>
              </a:rPr>
              <a:t>religio</a:t>
            </a:r>
            <a:r>
              <a:rPr lang="cs-CZ" sz="2400" dirty="0" smtClean="0">
                <a:latin typeface="Garamond" pitchFamily="18" charset="0"/>
              </a:rPr>
              <a:t>: </a:t>
            </a:r>
            <a:r>
              <a:rPr lang="cs-CZ" sz="2400" i="1" dirty="0" err="1" smtClean="0">
                <a:latin typeface="Garamond" pitchFamily="18" charset="0"/>
              </a:rPr>
              <a:t>Religio</a:t>
            </a:r>
            <a:r>
              <a:rPr lang="cs-CZ" sz="2400" dirty="0" smtClean="0">
                <a:latin typeface="Garamond" pitchFamily="18" charset="0"/>
              </a:rPr>
              <a:t> se stává znamením </a:t>
            </a:r>
            <a:r>
              <a:rPr lang="cs-CZ" sz="2400" b="1" u="sng" dirty="0" smtClean="0">
                <a:latin typeface="Garamond" pitchFamily="18" charset="0"/>
              </a:rPr>
              <a:t>občanské příslušnosti</a:t>
            </a:r>
            <a:r>
              <a:rPr lang="cs-CZ" sz="2400" dirty="0" smtClean="0">
                <a:latin typeface="Garamond" pitchFamily="18" charset="0"/>
              </a:rPr>
              <a:t>.</a:t>
            </a:r>
          </a:p>
          <a:p>
            <a:pPr eaLnBrk="1" hangingPunct="1">
              <a:defRPr/>
            </a:pPr>
            <a:endParaRPr lang="cs-CZ" sz="2400" dirty="0" smtClean="0">
              <a:latin typeface="Garamond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u="sng" dirty="0" smtClean="0">
                <a:latin typeface="Garamond" pitchFamily="18" charset="0"/>
              </a:rPr>
              <a:t>Druhá fáze</a:t>
            </a:r>
          </a:p>
          <a:p>
            <a:pPr eaLnBrk="1" hangingPunct="1">
              <a:defRPr/>
            </a:pPr>
            <a:r>
              <a:rPr lang="cs-CZ" sz="2400" dirty="0" err="1" smtClean="0">
                <a:latin typeface="Garamond" pitchFamily="18" charset="0"/>
              </a:rPr>
              <a:t>Religio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educatio</a:t>
            </a:r>
            <a:r>
              <a:rPr lang="cs-CZ" sz="2400" dirty="0" smtClean="0">
                <a:latin typeface="Garamond" pitchFamily="18" charset="0"/>
              </a:rPr>
              <a:t> chrámové školy</a:t>
            </a:r>
          </a:p>
          <a:p>
            <a:pPr eaLnBrk="1" hangingPunct="1">
              <a:defRPr/>
            </a:pPr>
            <a:r>
              <a:rPr lang="cs-CZ" sz="2400" dirty="0" err="1" smtClean="0">
                <a:latin typeface="Garamond" pitchFamily="18" charset="0"/>
              </a:rPr>
              <a:t>Religio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educatio</a:t>
            </a:r>
            <a:r>
              <a:rPr lang="cs-CZ" sz="2400" dirty="0" smtClean="0">
                <a:latin typeface="Garamond" pitchFamily="18" charset="0"/>
              </a:rPr>
              <a:t> občanské/státní školy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3528" y="6400800"/>
            <a:ext cx="7992888" cy="274320"/>
          </a:xfrm>
        </p:spPr>
        <p:txBody>
          <a:bodyPr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C2A0-A6C7-439E-8404-F1B80ADDF5A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 smtClean="0"/>
              <a:t>scholé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svobodný prostor i čas</a:t>
            </a:r>
          </a:p>
          <a:p>
            <a:r>
              <a:rPr lang="cs-CZ" dirty="0" smtClean="0"/>
              <a:t>důvod proč žijeme a pracujeme (</a:t>
            </a:r>
            <a:r>
              <a:rPr lang="cs-CZ" dirty="0" err="1" smtClean="0"/>
              <a:t>Aristotelés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Je-li každý člověk </a:t>
            </a:r>
            <a:r>
              <a:rPr lang="cs-CZ" i="1" dirty="0" smtClean="0"/>
              <a:t>imago </a:t>
            </a:r>
            <a:r>
              <a:rPr lang="cs-CZ" i="1" dirty="0" err="1" smtClean="0"/>
              <a:t>dei</a:t>
            </a:r>
            <a:r>
              <a:rPr lang="cs-CZ" dirty="0" smtClean="0"/>
              <a:t>, co znamená jednat svobodně?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přirozenost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nejvyšší principy nejsou pozitivní (</a:t>
            </a:r>
            <a:r>
              <a:rPr lang="cs-CZ" cap="small" dirty="0" err="1" smtClean="0"/>
              <a:t>nomó</a:t>
            </a:r>
            <a:r>
              <a:rPr lang="cs-CZ" cap="small" dirty="0" smtClean="0"/>
              <a:t> </a:t>
            </a:r>
            <a:r>
              <a:rPr lang="cs-CZ" dirty="0" smtClean="0"/>
              <a:t>– zákon, dohoda, úmluva), ale jsou založeny v přirozenosti (</a:t>
            </a:r>
            <a:r>
              <a:rPr lang="cs-CZ" cap="small" dirty="0" err="1" smtClean="0"/>
              <a:t>fysei</a:t>
            </a:r>
            <a:r>
              <a:rPr lang="cs-CZ" dirty="0" smtClean="0"/>
              <a:t>)</a:t>
            </a:r>
          </a:p>
          <a:p>
            <a:r>
              <a:rPr lang="cs-CZ" dirty="0" smtClean="0"/>
              <a:t>mravní ctnost vyrůstá ze zvyku</a:t>
            </a:r>
          </a:p>
          <a:p>
            <a:r>
              <a:rPr lang="cs-CZ" dirty="0" smtClean="0"/>
              <a:t>to, co je zvyklé (navyklé), je pak </a:t>
            </a:r>
            <a:r>
              <a:rPr lang="cs-CZ" b="1" dirty="0" smtClean="0"/>
              <a:t>jako</a:t>
            </a:r>
            <a:r>
              <a:rPr lang="cs-CZ" dirty="0" smtClean="0"/>
              <a:t> přirozené</a:t>
            </a:r>
          </a:p>
          <a:p>
            <a:r>
              <a:rPr lang="cs-CZ" dirty="0" smtClean="0"/>
              <a:t>Podle Aristotela vědění nezaručuje jednání: ctnost vyžaduje přirozené </a:t>
            </a:r>
            <a:r>
              <a:rPr lang="cs-CZ" b="1" dirty="0" smtClean="0"/>
              <a:t>vlohy</a:t>
            </a:r>
            <a:r>
              <a:rPr lang="cs-CZ" dirty="0" smtClean="0"/>
              <a:t>, </a:t>
            </a:r>
            <a:r>
              <a:rPr lang="cs-CZ" b="1" dirty="0" smtClean="0"/>
              <a:t>cvik</a:t>
            </a:r>
            <a:r>
              <a:rPr lang="cs-CZ" dirty="0" smtClean="0"/>
              <a:t>, </a:t>
            </a:r>
            <a:r>
              <a:rPr lang="cs-CZ" b="1" dirty="0" smtClean="0"/>
              <a:t>zvyk</a:t>
            </a:r>
            <a:r>
              <a:rPr lang="cs-CZ" dirty="0" smtClean="0"/>
              <a:t> (založeno na rozumu a svobodném odhodlání) – proto blaženost většinou závisí na člověku samém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1129</Words>
  <Application>Microsoft Office PowerPoint</Application>
  <PresentationFormat>Předvádění na obrazovce (4:3)</PresentationFormat>
  <Paragraphs>117</Paragraphs>
  <Slides>24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Worksheet</vt:lpstr>
      <vt:lpstr>Didaktika náboženské výchovy</vt:lpstr>
      <vt:lpstr>Snímek 2</vt:lpstr>
      <vt:lpstr>Snímek 3</vt:lpstr>
      <vt:lpstr>Snímek 4</vt:lpstr>
      <vt:lpstr>Náboženství a etika v dnešní škole</vt:lpstr>
      <vt:lpstr>Pramen: N. Fontainův průzkum (80. léta 20. století) </vt:lpstr>
      <vt:lpstr>K vývoji educatio &amp; religio</vt:lpstr>
      <vt:lpstr>scholé</vt:lpstr>
      <vt:lpstr>přirozenost</vt:lpstr>
      <vt:lpstr>Paideia</vt:lpstr>
      <vt:lpstr>Educatio</vt:lpstr>
      <vt:lpstr>Aktéři</vt:lpstr>
      <vt:lpstr>Anthropos</vt:lpstr>
      <vt:lpstr>Paideia – educatio – humanitas </vt:lpstr>
      <vt:lpstr>Telos kai methodos</vt:lpstr>
      <vt:lpstr>Komenského Didaktika</vt:lpstr>
      <vt:lpstr>Co je didaktika dle Komenského?</vt:lpstr>
      <vt:lpstr>Co je didaktika dle Komenského?</vt:lpstr>
      <vt:lpstr>Komenského Didaktika</vt:lpstr>
      <vt:lpstr>Komenského Didaktika</vt:lpstr>
      <vt:lpstr>Komenského Didaktika</vt:lpstr>
      <vt:lpstr>Komenského Didaktika</vt:lpstr>
      <vt:lpstr>Komenského Didaktika</vt:lpstr>
      <vt:lpstr>Příprava učitelů náboženství a etiky v České republice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náboženské výchovy</dc:title>
  <dc:creator>ZS</dc:creator>
  <cp:lastModifiedBy>ZS</cp:lastModifiedBy>
  <cp:revision>6</cp:revision>
  <dcterms:created xsi:type="dcterms:W3CDTF">2019-02-14T08:15:39Z</dcterms:created>
  <dcterms:modified xsi:type="dcterms:W3CDTF">2019-02-14T09:07:47Z</dcterms:modified>
</cp:coreProperties>
</file>