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9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7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0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09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9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31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4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72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3FFF-D7A1-4D6D-B394-930F252F8B8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FEC8-C6C7-43A9-84E5-7A509AE22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3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ormapsychiatri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dirty="0"/>
              <a:t>Oblasti zahradně terapeutické praxe a financování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Výběrový kurz Úvod do zahradní terapie, VOŠ </a:t>
            </a:r>
            <a:r>
              <a:rPr lang="cs-CZ" dirty="0" err="1"/>
              <a:t>Jabok</a:t>
            </a:r>
            <a:endParaRPr lang="cs-CZ" dirty="0"/>
          </a:p>
          <a:p>
            <a:r>
              <a:rPr lang="cs-CZ" dirty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293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Vzdělávání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Lipka, – školské zařízení pro environmentální vzdělávání,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CHALOUPKY, o.p.s.</a:t>
            </a:r>
          </a:p>
          <a:p>
            <a:r>
              <a:rPr lang="cs-CZ" dirty="0"/>
              <a:t>MENDELU</a:t>
            </a:r>
          </a:p>
          <a:p>
            <a:r>
              <a:rPr lang="cs-CZ" dirty="0"/>
              <a:t>VOŠ JABOK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27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Zdravotnická zařízení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Lůžková zařízení akutní a následní péče</a:t>
            </a:r>
          </a:p>
          <a:p>
            <a:r>
              <a:rPr lang="cs-CZ" dirty="0"/>
              <a:t>Kliniky rehabilitačního lékařství</a:t>
            </a:r>
          </a:p>
          <a:p>
            <a:r>
              <a:rPr lang="cs-CZ" dirty="0"/>
              <a:t>Lůžková oddělení v nemocnicích</a:t>
            </a:r>
          </a:p>
          <a:p>
            <a:r>
              <a:rPr lang="cs-CZ" dirty="0"/>
              <a:t>Denní rehabilitační stacionáře</a:t>
            </a:r>
          </a:p>
          <a:p>
            <a:r>
              <a:rPr lang="cs-CZ" dirty="0"/>
              <a:t>Centra a oddělení léčební rehabilitace</a:t>
            </a:r>
          </a:p>
          <a:p>
            <a:r>
              <a:rPr lang="cs-CZ" dirty="0"/>
              <a:t>Odborní léčebné ústavy</a:t>
            </a:r>
          </a:p>
          <a:p>
            <a:r>
              <a:rPr lang="cs-CZ" dirty="0"/>
              <a:t>Agentury domácí péče a komunitní centra</a:t>
            </a:r>
          </a:p>
          <a:p>
            <a:r>
              <a:rPr lang="cs-CZ" dirty="0"/>
              <a:t>Lázeňské léčebné ústavy</a:t>
            </a:r>
          </a:p>
          <a:p>
            <a:r>
              <a:rPr lang="cs-CZ" dirty="0"/>
              <a:t>Léčebny pro dlouhodobé </a:t>
            </a:r>
            <a:r>
              <a:rPr lang="cs-CZ" dirty="0" err="1"/>
              <a:t>němocní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86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Sociální služby a služby zaměstnanosti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/>
              <a:t>Služby sociální péče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centra denních služeb;</a:t>
            </a:r>
          </a:p>
          <a:p>
            <a:pPr lvl="0"/>
            <a:r>
              <a:rPr lang="cs-CZ" dirty="0"/>
              <a:t>denní stacionáře;</a:t>
            </a:r>
          </a:p>
          <a:p>
            <a:pPr lvl="0"/>
            <a:r>
              <a:rPr lang="cs-CZ" dirty="0"/>
              <a:t>týdenní stacionáře;</a:t>
            </a:r>
          </a:p>
          <a:p>
            <a:pPr lvl="0"/>
            <a:r>
              <a:rPr lang="cs-CZ" dirty="0"/>
              <a:t>domovy pro osoby se zdravotním postižením;</a:t>
            </a:r>
          </a:p>
          <a:p>
            <a:pPr lvl="0"/>
            <a:r>
              <a:rPr lang="cs-CZ" dirty="0"/>
              <a:t>domovy pro seniory;</a:t>
            </a:r>
          </a:p>
          <a:p>
            <a:pPr lvl="0"/>
            <a:r>
              <a:rPr lang="cs-CZ" dirty="0"/>
              <a:t>domovy se zvláštním režimem;</a:t>
            </a:r>
          </a:p>
          <a:p>
            <a:r>
              <a:rPr lang="cs-CZ" dirty="0"/>
              <a:t>chráněné bydlení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/>
              <a:t>Služby sociální prevence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domovy na půl cesty;</a:t>
            </a:r>
          </a:p>
          <a:p>
            <a:pPr lvl="0"/>
            <a:r>
              <a:rPr lang="cs-CZ" dirty="0"/>
              <a:t>nízkoprahová zařízení pro děti a mládež;</a:t>
            </a:r>
          </a:p>
          <a:p>
            <a:pPr lvl="0"/>
            <a:r>
              <a:rPr lang="cs-CZ" dirty="0"/>
              <a:t>služby následné péče;</a:t>
            </a:r>
          </a:p>
          <a:p>
            <a:pPr lvl="0"/>
            <a:r>
              <a:rPr lang="cs-CZ" dirty="0"/>
              <a:t>sociálně aktivizační služby pro rodiny s dětmi;</a:t>
            </a:r>
          </a:p>
          <a:p>
            <a:pPr lvl="0"/>
            <a:r>
              <a:rPr lang="cs-CZ" dirty="0"/>
              <a:t>sociálně aktivizační služby pro seniory a osoby se zdravotním postižením;</a:t>
            </a:r>
          </a:p>
          <a:p>
            <a:pPr lvl="0"/>
            <a:r>
              <a:rPr lang="cs-CZ" dirty="0"/>
              <a:t>sociálně terapeutické dílny;</a:t>
            </a:r>
          </a:p>
          <a:p>
            <a:pPr lvl="0"/>
            <a:r>
              <a:rPr lang="cs-CZ" dirty="0"/>
              <a:t>terapeutické komunity;</a:t>
            </a:r>
          </a:p>
          <a:p>
            <a:r>
              <a:rPr lang="cs-CZ" dirty="0"/>
              <a:t>sociální rehabilitace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02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Další oblasti uplatnění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Vzdělávací instituce pro přípravu budoucích ergoterapeutů, sociálních pracovníků, pracovníků v sociálních službách, pedagogů volného času, speciálních pedagogů, andragogiky</a:t>
            </a:r>
          </a:p>
          <a:p>
            <a:r>
              <a:rPr lang="cs-CZ" dirty="0"/>
              <a:t>Základní školy speciální, praktické, Speciální třídy při ZŠ, ZŠ praktických a při domovech pro osoby se zdravotním postižením</a:t>
            </a:r>
          </a:p>
          <a:p>
            <a:r>
              <a:rPr lang="cs-CZ" dirty="0"/>
              <a:t>MŠ a ZŠ</a:t>
            </a:r>
          </a:p>
          <a:p>
            <a:r>
              <a:rPr lang="cs-CZ" dirty="0"/>
              <a:t>DDM, NNO, EVVO atd.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15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b="1" dirty="0"/>
              <a:t>NAŘÍZENÍ VLÁDY č. 222/2010 Sb.,</a:t>
            </a:r>
            <a:br>
              <a:rPr lang="en-GB" b="1" dirty="0"/>
            </a:br>
            <a:r>
              <a:rPr lang="en-GB" b="1" dirty="0"/>
              <a:t>o </a:t>
            </a:r>
            <a:r>
              <a:rPr lang="en-GB" b="1" dirty="0" err="1"/>
              <a:t>katalogu</a:t>
            </a:r>
            <a:r>
              <a:rPr lang="en-GB" b="1" dirty="0"/>
              <a:t> </a:t>
            </a:r>
            <a:r>
              <a:rPr lang="en-GB" b="1" dirty="0" err="1"/>
              <a:t>prací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veřejných</a:t>
            </a:r>
            <a:r>
              <a:rPr lang="en-GB" b="1" dirty="0"/>
              <a:t> </a:t>
            </a:r>
            <a:r>
              <a:rPr lang="en-GB" b="1" dirty="0" err="1"/>
              <a:t>službách</a:t>
            </a:r>
            <a:r>
              <a:rPr lang="en-GB" b="1" dirty="0"/>
              <a:t> a </a:t>
            </a:r>
            <a:r>
              <a:rPr lang="en-GB" b="1" dirty="0" err="1"/>
              <a:t>správě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SOCIÁLNÍ SLUŽBY</a:t>
            </a:r>
          </a:p>
          <a:p>
            <a:r>
              <a:rPr lang="en-GB" dirty="0"/>
              <a:t>PRACOVNÍK V SOCIÁLNÍCH SLUŽBÁCH</a:t>
            </a:r>
          </a:p>
          <a:p>
            <a:r>
              <a:rPr lang="en-GB" dirty="0"/>
              <a:t>SOCIÁLNÍ PRACOVNÍK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ZDRAVOTNICTVÍ</a:t>
            </a:r>
          </a:p>
          <a:p>
            <a:r>
              <a:rPr lang="en-GB" dirty="0"/>
              <a:t>ERGOTERAPEUT</a:t>
            </a:r>
          </a:p>
          <a:p>
            <a:r>
              <a:rPr lang="en-GB" dirty="0"/>
              <a:t>ZDRAVOTNĚ SOCIÁLNÍ PRACOVNÍK</a:t>
            </a:r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VÝCHOVA A VZDĚLÁVÁNÍ</a:t>
            </a:r>
          </a:p>
          <a:p>
            <a:r>
              <a:rPr lang="en-GB" dirty="0"/>
              <a:t>UČITEL</a:t>
            </a:r>
          </a:p>
          <a:p>
            <a:r>
              <a:rPr lang="en-GB" dirty="0"/>
              <a:t>VYCHOVATEL</a:t>
            </a:r>
          </a:p>
          <a:p>
            <a:r>
              <a:rPr lang="en-GB" dirty="0"/>
              <a:t>SPECIÁLNÍ PEDAGOG</a:t>
            </a:r>
          </a:p>
          <a:p>
            <a:r>
              <a:rPr lang="en-GB" dirty="0"/>
              <a:t>PEDAGOG VOLNÉHO ČASU</a:t>
            </a:r>
          </a:p>
          <a:p>
            <a:r>
              <a:rPr lang="en-GB" dirty="0"/>
              <a:t>ASISTENT PEDAGOGA</a:t>
            </a:r>
          </a:p>
          <a:p>
            <a:r>
              <a:rPr lang="en-GB" dirty="0"/>
              <a:t>AKADEMICKÝ PRACOVNÍK</a:t>
            </a:r>
          </a:p>
          <a:p>
            <a:r>
              <a:rPr lang="it-IT" dirty="0"/>
              <a:t>METODIK PRO VZDĚLÁVÁNÍ</a:t>
            </a:r>
          </a:p>
          <a:p>
            <a:r>
              <a:rPr lang="en-GB" dirty="0"/>
              <a:t>LEKTOR – INSTRUKTOR</a:t>
            </a:r>
          </a:p>
        </p:txBody>
      </p:sp>
    </p:spTree>
    <p:extLst>
      <p:ext uri="{BB962C8B-B14F-4D97-AF65-F5344CB8AC3E}">
        <p14:creationId xmlns:p14="http://schemas.microsoft.com/office/powerpoint/2010/main" val="49461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Podpora obcí, krajů, nadací – strategické dokumenty</a:t>
            </a:r>
          </a:p>
          <a:p>
            <a:r>
              <a:rPr lang="cs-CZ" dirty="0"/>
              <a:t>Strategie reformy psychiatrické péče v ČR, </a:t>
            </a:r>
            <a:r>
              <a:rPr lang="cs-CZ" dirty="0">
                <a:hlinkClick r:id="rId2"/>
              </a:rPr>
              <a:t>www.reformapsychiatrie.cz</a:t>
            </a:r>
            <a:r>
              <a:rPr lang="cs-CZ" dirty="0"/>
              <a:t>, podpora inovativních terapeutických přístupů</a:t>
            </a:r>
          </a:p>
          <a:p>
            <a:r>
              <a:rPr lang="cs-CZ" dirty="0" err="1"/>
              <a:t>Deinsitucionalizace</a:t>
            </a:r>
            <a:r>
              <a:rPr lang="cs-CZ" dirty="0"/>
              <a:t> sociálních služeb, střednědobé plány rozvoje sociálních služeb, sociální začleňování, komunitní sociální práce</a:t>
            </a:r>
          </a:p>
          <a:p>
            <a:r>
              <a:rPr lang="cs-CZ" dirty="0"/>
              <a:t>Školství a vzdělávání, Místní akční plány, zlepšování spolupráce a využívání místních mimoškolních zdrojů pro rozvoj vzdělávání žáků</a:t>
            </a:r>
          </a:p>
          <a:p>
            <a:r>
              <a:rPr lang="cs-CZ" dirty="0"/>
              <a:t>Státní program environmentálního vzdělávání, výchovy a osvěty a environmentálního poradenství 2016-2025, Strategická oblast 2: Kvalita, diverzita a inovace v EVVO a EP, cíl 2.6 Nové směry. Strategická oblast 5: Vzdělávací cíle a relevantní témata EVVO a EP, cíl 5.2 Příroda, opatření 5.2.7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91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MŠMT: Program prevence sociálně patologických jevů, dotační programy pro speciální školství, OP Výzkum, vývoj a vzdělávání</a:t>
            </a:r>
          </a:p>
          <a:p>
            <a:r>
              <a:rPr lang="cs-CZ" dirty="0"/>
              <a:t>MPSV: dotační program Rodina, ESF</a:t>
            </a:r>
          </a:p>
          <a:p>
            <a:r>
              <a:rPr lang="cs-CZ" dirty="0"/>
              <a:t>MZ: Program vyrovnávání příležitostí pro občany se zdravotním postižením, Program na podporu NNO působící v oblasti zdravotnictví, včetně paliativní hospicové péče</a:t>
            </a:r>
          </a:p>
          <a:p>
            <a:r>
              <a:rPr lang="cs-CZ" dirty="0"/>
              <a:t>MŽP: Program podpory EVVO</a:t>
            </a:r>
          </a:p>
          <a:p>
            <a:r>
              <a:rPr lang="cs-CZ" dirty="0"/>
              <a:t>MMR: program podpory, obnovy a rozvoje venkova</a:t>
            </a:r>
          </a:p>
          <a:p>
            <a:r>
              <a:rPr lang="cs-CZ" dirty="0" err="1"/>
              <a:t>Mze</a:t>
            </a:r>
            <a:r>
              <a:rPr lang="cs-CZ" dirty="0"/>
              <a:t>: Dotace NNO</a:t>
            </a:r>
          </a:p>
          <a:p>
            <a:r>
              <a:rPr lang="cs-CZ" dirty="0"/>
              <a:t>Dotační programů krajů v sociální, zdravotnické, školské, pro rodinné či environmentální oblasti</a:t>
            </a:r>
          </a:p>
          <a:p>
            <a:r>
              <a:rPr lang="cs-CZ" dirty="0"/>
              <a:t>MAS</a:t>
            </a:r>
          </a:p>
          <a:p>
            <a:r>
              <a:rPr lang="cs-CZ" dirty="0"/>
              <a:t>Nadace VIA, Nadace AVAST, ALZHEIMER nadační fond, Nadace Jedličkova ústavu</a:t>
            </a:r>
          </a:p>
          <a:p>
            <a:r>
              <a:rPr lang="cs-CZ" dirty="0" err="1"/>
              <a:t>Crowdfunding</a:t>
            </a:r>
            <a:r>
              <a:rPr lang="cs-CZ" dirty="0"/>
              <a:t>, dobrovolnictví (MV, EVS)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80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Příklady dobré praxe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Lipka – školské zařízení pro environmentální vzdělávání,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CHALOUPKY o.p.s. školská zařízení pro zájmové a další vzdělávání</a:t>
            </a:r>
          </a:p>
          <a:p>
            <a:r>
              <a:rPr lang="cs-CZ" dirty="0"/>
              <a:t>Domov seniorů Mistra Křišťana Prachatice</a:t>
            </a:r>
          </a:p>
          <a:p>
            <a:r>
              <a:rPr lang="pl-PL" dirty="0"/>
              <a:t>Psychiatrická klinika FN Brno Bohunice</a:t>
            </a:r>
          </a:p>
          <a:p>
            <a:r>
              <a:rPr lang="pl-PL" dirty="0"/>
              <a:t>Zámek Břežany, p.o., DOZP</a:t>
            </a:r>
          </a:p>
          <a:p>
            <a:r>
              <a:rPr lang="pl-PL" dirty="0"/>
              <a:t>Domov Paprsek Velké Opatovice, p.o., DOZP, ChB</a:t>
            </a:r>
          </a:p>
          <a:p>
            <a:r>
              <a:rPr lang="pl-PL" dirty="0"/>
              <a:t>Psychiatrická nemocnice Kosmonosy</a:t>
            </a:r>
          </a:p>
          <a:p>
            <a:r>
              <a:rPr lang="pl-PL" dirty="0"/>
              <a:t>Domov na Zámku Nezamyslice, p.o.</a:t>
            </a:r>
          </a:p>
          <a:p>
            <a:r>
              <a:rPr lang="pl-PL" dirty="0"/>
              <a:t>Domov pod Hradem, Žampach, p.o.</a:t>
            </a:r>
          </a:p>
          <a:p>
            <a:r>
              <a:rPr lang="pl-PL" dirty="0"/>
              <a:t>Sdružení Splav, o.p.s. (MAS)</a:t>
            </a:r>
          </a:p>
          <a:p>
            <a:r>
              <a:rPr lang="pl-PL" dirty="0"/>
              <a:t>KOKOZA, o.p.s.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25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Příklady dobré praxe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Centrum sociálních služeb Praha 2</a:t>
            </a:r>
          </a:p>
          <a:p>
            <a:r>
              <a:rPr lang="cs-CZ" dirty="0"/>
              <a:t>ZŠ Arabská</a:t>
            </a:r>
          </a:p>
          <a:p>
            <a:r>
              <a:rPr lang="cs-CZ" dirty="0"/>
              <a:t>Komunitní centrum Černý Most</a:t>
            </a:r>
          </a:p>
          <a:p>
            <a:r>
              <a:rPr lang="cs-CZ" dirty="0"/>
              <a:t>Speciální škola Velká Bíteš</a:t>
            </a:r>
          </a:p>
          <a:p>
            <a:r>
              <a:rPr lang="cs-CZ" dirty="0"/>
              <a:t>… a mnoho dalších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99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617</Words>
  <Application>Microsoft Office PowerPoint</Application>
  <PresentationFormat>Širokoúhlá obrazovka</PresentationFormat>
  <Paragraphs>92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Oblasti zahradně terapeutické praxe a financování</vt:lpstr>
      <vt:lpstr>Zdravotnická zařízení</vt:lpstr>
      <vt:lpstr>Sociální služby a služby zaměstnanosti</vt:lpstr>
      <vt:lpstr>Další oblasti uplatnění</vt:lpstr>
      <vt:lpstr>NAŘÍZENÍ VLÁDY č. 222/2010 Sb., o katalogu prací ve veřejných službách a správě</vt:lpstr>
      <vt:lpstr>Financování I</vt:lpstr>
      <vt:lpstr>Financování II</vt:lpstr>
      <vt:lpstr>Příklady dobré praxe I</vt:lpstr>
      <vt:lpstr>Příklady dobré praxe II</vt:lpstr>
      <vt:lpstr>Vzdělávání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Oblasti zahradně terapeutické praxe</dc:title>
  <dc:creator>Uživatel systému Windows</dc:creator>
  <cp:lastModifiedBy>Eliška Hudcová</cp:lastModifiedBy>
  <cp:revision>11</cp:revision>
  <dcterms:created xsi:type="dcterms:W3CDTF">2018-04-03T10:08:58Z</dcterms:created>
  <dcterms:modified xsi:type="dcterms:W3CDTF">2021-04-26T20:14:10Z</dcterms:modified>
</cp:coreProperties>
</file>