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71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8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33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1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7597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82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6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5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3588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1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6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4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9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3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34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ggt.eu/en/home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sociace-zahradni-terapie.webnode.cz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garden.org.uk/" TargetMode="External"/><Relationship Id="rId2" Type="http://schemas.openxmlformats.org/officeDocument/2006/relationships/hyperlink" Target="https://www.thrive.org.uk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zahradní terapie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5045" y="5493376"/>
            <a:ext cx="8045373" cy="12280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do zahradní terapie</a:t>
            </a:r>
          </a:p>
          <a:p>
            <a:r>
              <a:rPr lang="cs-CZ" b="1" dirty="0"/>
              <a:t>VOŠ </a:t>
            </a:r>
            <a:r>
              <a:rPr lang="cs-CZ" b="1" dirty="0" err="1"/>
              <a:t>Jabok</a:t>
            </a:r>
            <a:endParaRPr lang="cs-CZ" b="1" dirty="0"/>
          </a:p>
          <a:p>
            <a:r>
              <a:rPr lang="cs-CZ" b="1" dirty="0"/>
              <a:t>Eliška Hudcová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71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polovina 20. století v Evropě II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36295"/>
            <a:ext cx="10178322" cy="4243297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80. léta 20. století – první publikace o zahradní terapii (1980, čtvrtletník </a:t>
            </a:r>
            <a:r>
              <a:rPr lang="cs-CZ" sz="2400" dirty="0" err="1"/>
              <a:t>Growth</a:t>
            </a:r>
            <a:r>
              <a:rPr lang="cs-CZ" sz="2400" dirty="0"/>
              <a:t> Point)</a:t>
            </a:r>
          </a:p>
          <a:p>
            <a:r>
              <a:rPr lang="cs-CZ" sz="2400" dirty="0"/>
              <a:t>1871 - U Bodamského jezera první ukázková terapeutická zahrada, ostrov </a:t>
            </a:r>
            <a:r>
              <a:rPr lang="cs-CZ" sz="2400" dirty="0" err="1"/>
              <a:t>Meinau</a:t>
            </a:r>
            <a:endParaRPr lang="cs-CZ" sz="2400" dirty="0"/>
          </a:p>
          <a:p>
            <a:r>
              <a:rPr lang="cs-CZ" sz="2400" dirty="0"/>
              <a:t>Postupně ZT poskytována v nemocnicích, kongresy, odborná sympozia, výzkumné projekty</a:t>
            </a:r>
          </a:p>
          <a:p>
            <a:r>
              <a:rPr lang="cs-CZ" sz="2400" dirty="0"/>
              <a:t>Asociace v Nizozemí, Rakousku, Švýcarsku, Německu, Skandinávii – Green Care </a:t>
            </a:r>
          </a:p>
          <a:p>
            <a:r>
              <a:rPr lang="de-DE" sz="2000" dirty="0">
                <a:hlinkClick r:id="rId2"/>
              </a:rPr>
              <a:t>Home - Internationalen Gesellschaft </a:t>
            </a:r>
            <a:r>
              <a:rPr lang="de-DE" sz="2000" dirty="0" err="1">
                <a:hlinkClick r:id="rId2"/>
              </a:rPr>
              <a:t>GartenTherapie</a:t>
            </a:r>
            <a:r>
              <a:rPr lang="de-DE" sz="2000" dirty="0">
                <a:hlinkClick r:id="rId2"/>
              </a:rPr>
              <a:t> e.V. </a:t>
            </a:r>
            <a:r>
              <a:rPr lang="de-DE" sz="2000">
                <a:hlinkClick r:id="rId2"/>
              </a:rPr>
              <a:t>(iggt.eu)</a:t>
            </a:r>
            <a:endParaRPr lang="cs-CZ" sz="2400" dirty="0"/>
          </a:p>
          <a:p>
            <a:r>
              <a:rPr lang="cs-CZ" sz="2400" dirty="0"/>
              <a:t>Vzdělávací kurzy Vídeň, Mnichov, Bologna</a:t>
            </a:r>
          </a:p>
          <a:p>
            <a:pPr marL="0" indent="0">
              <a:buNone/>
            </a:pPr>
            <a:endParaRPr lang="cs-CZ" sz="32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226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1" y="2909389"/>
            <a:ext cx="5922917" cy="394861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39691" cy="40952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98"/>
            <a:ext cx="6239691" cy="33049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0" y="-38734"/>
            <a:ext cx="5952310" cy="35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terapie v Česku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Původně spojeno s péčí o psychicky nemocné (parky, zahrady, lesy)</a:t>
            </a:r>
          </a:p>
          <a:p>
            <a:r>
              <a:rPr lang="cs-CZ" dirty="0"/>
              <a:t>Meziválečné období aktivní i receptivní ZT</a:t>
            </a:r>
          </a:p>
          <a:p>
            <a:r>
              <a:rPr lang="cs-CZ" dirty="0" err="1"/>
              <a:t>Schreberovy</a:t>
            </a:r>
            <a:r>
              <a:rPr lang="cs-CZ" dirty="0"/>
              <a:t> zahrádky v Brně (2,4 ha, bývalý hřbitov, první zahrádkářská kolonie na území tehdejšího Rakouska-Uherska, pojmenované po zakladateli ortopedovi MUDr. D. G. M. </a:t>
            </a:r>
            <a:r>
              <a:rPr lang="cs-CZ" dirty="0" err="1"/>
              <a:t>Schreberovi</a:t>
            </a:r>
            <a:r>
              <a:rPr lang="cs-CZ" dirty="0"/>
              <a:t>, který prosazoval léčbu svých pacientů pobytem na čerstvém vzduchu. Přebudován v 2. pol. 20. stol. Na park, dnes s dětským hřištěm využíván k odpočinku obyvatel)</a:t>
            </a:r>
          </a:p>
          <a:p>
            <a:r>
              <a:rPr lang="cs-CZ" dirty="0"/>
              <a:t>V období komunismu pracovní terapie, bez cílenosti na klienta, plánování a metodiky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8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terapie v Česku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1989 pracovní terapie na ergoterapii, obor medicíny</a:t>
            </a:r>
          </a:p>
          <a:p>
            <a:r>
              <a:rPr lang="cs-CZ" dirty="0"/>
              <a:t>Dnes vznikají smyslové zahrady, zahradně terapeutické prvky (komunitní zahrady, sociální farmy, pedagogické farmy, školní zahrady, smyslové zahrady a parky atd.)</a:t>
            </a:r>
          </a:p>
          <a:p>
            <a:r>
              <a:rPr lang="cs-CZ" dirty="0"/>
              <a:t>Neexistuje obor zahradní terapie ani zastřešující organizace</a:t>
            </a:r>
          </a:p>
          <a:p>
            <a:r>
              <a:rPr lang="cs-CZ" dirty="0"/>
              <a:t>Mezinárodní projekty</a:t>
            </a:r>
          </a:p>
          <a:p>
            <a:r>
              <a:rPr lang="cs-CZ" dirty="0"/>
              <a:t>Nemocnice, Organizace poskytující sociální služby, školy, NNO, botanické zahrady</a:t>
            </a:r>
          </a:p>
          <a:p>
            <a:r>
              <a:rPr lang="cs-CZ" dirty="0"/>
              <a:t>2019 Asociace zahradní terapie</a:t>
            </a:r>
          </a:p>
          <a:p>
            <a:r>
              <a:rPr lang="cs-CZ" dirty="0">
                <a:hlinkClick r:id="rId2"/>
              </a:rPr>
              <a:t>Asociace-</a:t>
            </a:r>
            <a:r>
              <a:rPr lang="cs-CZ" dirty="0" err="1">
                <a:hlinkClick r:id="rId2"/>
              </a:rPr>
              <a:t>zahradni</a:t>
            </a:r>
            <a:r>
              <a:rPr lang="cs-CZ">
                <a:hlinkClick r:id="rId2"/>
              </a:rPr>
              <a:t>-terapie (webnode.cz)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11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vzniku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397479"/>
            <a:ext cx="10178322" cy="515859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První zahrady se vznikem lidských sídel – samozásobitelství + léčivé byliny (neolit)</a:t>
            </a:r>
          </a:p>
          <a:p>
            <a:r>
              <a:rPr lang="cs-CZ" sz="2400" dirty="0"/>
              <a:t>Čínský císař </a:t>
            </a:r>
            <a:r>
              <a:rPr lang="cs-CZ" sz="2400" dirty="0" err="1"/>
              <a:t>Shen-nung</a:t>
            </a:r>
            <a:r>
              <a:rPr lang="cs-CZ" sz="2400" dirty="0"/>
              <a:t>, 239 léčivých bylin (3700 př.n.l.)</a:t>
            </a:r>
          </a:p>
          <a:p>
            <a:r>
              <a:rPr lang="cs-CZ" sz="2400" dirty="0"/>
              <a:t>Starověký Egypt – léčivé procházky duševně nemocných členů královské rodiny</a:t>
            </a:r>
          </a:p>
          <a:p>
            <a:r>
              <a:rPr lang="cs-CZ" sz="2400" dirty="0" err="1"/>
              <a:t>Galén</a:t>
            </a:r>
            <a:r>
              <a:rPr lang="cs-CZ" sz="2400" dirty="0"/>
              <a:t> z Pergamu, Hippokrates (2. stol. n.l.) – ergoterapie</a:t>
            </a:r>
          </a:p>
          <a:p>
            <a:r>
              <a:rPr lang="cs-CZ" sz="2400" dirty="0"/>
              <a:t>Klášterní zahrady (1. tis. n. l.), okrasné a parkové zahrady určeny k modlitbám, meditacím, relaxaci (Karel Veliký a nařízení pěstovat léčivky a užitkové rostliny)</a:t>
            </a:r>
          </a:p>
          <a:p>
            <a:r>
              <a:rPr lang="cs-CZ" sz="2400" dirty="0"/>
              <a:t>13. stol. </a:t>
            </a:r>
            <a:r>
              <a:rPr lang="cs-CZ" sz="2400" dirty="0" err="1"/>
              <a:t>Geel</a:t>
            </a:r>
            <a:r>
              <a:rPr lang="cs-CZ" sz="2400" dirty="0"/>
              <a:t> (Belgie), duševně nemocní za sv. </a:t>
            </a:r>
            <a:r>
              <a:rPr lang="cs-CZ" sz="2400" dirty="0" err="1"/>
              <a:t>Dympnou</a:t>
            </a:r>
            <a:r>
              <a:rPr lang="cs-CZ" sz="2400" dirty="0"/>
              <a:t>, klášterní terapeutické společenství</a:t>
            </a:r>
          </a:p>
          <a:p>
            <a:r>
              <a:rPr lang="cs-CZ" sz="2400" dirty="0"/>
              <a:t>15. stol. v nemocnici „</a:t>
            </a:r>
            <a:r>
              <a:rPr lang="cs-CZ" sz="2400" dirty="0" err="1"/>
              <a:t>Urbis</a:t>
            </a:r>
            <a:r>
              <a:rPr lang="cs-CZ" sz="2400" dirty="0"/>
              <a:t> et orbis“ v Zaragoze léčba systematickou prací i na poli</a:t>
            </a:r>
          </a:p>
          <a:p>
            <a:r>
              <a:rPr lang="cs-CZ" sz="2400" dirty="0"/>
              <a:t>16. stol. léčba zemědělskou činností v některých německých klášterech, ale do 19. stol. obecně bez kvalitní lékařské a terapeutické péče</a:t>
            </a:r>
          </a:p>
          <a:p>
            <a:r>
              <a:rPr lang="cs-CZ" sz="2400" dirty="0"/>
              <a:t>19. stol. v Německu tzv. </a:t>
            </a:r>
            <a:r>
              <a:rPr lang="cs-CZ" sz="2400" dirty="0" err="1"/>
              <a:t>agrikolní</a:t>
            </a:r>
            <a:r>
              <a:rPr lang="cs-CZ" sz="2400" dirty="0"/>
              <a:t> kolonie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406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5B3F0-582B-4EF2-9690-4BE27BF7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85C6F9-B6E5-4607-B73E-03233ACE4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8EAB22-4B46-4771-B0F8-ADF32C927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6891" y="856890"/>
            <a:ext cx="6855124" cy="5141343"/>
          </a:xfrm>
        </p:spPr>
      </p:pic>
    </p:spTree>
    <p:extLst>
      <p:ext uri="{BB962C8B-B14F-4D97-AF65-F5344CB8AC3E}">
        <p14:creationId xmlns:p14="http://schemas.microsoft.com/office/powerpoint/2010/main" val="110629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profesionalizací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070340"/>
            <a:ext cx="10178322" cy="4502987"/>
          </a:xfrm>
        </p:spPr>
        <p:txBody>
          <a:bodyPr>
            <a:normAutofit/>
          </a:bodyPr>
          <a:lstStyle/>
          <a:p>
            <a:r>
              <a:rPr lang="cs-CZ" sz="2400" dirty="0"/>
              <a:t>Do konce 19. století v sociální práci nediferencované cílové skupiny</a:t>
            </a:r>
          </a:p>
          <a:p>
            <a:r>
              <a:rPr lang="cs-CZ" sz="2400" dirty="0"/>
              <a:t>Společně vězni, prostitutky, duševně nemocní, sirotci, neusedlé obyvatelstvo, politicky pronásledovaní</a:t>
            </a:r>
          </a:p>
          <a:p>
            <a:r>
              <a:rPr lang="cs-CZ" sz="2400" dirty="0"/>
              <a:t>Práce v zemědělství a zahradě kolem nemocnic, věznic, blázinců, hospiců, hromadných ústavů atd. </a:t>
            </a:r>
          </a:p>
          <a:p>
            <a:r>
              <a:rPr lang="cs-CZ" sz="2400" dirty="0"/>
              <a:t>Samozásobitelský účel a jako forma pracovní terapie</a:t>
            </a:r>
          </a:p>
          <a:p>
            <a:r>
              <a:rPr lang="cs-CZ" sz="2400" dirty="0"/>
              <a:t>19 stol. vznik sociálních politik, vědecké poznatky i v terapii a medicíně</a:t>
            </a:r>
          </a:p>
          <a:p>
            <a:r>
              <a:rPr lang="cs-CZ" sz="2400" dirty="0"/>
              <a:t>Popsání cílových skupin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980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krůčky k zahradní terapii, USA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34" y="3567063"/>
            <a:ext cx="2644503" cy="329093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USA – psychiatrické reformní hnutí, Benjamin </a:t>
            </a:r>
            <a:r>
              <a:rPr lang="cs-CZ" dirty="0" err="1"/>
              <a:t>Rush</a:t>
            </a:r>
            <a:r>
              <a:rPr lang="cs-CZ" dirty="0"/>
              <a:t> (1746-1813), zakladatel americké psychiatrie a humánnějšího přístupu k pacientům s duševním onemocněním („rýpání v zemi je lék“, 1768, srov. Watson et al., 1960)</a:t>
            </a:r>
          </a:p>
          <a:p>
            <a:r>
              <a:rPr lang="cs-CZ" dirty="0"/>
              <a:t>1813 ve Filadelfii první psychiatrické zařízení v USA – </a:t>
            </a:r>
            <a:r>
              <a:rPr lang="cs-CZ" dirty="0" err="1"/>
              <a:t>Friends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, pěstování ovoce a zeleniny v parku, 1879 terapeutický skleník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85" y="1128451"/>
            <a:ext cx="3175002" cy="21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terapie ve 20. století, USA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41943"/>
          </a:xfrm>
        </p:spPr>
        <p:txBody>
          <a:bodyPr>
            <a:normAutofit fontScale="92500"/>
          </a:bodyPr>
          <a:lstStyle/>
          <a:p>
            <a:r>
              <a:rPr lang="cs-CZ" dirty="0"/>
              <a:t>1917 první školení s prvky zahradnictví pro ošetřující personál, nemocnice </a:t>
            </a:r>
            <a:r>
              <a:rPr lang="cs-CZ" dirty="0" err="1"/>
              <a:t>Bloomingdale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v New Yorku, ergoterapie jako profese</a:t>
            </a:r>
          </a:p>
          <a:p>
            <a:r>
              <a:rPr lang="cs-CZ" dirty="0"/>
              <a:t>Po 1. světové válce cílené zahradničení při péči o válečné veterány</a:t>
            </a:r>
          </a:p>
          <a:p>
            <a:r>
              <a:rPr lang="cs-CZ" dirty="0"/>
              <a:t>Od 20. let 20. století ergoterapeutické příručky včetně zahradnických aktivit, od 40. let univerzitní kurzy</a:t>
            </a:r>
          </a:p>
          <a:p>
            <a:r>
              <a:rPr lang="cs-CZ" dirty="0"/>
              <a:t>Po 2. světové válce etablování zahradnických činností v rehabilitačních a terapeutických programech</a:t>
            </a:r>
          </a:p>
          <a:p>
            <a:r>
              <a:rPr lang="cs-CZ" dirty="0"/>
              <a:t>1955 ZT samostatný studijní obor, Michigan </a:t>
            </a:r>
            <a:r>
              <a:rPr lang="cs-CZ" dirty="0" err="1"/>
              <a:t>State</a:t>
            </a:r>
            <a:r>
              <a:rPr lang="cs-CZ" dirty="0"/>
              <a:t> University</a:t>
            </a:r>
          </a:p>
          <a:p>
            <a:r>
              <a:rPr lang="cs-CZ" dirty="0"/>
              <a:t>Od 50. let programy zahradní terapie pro tělesně postižené</a:t>
            </a:r>
          </a:p>
          <a:p>
            <a:r>
              <a:rPr lang="cs-CZ" dirty="0"/>
              <a:t>1955 1. terapeutická zahrada pro nevidomé – </a:t>
            </a:r>
            <a:r>
              <a:rPr lang="cs-CZ" dirty="0" err="1"/>
              <a:t>Fragrance</a:t>
            </a:r>
            <a:r>
              <a:rPr lang="cs-CZ" dirty="0"/>
              <a:t> Garden v Botanické zahradě Brooklyn</a:t>
            </a:r>
          </a:p>
          <a:p>
            <a:r>
              <a:rPr lang="cs-CZ" dirty="0"/>
              <a:t>Alice </a:t>
            </a:r>
            <a:r>
              <a:rPr lang="cs-CZ" dirty="0" err="1"/>
              <a:t>Burlingame</a:t>
            </a:r>
            <a:r>
              <a:rPr lang="cs-CZ" dirty="0"/>
              <a:t> – metodické materiály pro ZT (60. léta 20. stol.)</a:t>
            </a:r>
          </a:p>
          <a:p>
            <a:r>
              <a:rPr lang="cs-CZ" dirty="0"/>
              <a:t>1973 – AHTA (The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Horticultural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),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Therapeutic</a:t>
            </a:r>
            <a:r>
              <a:rPr lang="cs-CZ" i="1" dirty="0"/>
              <a:t> </a:t>
            </a:r>
            <a:r>
              <a:rPr lang="cs-CZ" i="1" dirty="0" err="1"/>
              <a:t>Horticulture</a:t>
            </a:r>
            <a:endParaRPr lang="cs-CZ" i="1" dirty="0"/>
          </a:p>
          <a:p>
            <a:r>
              <a:rPr lang="cs-CZ" dirty="0"/>
              <a:t>ZT funguje v Kanadě,  Austrálii, Japonsku, Koreji, na Novém Zélandu atd.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27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terapie v Evropě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725283"/>
            <a:ext cx="10178322" cy="4154309"/>
          </a:xfrm>
        </p:spPr>
        <p:txBody>
          <a:bodyPr/>
          <a:lstStyle/>
          <a:p>
            <a:r>
              <a:rPr lang="cs-CZ" dirty="0"/>
              <a:t>Konec 18. stol. reformní hnutí v psychiatrii (choromyslní ne trestanci, ale pacienti), psychoterapie</a:t>
            </a:r>
          </a:p>
          <a:p>
            <a:r>
              <a:rPr lang="cs-CZ" dirty="0"/>
              <a:t>Philippe </a:t>
            </a:r>
            <a:r>
              <a:rPr lang="cs-CZ" dirty="0" err="1"/>
              <a:t>Pinel</a:t>
            </a:r>
            <a:r>
              <a:rPr lang="cs-CZ" dirty="0"/>
              <a:t> (FR), Johann Christian </a:t>
            </a:r>
            <a:r>
              <a:rPr lang="cs-CZ" dirty="0" err="1"/>
              <a:t>Reil</a:t>
            </a:r>
            <a:r>
              <a:rPr lang="cs-CZ" dirty="0"/>
              <a:t> (GE) – zemědělská pracovní terapie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1" y="3338864"/>
            <a:ext cx="2881087" cy="31980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3297576"/>
            <a:ext cx="2675988" cy="35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19. a 20. století v Evropě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Zemědělská pracovní terapie, pobyt venku</a:t>
            </a:r>
          </a:p>
          <a:p>
            <a:r>
              <a:rPr lang="cs-CZ" dirty="0"/>
              <a:t>„</a:t>
            </a:r>
            <a:r>
              <a:rPr lang="cs-CZ" dirty="0" err="1"/>
              <a:t>Agrikolní</a:t>
            </a:r>
            <a:r>
              <a:rPr lang="cs-CZ" dirty="0"/>
              <a:t> kolonie“ v Německu (1850-1900), soběstačné zemědělské subjekty pro duševně nemocné</a:t>
            </a:r>
          </a:p>
          <a:p>
            <a:r>
              <a:rPr lang="cs-CZ" dirty="0"/>
              <a:t>1936 v Anglii v katalogu léčebných metod pro osoby s tělesně a duševně postižené zahrnuty zahradnické aktivity</a:t>
            </a:r>
          </a:p>
          <a:p>
            <a:r>
              <a:rPr lang="cs-CZ" dirty="0"/>
              <a:t>1940 – </a:t>
            </a:r>
            <a:r>
              <a:rPr lang="cs-CZ" dirty="0" err="1"/>
              <a:t>Camphill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, Skotsko, pro děti se zvláštními potřebami, dnes na 100 komunit ve 20 zemích, dospěli s těžším mentálním postižením </a:t>
            </a:r>
          </a:p>
          <a:p>
            <a:r>
              <a:rPr lang="cs-CZ" dirty="0"/>
              <a:t>Rozvoj po 2. svět. válce pro práci s veterány, dobrovolnická báze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5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polovina 20. století v Evropě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49239"/>
            <a:ext cx="10178322" cy="4430354"/>
          </a:xfrm>
        </p:spPr>
        <p:txBody>
          <a:bodyPr/>
          <a:lstStyle/>
          <a:p>
            <a:r>
              <a:rPr lang="cs-CZ" dirty="0"/>
              <a:t>Důraz na psychofarmaka v léčbě, pasivní přijímání</a:t>
            </a:r>
          </a:p>
          <a:p>
            <a:r>
              <a:rPr lang="cs-CZ" dirty="0"/>
              <a:t>Proti zneužívání práce, zemědělské jednotky zavírány</a:t>
            </a:r>
          </a:p>
          <a:p>
            <a:r>
              <a:rPr lang="cs-CZ" dirty="0"/>
              <a:t>Od 70. let psychofarmaka a psychoterapie doplňovány o ergoterapii a zahradnickou činnost </a:t>
            </a:r>
          </a:p>
          <a:p>
            <a:r>
              <a:rPr lang="cs-CZ" dirty="0"/>
              <a:t>1978 v Anglii Society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Horticultural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and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, dnes přední organizace pro školení a přednášky v zahradní terapii</a:t>
            </a:r>
          </a:p>
          <a:p>
            <a:r>
              <a:rPr lang="cs-CZ" dirty="0"/>
              <a:t>80. léta Společnost pro zahradní terapii pro německy mluvící země (IGGT)</a:t>
            </a:r>
          </a:p>
          <a:p>
            <a:r>
              <a:rPr lang="en-GB" dirty="0">
                <a:hlinkClick r:id="rId2"/>
              </a:rPr>
              <a:t>https://www.thrive.org.uk/</a:t>
            </a:r>
            <a:endParaRPr lang="cs-CZ" dirty="0"/>
          </a:p>
          <a:p>
            <a:r>
              <a:rPr lang="cs-CZ" dirty="0" err="1">
                <a:hlinkClick r:id="rId3"/>
              </a:rPr>
              <a:t>Social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Farms</a:t>
            </a:r>
            <a:r>
              <a:rPr lang="cs-CZ" dirty="0">
                <a:hlinkClick r:id="rId3"/>
              </a:rPr>
              <a:t> &amp; </a:t>
            </a:r>
            <a:r>
              <a:rPr lang="cs-CZ" dirty="0" err="1">
                <a:hlinkClick r:id="rId3"/>
              </a:rPr>
              <a:t>Gardens</a:t>
            </a:r>
            <a:r>
              <a:rPr lang="cs-CZ" dirty="0">
                <a:hlinkClick r:id="rId3"/>
              </a:rPr>
              <a:t> | (farmgarden.org.uk)</a:t>
            </a:r>
            <a:endParaRPr lang="cs-CZ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7" y="4613697"/>
            <a:ext cx="3138789" cy="15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021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950</Words>
  <Application>Microsoft Office PowerPoint</Application>
  <PresentationFormat>Širokoúhlá obrazovka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Impact</vt:lpstr>
      <vt:lpstr>Wingdings 2</vt:lpstr>
      <vt:lpstr>HDOfficeLightV0</vt:lpstr>
      <vt:lpstr>Badge</vt:lpstr>
      <vt:lpstr>Historie zahradní terapie</vt:lpstr>
      <vt:lpstr>Historie vzniku zahradní terapie</vt:lpstr>
      <vt:lpstr>Prezentace aplikace PowerPoint</vt:lpstr>
      <vt:lpstr>Před profesionalizací zahradní terapie</vt:lpstr>
      <vt:lpstr>První krůčky k zahradní terapii, USA</vt:lpstr>
      <vt:lpstr>Zahradní terapie ve 20. století, USA </vt:lpstr>
      <vt:lpstr>Zahradní terapie v Evropě</vt:lpstr>
      <vt:lpstr>19. a 20. století v Evropě</vt:lpstr>
      <vt:lpstr>2. polovina 20. století v Evropě I.</vt:lpstr>
      <vt:lpstr>2. polovina 20. století v Evropě II </vt:lpstr>
      <vt:lpstr>Prezentace aplikace PowerPoint</vt:lpstr>
      <vt:lpstr>Zahradní terapie v Česku I.</vt:lpstr>
      <vt:lpstr>Zahradní terapie v Česku 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zahradní terapie</dc:title>
  <dc:creator>Uživatel systému Windows</dc:creator>
  <cp:lastModifiedBy>Eliška Hudcová</cp:lastModifiedBy>
  <cp:revision>28</cp:revision>
  <dcterms:created xsi:type="dcterms:W3CDTF">2018-03-21T20:20:01Z</dcterms:created>
  <dcterms:modified xsi:type="dcterms:W3CDTF">2022-05-02T19:07:18Z</dcterms:modified>
</cp:coreProperties>
</file>