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2" r:id="rId4"/>
    <p:sldId id="264" r:id="rId5"/>
    <p:sldId id="268" r:id="rId6"/>
    <p:sldId id="282" r:id="rId7"/>
    <p:sldId id="272" r:id="rId8"/>
    <p:sldId id="275" r:id="rId9"/>
    <p:sldId id="276" r:id="rId10"/>
    <p:sldId id="299" r:id="rId11"/>
    <p:sldId id="300" r:id="rId12"/>
    <p:sldId id="278" r:id="rId13"/>
    <p:sldId id="279" r:id="rId14"/>
    <p:sldId id="281" r:id="rId15"/>
    <p:sldId id="280" r:id="rId16"/>
    <p:sldId id="283" r:id="rId17"/>
    <p:sldId id="284" r:id="rId18"/>
    <p:sldId id="285" r:id="rId19"/>
    <p:sldId id="286" r:id="rId20"/>
    <p:sldId id="287" r:id="rId21"/>
    <p:sldId id="301" r:id="rId22"/>
    <p:sldId id="288" r:id="rId23"/>
    <p:sldId id="289" r:id="rId24"/>
    <p:sldId id="290" r:id="rId25"/>
    <p:sldId id="291" r:id="rId26"/>
    <p:sldId id="292" r:id="rId27"/>
    <p:sldId id="297" r:id="rId28"/>
    <p:sldId id="294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027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6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38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02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63200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5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8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15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02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184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9A8E9FB-EC95-493F-82CD-C4D44C7C9B83}" type="datetimeFigureOut">
              <a:rPr lang="cs-CZ" smtClean="0"/>
              <a:t>19.05.2022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DB372BE-F299-44E0-BB9C-5581C8A9D9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410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JFTpAwHF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ablingenvironments.com.au/outdoor-plant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Práce s klienty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Úvod do zahradní terapie, VOŠ </a:t>
            </a:r>
            <a:r>
              <a:rPr lang="cs-CZ" dirty="0" err="1"/>
              <a:t>Jabok</a:t>
            </a:r>
            <a:endParaRPr lang="cs-CZ" dirty="0"/>
          </a:p>
          <a:p>
            <a:r>
              <a:rPr lang="cs-CZ" dirty="0"/>
              <a:t>Eliška Hudcová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61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ea typeface="ＭＳ Ｐゴシック" panose="020B0600070205080204" pitchFamily="34" charset="-128"/>
              </a:rPr>
              <a:t>Zahradně terapeutické prvky pro pacienty s jiným typem mobility</a:t>
            </a:r>
          </a:p>
        </p:txBody>
      </p:sp>
      <p:pic>
        <p:nvPicPr>
          <p:cNvPr id="32771" name="Zástupný symbol pro obsah 4" descr="SL27358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1" y="2347912"/>
            <a:ext cx="5086350" cy="3814763"/>
          </a:xfrm>
        </p:spPr>
      </p:pic>
      <p:pic>
        <p:nvPicPr>
          <p:cNvPr id="32772" name="Zástupný symbol pro obsah 5" descr="SAM_479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365375"/>
            <a:ext cx="5086350" cy="3798768"/>
          </a:xfrm>
        </p:spPr>
      </p:pic>
    </p:spTree>
    <p:extLst>
      <p:ext uri="{BB962C8B-B14F-4D97-AF65-F5344CB8AC3E}">
        <p14:creationId xmlns:p14="http://schemas.microsoft.com/office/powerpoint/2010/main" val="152794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Zástupný symbol pro obsah 4" descr="SL37255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817" y="1444625"/>
            <a:ext cx="5242983" cy="3932238"/>
          </a:xfrm>
        </p:spPr>
      </p:pic>
      <p:pic>
        <p:nvPicPr>
          <p:cNvPr id="33796" name="Zástupný symbol pro obsah 9" descr="SL27358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44625"/>
            <a:ext cx="5257800" cy="3943350"/>
          </a:xfrm>
        </p:spPr>
      </p:pic>
    </p:spTree>
    <p:extLst>
      <p:ext uri="{BB962C8B-B14F-4D97-AF65-F5344CB8AC3E}">
        <p14:creationId xmlns:p14="http://schemas.microsoft.com/office/powerpoint/2010/main" val="213053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mentálním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Postihuje celou lidskou osobnost (rozumová, emocionální, komunikační, sociální, vztahová, pracovní složka)</a:t>
            </a:r>
          </a:p>
          <a:p>
            <a:r>
              <a:rPr lang="cs-CZ" dirty="0"/>
              <a:t>Biologicky: organické nebo funkční poškození mozku</a:t>
            </a:r>
          </a:p>
          <a:p>
            <a:r>
              <a:rPr lang="cs-CZ" dirty="0"/>
              <a:t>Psychologicky: snížená úroveň rozumových měřitelných schopností</a:t>
            </a:r>
          </a:p>
          <a:p>
            <a:r>
              <a:rPr lang="cs-CZ" dirty="0"/>
              <a:t>Sociálně: dezorientace ve světě a společnosti, omezené samostatné sociální fungování</a:t>
            </a:r>
          </a:p>
          <a:p>
            <a:r>
              <a:rPr lang="cs-CZ" dirty="0"/>
              <a:t>Pedagogicky: snížená schopnost učit se</a:t>
            </a:r>
          </a:p>
          <a:p>
            <a:r>
              <a:rPr lang="cs-CZ" dirty="0"/>
              <a:t>Právně: snížená způsobilost k samostatnému prvnímu jednání</a:t>
            </a:r>
          </a:p>
        </p:txBody>
      </p:sp>
    </p:spTree>
    <p:extLst>
      <p:ext uri="{BB962C8B-B14F-4D97-AF65-F5344CB8AC3E}">
        <p14:creationId xmlns:p14="http://schemas.microsoft.com/office/powerpoint/2010/main" val="198720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mentálním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Omezená schopnost komunikace</a:t>
            </a:r>
          </a:p>
          <a:p>
            <a:r>
              <a:rPr lang="cs-CZ" dirty="0"/>
              <a:t>Sugestibilita</a:t>
            </a:r>
          </a:p>
          <a:p>
            <a:r>
              <a:rPr lang="cs-CZ" dirty="0"/>
              <a:t>Zvýšená emocionalita</a:t>
            </a:r>
          </a:p>
          <a:p>
            <a:r>
              <a:rPr lang="cs-CZ" dirty="0"/>
              <a:t>Spontánnost a otevřenost</a:t>
            </a:r>
          </a:p>
          <a:p>
            <a:r>
              <a:rPr lang="cs-CZ" dirty="0"/>
              <a:t>Sociální dezorientace</a:t>
            </a:r>
          </a:p>
          <a:p>
            <a:r>
              <a:rPr lang="cs-CZ" dirty="0"/>
              <a:t>Jiné tempo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4" y="1592180"/>
            <a:ext cx="6304546" cy="47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mentálním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bazální stimulace  a komunikace (bazální dialog) – </a:t>
            </a:r>
            <a:r>
              <a:rPr lang="cs-CZ" dirty="0" err="1"/>
              <a:t>snoezelen</a:t>
            </a:r>
            <a:endParaRPr lang="cs-CZ" dirty="0"/>
          </a:p>
          <a:p>
            <a:r>
              <a:rPr lang="cs-CZ" dirty="0"/>
              <a:t>Vzdělávání, </a:t>
            </a:r>
            <a:r>
              <a:rPr lang="cs-CZ" dirty="0" err="1"/>
              <a:t>camphillské</a:t>
            </a:r>
            <a:r>
              <a:rPr lang="cs-CZ" dirty="0"/>
              <a:t> komunity</a:t>
            </a:r>
          </a:p>
          <a:p>
            <a:r>
              <a:rPr lang="cs-CZ" dirty="0"/>
              <a:t>Chráněné, podporované bydlení, chráněné zaměstnávání</a:t>
            </a:r>
          </a:p>
          <a:p>
            <a:endParaRPr lang="cs-CZ" dirty="0"/>
          </a:p>
          <a:p>
            <a:r>
              <a:rPr lang="cs-CZ" dirty="0"/>
              <a:t>Udržovat při komunikaci oční kontakt</a:t>
            </a:r>
          </a:p>
          <a:p>
            <a:r>
              <a:rPr lang="cs-CZ" dirty="0"/>
              <a:t>Používat jednoduchou řeč, krátké věty, konkrétní pojmy, jasné otázky</a:t>
            </a:r>
          </a:p>
          <a:p>
            <a:r>
              <a:rPr lang="cs-CZ" dirty="0"/>
              <a:t>Pomalá, srozumitelná řeč</a:t>
            </a:r>
          </a:p>
          <a:p>
            <a:r>
              <a:rPr lang="cs-CZ" dirty="0"/>
              <a:t>Oslovovat přímo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4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autistického spektra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491916"/>
            <a:ext cx="9601200" cy="4844716"/>
          </a:xfrm>
        </p:spPr>
        <p:txBody>
          <a:bodyPr>
            <a:normAutofit/>
          </a:bodyPr>
          <a:lstStyle/>
          <a:p>
            <a:r>
              <a:rPr lang="cs-CZ" dirty="0"/>
              <a:t>Vrozená mentální porucha (mozkové funkce)</a:t>
            </a:r>
          </a:p>
          <a:p>
            <a:r>
              <a:rPr lang="cs-CZ" dirty="0" err="1"/>
              <a:t>Pervazivní</a:t>
            </a:r>
            <a:r>
              <a:rPr lang="cs-CZ" dirty="0"/>
              <a:t> postižení</a:t>
            </a:r>
          </a:p>
          <a:p>
            <a:r>
              <a:rPr lang="cs-CZ" dirty="0"/>
              <a:t>Přidružená mentální retardace, epilepsie, postižení zraku, sluchu a řeči</a:t>
            </a:r>
          </a:p>
          <a:p>
            <a:r>
              <a:rPr lang="cs-CZ" dirty="0"/>
              <a:t>Mezi obecné příznaky autismu patří stále se opakující vzorce chování, sociální odloučení a špatné verbální dovednosti</a:t>
            </a:r>
          </a:p>
          <a:p>
            <a:pPr lvl="1"/>
            <a:r>
              <a:rPr lang="cs-CZ" dirty="0"/>
              <a:t>Deficit v oblasti sociální interakce a sociálního chování</a:t>
            </a:r>
          </a:p>
          <a:p>
            <a:pPr lvl="1"/>
            <a:r>
              <a:rPr lang="cs-CZ" dirty="0"/>
              <a:t>Deficit v oblasti verbální a neverbální komunikace</a:t>
            </a:r>
          </a:p>
          <a:p>
            <a:pPr lvl="1"/>
            <a:r>
              <a:rPr lang="cs-CZ" dirty="0"/>
              <a:t>Deficit v oblasti představivosti a hry, omezené stereotypní vzorce chování, zájmů nebo aktivit (diagnostická triáda)</a:t>
            </a:r>
          </a:p>
          <a:p>
            <a:r>
              <a:rPr lang="cs-CZ" dirty="0"/>
              <a:t>Stálost prostředí</a:t>
            </a:r>
          </a:p>
          <a:p>
            <a:r>
              <a:rPr lang="cs-CZ" dirty="0"/>
              <a:t>Bezpečné prostředí</a:t>
            </a:r>
          </a:p>
          <a:p>
            <a:r>
              <a:rPr lang="cs-CZ" dirty="0"/>
              <a:t>Upravené pracovní podmínky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3365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postižením smyslového ústrojí - 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Sluch: až 60 % informací </a:t>
            </a:r>
          </a:p>
          <a:p>
            <a:r>
              <a:rPr lang="cs-CZ" dirty="0"/>
              <a:t>Sluchové postižení vytváří komunikační bariéru, deficit v orientačních schopnostech, psychickou zátěž a vede k omezení sociálních vztahů a sociální izolaci – negativní dopady na vývoj myšlení</a:t>
            </a:r>
          </a:p>
          <a:p>
            <a:r>
              <a:rPr lang="cs-CZ" dirty="0"/>
              <a:t>Vrozené, získané (</a:t>
            </a:r>
            <a:r>
              <a:rPr lang="cs-CZ" dirty="0" err="1"/>
              <a:t>prelingvální</a:t>
            </a:r>
            <a:r>
              <a:rPr lang="cs-CZ" dirty="0"/>
              <a:t>, </a:t>
            </a:r>
            <a:r>
              <a:rPr lang="cs-CZ" dirty="0" err="1"/>
              <a:t>postlingvální</a:t>
            </a:r>
            <a:r>
              <a:rPr lang="cs-CZ" dirty="0"/>
              <a:t>)</a:t>
            </a:r>
          </a:p>
          <a:p>
            <a:r>
              <a:rPr lang="cs-CZ" dirty="0"/>
              <a:t>Orgánové, funkční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42" y="3415768"/>
            <a:ext cx="5470358" cy="34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4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postižením smyslového ústrojí - 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Kochleární implantáty, sluchadla, zesilovací aparatury, kompenzační smysly, technické pomůcky, počítače</a:t>
            </a:r>
          </a:p>
          <a:p>
            <a:r>
              <a:rPr lang="cs-CZ" dirty="0"/>
              <a:t>Podnětová deprivace</a:t>
            </a:r>
          </a:p>
          <a:p>
            <a:r>
              <a:rPr lang="cs-CZ" dirty="0"/>
              <a:t>Biologická a sociální rehabilitace</a:t>
            </a:r>
          </a:p>
          <a:p>
            <a:pPr lvl="1"/>
            <a:r>
              <a:rPr lang="cs-CZ" dirty="0"/>
              <a:t>Před rozhovorem navázat zrakový kontakt</a:t>
            </a:r>
          </a:p>
          <a:p>
            <a:pPr lvl="1"/>
            <a:r>
              <a:rPr lang="cs-CZ" dirty="0"/>
              <a:t>Zeptat se, zda chce mluvit, odezírat, psát, používat znakový jazyk</a:t>
            </a:r>
          </a:p>
          <a:p>
            <a:pPr lvl="1"/>
            <a:r>
              <a:rPr lang="cs-CZ" dirty="0"/>
              <a:t>Zajistit podmínky bez hluku</a:t>
            </a:r>
          </a:p>
          <a:p>
            <a:pPr lvl="1"/>
            <a:r>
              <a:rPr lang="cs-CZ" dirty="0"/>
              <a:t>Předem vysvětlit, co po něm chceme</a:t>
            </a:r>
          </a:p>
          <a:p>
            <a:pPr lvl="1"/>
            <a:r>
              <a:rPr lang="cs-CZ" dirty="0"/>
              <a:t>Opakujeme používáme písemnou formu</a:t>
            </a:r>
          </a:p>
          <a:p>
            <a:pPr lvl="1"/>
            <a:r>
              <a:rPr lang="cs-CZ" dirty="0"/>
              <a:t>Požádat o zopakování, kvůli porozumění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798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smyslového ústrojí - 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Zrak: 80-90 % informací. </a:t>
            </a:r>
          </a:p>
          <a:p>
            <a:r>
              <a:rPr lang="cs-CZ" dirty="0"/>
              <a:t>Zrakové postižení ztěžuje orientaci v prostoru a schopnost samostatného pohybu. Způsobuje nižší poznávání, vstřebávání vjemů a utváření představ, což dále ovlivňuje emoce a charakterové vlastnosti jedince</a:t>
            </a:r>
          </a:p>
          <a:p>
            <a:r>
              <a:rPr lang="cs-CZ" dirty="0"/>
              <a:t>Vrozené, získané</a:t>
            </a:r>
          </a:p>
          <a:p>
            <a:r>
              <a:rPr lang="cs-CZ" dirty="0"/>
              <a:t>Orgánové, funkční</a:t>
            </a:r>
          </a:p>
        </p:txBody>
      </p:sp>
      <p:pic>
        <p:nvPicPr>
          <p:cNvPr id="4" name="Picture 8" descr="Výsledek obrázku pro hmatová mapa v zahra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49" y="3508427"/>
            <a:ext cx="4471851" cy="33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smyslového ústrojí - 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Rehabilitace medicínská, sociální, pracovní, pedagogická, psychologická</a:t>
            </a:r>
          </a:p>
          <a:p>
            <a:r>
              <a:rPr lang="cs-CZ" dirty="0"/>
              <a:t>Optické pomůcky, </a:t>
            </a:r>
            <a:r>
              <a:rPr lang="cs-CZ" dirty="0" err="1"/>
              <a:t>optoelektrické</a:t>
            </a:r>
            <a:r>
              <a:rPr lang="cs-CZ" dirty="0"/>
              <a:t> pomůcky, PC, bílá hůl, </a:t>
            </a:r>
            <a:r>
              <a:rPr lang="cs-CZ" dirty="0" err="1"/>
              <a:t>Pichtův</a:t>
            </a:r>
            <a:r>
              <a:rPr lang="cs-CZ" dirty="0"/>
              <a:t> stroj, diktafony</a:t>
            </a:r>
          </a:p>
          <a:p>
            <a:r>
              <a:rPr lang="cs-CZ" dirty="0"/>
              <a:t>Zlepšování orientace, odstraňování komunikačních bariér, podpora samostatnosti</a:t>
            </a:r>
          </a:p>
          <a:p>
            <a:pPr lvl="1"/>
            <a:r>
              <a:rPr lang="cs-CZ" dirty="0"/>
              <a:t>Vyvarovat se pocitům soucitu</a:t>
            </a:r>
          </a:p>
          <a:p>
            <a:pPr lvl="1"/>
            <a:r>
              <a:rPr lang="cs-CZ" dirty="0"/>
              <a:t>Představit se, oslovovat jménem</a:t>
            </a:r>
          </a:p>
          <a:p>
            <a:pPr lvl="1"/>
            <a:r>
              <a:rPr lang="cs-CZ" dirty="0"/>
              <a:t>Jednat s postiženým, ne s jeho průvodcem</a:t>
            </a:r>
          </a:p>
          <a:p>
            <a:pPr lvl="1"/>
            <a:r>
              <a:rPr lang="cs-CZ" dirty="0"/>
              <a:t>Dostatek světla</a:t>
            </a:r>
          </a:p>
          <a:p>
            <a:pPr lvl="1"/>
            <a:r>
              <a:rPr lang="cs-CZ" dirty="0"/>
              <a:t>Omezení hluku</a:t>
            </a:r>
          </a:p>
          <a:p>
            <a:pPr lvl="1"/>
            <a:r>
              <a:rPr lang="cs-CZ" dirty="0"/>
              <a:t>Úprava prostoru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61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Muskuloskeletání</a:t>
            </a:r>
            <a:r>
              <a:rPr lang="cs-CZ" dirty="0"/>
              <a:t> onemocnění (osteoartróza, osteoporóza)</a:t>
            </a:r>
          </a:p>
          <a:p>
            <a:r>
              <a:rPr lang="cs-CZ" dirty="0"/>
              <a:t>Hormonální onemocnění</a:t>
            </a:r>
          </a:p>
          <a:p>
            <a:r>
              <a:rPr lang="cs-CZ" dirty="0"/>
              <a:t>Neurologická onemocnění  – demence, Alzheimerova choroba, mozková mrtvice, roztroušená skleróza, Parkinsonova choroba</a:t>
            </a:r>
          </a:p>
          <a:p>
            <a:r>
              <a:rPr lang="cs-CZ" dirty="0"/>
              <a:t>Zrakové potíže</a:t>
            </a:r>
          </a:p>
          <a:p>
            <a:r>
              <a:rPr lang="cs-CZ" dirty="0"/>
              <a:t>Kardiovaskulární onemocnění – hypertenze</a:t>
            </a:r>
          </a:p>
          <a:p>
            <a:r>
              <a:rPr lang="cs-CZ" dirty="0"/>
              <a:t>Onemocnění plic, ledvin, kůže, vlasů</a:t>
            </a:r>
          </a:p>
          <a:p>
            <a:r>
              <a:rPr lang="cs-CZ" dirty="0"/>
              <a:t>Psychiatrická onemocnění – deprese, nespavost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80" y="4411579"/>
            <a:ext cx="4070351" cy="24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poruchou smyslového ústrojí - 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270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Stimulace jiných smyslů</a:t>
            </a:r>
          </a:p>
          <a:p>
            <a:r>
              <a:rPr lang="cs-CZ" dirty="0"/>
              <a:t>Bezpečné prostředí, navigační systémy – Braillovo písmo</a:t>
            </a:r>
          </a:p>
          <a:p>
            <a:r>
              <a:rPr lang="cs-CZ" dirty="0"/>
              <a:t>Barevné kontrasty (slabozraký)</a:t>
            </a:r>
          </a:p>
          <a:p>
            <a:r>
              <a:rPr lang="cs-CZ" dirty="0"/>
              <a:t>Zvukové prvky, echolokace (voda, </a:t>
            </a:r>
            <a:r>
              <a:rPr lang="cs-CZ" dirty="0" err="1"/>
              <a:t>dendrofony</a:t>
            </a:r>
            <a:r>
              <a:rPr lang="cs-CZ" dirty="0"/>
              <a:t>, zvonkohry)</a:t>
            </a:r>
          </a:p>
          <a:p>
            <a:r>
              <a:rPr lang="cs-CZ" dirty="0"/>
              <a:t>Přehlednost a pořádek, pozor na trny, terénní nerovnosti, srázy, hrany</a:t>
            </a:r>
          </a:p>
          <a:p>
            <a:r>
              <a:rPr lang="cs-CZ" dirty="0"/>
              <a:t>Orientační pomůcky na zahradě (zábradlí, studna, lavička,…)</a:t>
            </a:r>
          </a:p>
          <a:p>
            <a:r>
              <a:rPr lang="cs-CZ" dirty="0"/>
              <a:t>Různé podlahové krytiny, obrubníky (nevidomý)</a:t>
            </a:r>
          </a:p>
          <a:p>
            <a:r>
              <a:rPr lang="cs-CZ" dirty="0"/>
              <a:t>Velké předměty (velká nebo granulovaná semena)</a:t>
            </a:r>
          </a:p>
          <a:p>
            <a:r>
              <a:rPr lang="cs-CZ" dirty="0"/>
              <a:t>Charakteristická vůně květin, textura</a:t>
            </a:r>
          </a:p>
          <a:p>
            <a:r>
              <a:rPr lang="cs-CZ" dirty="0">
                <a:hlinkClick r:id="rId2"/>
              </a:rPr>
              <a:t>https://www.youtube.com/watch?v=jKJFTpAwHFE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68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8" y="142875"/>
            <a:ext cx="5057775" cy="6715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406" y="85725"/>
            <a:ext cx="50577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8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mládež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MŠ, ZŠ, speciální, azylové domy pro matky s dětmi, NZDM, stacionáře, ústavy náhradní výchovné péče, DOZP, rehabilitační kliniky, ozdravovny</a:t>
            </a:r>
          </a:p>
          <a:p>
            <a:r>
              <a:rPr lang="cs-CZ" dirty="0"/>
              <a:t>Fyzický pobyt venku </a:t>
            </a:r>
          </a:p>
          <a:p>
            <a:r>
              <a:rPr lang="cs-CZ" dirty="0"/>
              <a:t>Budování vztahu k přírodě do 20-30 let života</a:t>
            </a:r>
          </a:p>
          <a:p>
            <a:r>
              <a:rPr lang="cs-CZ" dirty="0"/>
              <a:t>Městské, sociální a pedagogické farmy, komunitní zahrady </a:t>
            </a:r>
          </a:p>
          <a:p>
            <a:r>
              <a:rPr lang="cs-CZ" dirty="0"/>
              <a:t>Místo uvolnění, hra, samostatnost, </a:t>
            </a:r>
            <a:r>
              <a:rPr lang="cs-CZ" dirty="0" err="1"/>
              <a:t>learning</a:t>
            </a:r>
            <a:r>
              <a:rPr lang="cs-CZ" dirty="0"/>
              <a:t> by </a:t>
            </a:r>
            <a:r>
              <a:rPr lang="cs-CZ" dirty="0" err="1"/>
              <a:t>doing</a:t>
            </a:r>
            <a:r>
              <a:rPr lang="cs-CZ" dirty="0"/>
              <a:t>, kreativita, výdrž, koncentrace, plánování, odpovědnost, koordinace pohybu, jemná a hrubá motorika, nové poznatky, </a:t>
            </a:r>
            <a:r>
              <a:rPr lang="cs-CZ" dirty="0" err="1"/>
              <a:t>sebeposílení</a:t>
            </a:r>
            <a:r>
              <a:rPr lang="cs-CZ" dirty="0"/>
              <a:t>, sociální vztahy</a:t>
            </a:r>
          </a:p>
          <a:p>
            <a:r>
              <a:rPr lang="cs-CZ" dirty="0"/>
              <a:t>Cílená a volná aktivita</a:t>
            </a:r>
          </a:p>
          <a:p>
            <a:r>
              <a:rPr lang="cs-CZ" dirty="0"/>
              <a:t>Variabilita prostoru, přírodní zahrady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15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dílčími deficity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599" y="2286000"/>
            <a:ext cx="10098505" cy="45720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Specifické poruchy učení (paměťové, zrakové, sluchové, LDM, neurotické, psychické potíže)</a:t>
            </a:r>
          </a:p>
          <a:p>
            <a:r>
              <a:rPr lang="cs-CZ" dirty="0"/>
              <a:t>ADD (</a:t>
            </a:r>
            <a:r>
              <a:rPr lang="cs-CZ" dirty="0" err="1"/>
              <a:t>attention</a:t>
            </a:r>
            <a:r>
              <a:rPr lang="cs-CZ" dirty="0"/>
              <a:t> deficit, poruchy pozornosti)</a:t>
            </a:r>
          </a:p>
          <a:p>
            <a:pPr lvl="1"/>
            <a:r>
              <a:rPr lang="cs-CZ" dirty="0"/>
              <a:t>Snadná </a:t>
            </a:r>
            <a:r>
              <a:rPr lang="cs-CZ" dirty="0" err="1"/>
              <a:t>rozptýlitelnost</a:t>
            </a:r>
            <a:endParaRPr lang="cs-CZ" dirty="0"/>
          </a:p>
          <a:p>
            <a:pPr lvl="1"/>
            <a:r>
              <a:rPr lang="cs-CZ" dirty="0"/>
              <a:t>Problémy s nasloucháním a plněním úkolů</a:t>
            </a:r>
          </a:p>
          <a:p>
            <a:pPr lvl="1"/>
            <a:r>
              <a:rPr lang="cs-CZ" dirty="0"/>
              <a:t>Potíže se zaměřením pozornosti</a:t>
            </a:r>
          </a:p>
          <a:p>
            <a:pPr lvl="1"/>
            <a:r>
              <a:rPr lang="cs-CZ" dirty="0"/>
              <a:t>Potíže se soustředěním na úkol a dokončením</a:t>
            </a:r>
          </a:p>
          <a:p>
            <a:pPr lvl="1"/>
            <a:r>
              <a:rPr lang="cs-CZ" dirty="0"/>
              <a:t>Nevyrovnaný výkon</a:t>
            </a:r>
          </a:p>
          <a:p>
            <a:pPr lvl="1"/>
            <a:r>
              <a:rPr lang="cs-CZ" dirty="0"/>
              <a:t>Vynechávání pozornosti</a:t>
            </a:r>
          </a:p>
          <a:p>
            <a:pPr lvl="1"/>
            <a:r>
              <a:rPr lang="cs-CZ" dirty="0"/>
              <a:t>Nepořádnost</a:t>
            </a:r>
          </a:p>
          <a:p>
            <a:pPr lvl="1"/>
            <a:r>
              <a:rPr lang="cs-CZ" dirty="0"/>
              <a:t>Nedostatky v samostatné práci</a:t>
            </a:r>
          </a:p>
          <a:p>
            <a:pPr lvl="1"/>
            <a:r>
              <a:rPr lang="cs-CZ" dirty="0"/>
              <a:t>Úzkosti</a:t>
            </a:r>
          </a:p>
          <a:p>
            <a:pPr lvl="1"/>
            <a:r>
              <a:rPr lang="cs-CZ" dirty="0"/>
              <a:t>Nízké sebevědomí, problémy ve vztazích s vrstevníky</a:t>
            </a:r>
          </a:p>
          <a:p>
            <a:pPr lvl="1"/>
            <a:r>
              <a:rPr lang="cs-CZ" dirty="0"/>
              <a:t>Malá </a:t>
            </a:r>
            <a:r>
              <a:rPr lang="cs-CZ" dirty="0" err="1"/>
              <a:t>sebeúcat</a:t>
            </a:r>
            <a:r>
              <a:rPr lang="cs-CZ" dirty="0"/>
              <a:t>, frustrace</a:t>
            </a:r>
          </a:p>
          <a:p>
            <a:pPr lvl="1"/>
            <a:r>
              <a:rPr lang="cs-CZ" dirty="0" err="1"/>
              <a:t>Agresivn</a:t>
            </a:r>
            <a:r>
              <a:rPr lang="cs-CZ" dirty="0"/>
              <a:t> chování, nepřiměřené reakce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31" y="2826714"/>
            <a:ext cx="2812869" cy="403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dílčími deficity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ADHD (</a:t>
            </a:r>
            <a:r>
              <a:rPr lang="cs-CZ" dirty="0" err="1"/>
              <a:t>attention</a:t>
            </a:r>
            <a:r>
              <a:rPr lang="cs-CZ" dirty="0"/>
              <a:t> deficit </a:t>
            </a:r>
            <a:r>
              <a:rPr lang="cs-CZ" dirty="0" err="1"/>
              <a:t>hyperactivity</a:t>
            </a:r>
            <a:r>
              <a:rPr lang="cs-CZ" dirty="0"/>
              <a:t> </a:t>
            </a:r>
            <a:r>
              <a:rPr lang="cs-CZ" dirty="0" err="1"/>
              <a:t>diorder</a:t>
            </a:r>
            <a:r>
              <a:rPr lang="cs-CZ" dirty="0"/>
              <a:t>, poruchy pozornosti spojené s hyperaktivitou)</a:t>
            </a:r>
          </a:p>
          <a:p>
            <a:r>
              <a:rPr lang="cs-CZ" dirty="0"/>
              <a:t>Nepřiměřeně nízký stupeň pozornosti</a:t>
            </a:r>
          </a:p>
          <a:p>
            <a:pPr lvl="1"/>
            <a:r>
              <a:rPr lang="cs-CZ" dirty="0"/>
              <a:t>Znemožňuje soustředění</a:t>
            </a:r>
          </a:p>
          <a:p>
            <a:pPr lvl="1"/>
            <a:r>
              <a:rPr lang="cs-CZ" dirty="0"/>
              <a:t>Problém se stereotypními činnostmi</a:t>
            </a:r>
          </a:p>
          <a:p>
            <a:pPr lvl="1"/>
            <a:r>
              <a:rPr lang="cs-CZ" dirty="0"/>
              <a:t>Horší hrubá a jemná motorika</a:t>
            </a:r>
          </a:p>
          <a:p>
            <a:pPr lvl="1"/>
            <a:r>
              <a:rPr lang="cs-CZ" dirty="0"/>
              <a:t>Orientace v čase</a:t>
            </a:r>
          </a:p>
          <a:p>
            <a:r>
              <a:rPr lang="cs-CZ" dirty="0"/>
              <a:t>Hyperaktivita a impulzivita</a:t>
            </a:r>
          </a:p>
          <a:p>
            <a:pPr lvl="1"/>
            <a:r>
              <a:rPr lang="cs-CZ" dirty="0"/>
              <a:t>Zvýšený řečový projev</a:t>
            </a:r>
          </a:p>
          <a:p>
            <a:pPr lvl="1"/>
            <a:r>
              <a:rPr lang="cs-CZ" dirty="0"/>
              <a:t>Unáhlené reakce, neklid</a:t>
            </a:r>
          </a:p>
          <a:p>
            <a:r>
              <a:rPr lang="cs-CZ" dirty="0"/>
              <a:t>Ovlivňuje sociální vztahy, interakce se školou a rodinou</a:t>
            </a:r>
          </a:p>
        </p:txBody>
      </p:sp>
    </p:spTree>
    <p:extLst>
      <p:ext uri="{BB962C8B-B14F-4D97-AF65-F5344CB8AC3E}">
        <p14:creationId xmlns:p14="http://schemas.microsoft.com/office/powerpoint/2010/main" val="327248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dílčími deficity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Pochvala</a:t>
            </a:r>
          </a:p>
          <a:p>
            <a:r>
              <a:rPr lang="cs-CZ" dirty="0"/>
              <a:t>Posílení sebevědomí</a:t>
            </a:r>
          </a:p>
          <a:p>
            <a:r>
              <a:rPr lang="cs-CZ" dirty="0"/>
              <a:t>Trpělivost</a:t>
            </a:r>
          </a:p>
          <a:p>
            <a:r>
              <a:rPr lang="cs-CZ" dirty="0"/>
              <a:t>Vhodné podmínky</a:t>
            </a:r>
          </a:p>
          <a:p>
            <a:r>
              <a:rPr lang="cs-CZ" dirty="0"/>
              <a:t>Zažít úspěch</a:t>
            </a:r>
          </a:p>
          <a:p>
            <a:r>
              <a:rPr lang="cs-CZ" dirty="0"/>
              <a:t>Smyslové a prožitkové vnímání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71" y="1828298"/>
            <a:ext cx="6316079" cy="4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7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Zahrada pro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Potřeba pohybu, objevování, experimenty, tvořivost, sociální vztahy, obratnost, ovládání těla, sebedůvěra</a:t>
            </a:r>
          </a:p>
          <a:p>
            <a:r>
              <a:rPr lang="cs-CZ" dirty="0"/>
              <a:t>Dřevo, hlína, voda, rostliny, pozorování zvířat, prožívání ročních období, změny počasí</a:t>
            </a:r>
          </a:p>
          <a:p>
            <a:r>
              <a:rPr lang="cs-CZ" dirty="0"/>
              <a:t>Kopec na hraní – variabilita pohybu, běhání, skákání, prolézání</a:t>
            </a:r>
          </a:p>
          <a:p>
            <a:r>
              <a:rPr lang="cs-CZ" dirty="0"/>
              <a:t>Písková jáma – hrabání, stavění</a:t>
            </a:r>
          </a:p>
          <a:p>
            <a:r>
              <a:rPr lang="cs-CZ" dirty="0"/>
              <a:t>Vodní kout / </a:t>
            </a:r>
            <a:r>
              <a:rPr lang="cs-CZ" dirty="0" err="1"/>
              <a:t>mokřadový</a:t>
            </a:r>
            <a:r>
              <a:rPr lang="cs-CZ" dirty="0"/>
              <a:t> biotop – stříkání, bahnění</a:t>
            </a:r>
          </a:p>
          <a:p>
            <a:r>
              <a:rPr lang="cs-CZ" dirty="0"/>
              <a:t>Klid a skrýš – vrbové chýše a tunely, jeskyně v křoví</a:t>
            </a:r>
          </a:p>
          <a:p>
            <a:r>
              <a:rPr lang="cs-CZ" dirty="0"/>
              <a:t>Stromy k lezení, lana, šplhání</a:t>
            </a:r>
          </a:p>
          <a:p>
            <a:r>
              <a:rPr lang="cs-CZ" dirty="0"/>
              <a:t>Mlsání – jedlé keře, stromy, záhony</a:t>
            </a:r>
          </a:p>
          <a:p>
            <a:r>
              <a:rPr lang="cs-CZ" dirty="0"/>
              <a:t>Divočina – objevování</a:t>
            </a:r>
          </a:p>
          <a:p>
            <a:r>
              <a:rPr lang="cs-CZ" dirty="0"/>
              <a:t>Relaxační zóna – soukromí, odpočinek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62" y="4283242"/>
            <a:ext cx="6241838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ze skupin ohrožených sociálním vyloučením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kontakt, komunikace</a:t>
            </a:r>
          </a:p>
          <a:p>
            <a:r>
              <a:rPr lang="cs-CZ" dirty="0"/>
              <a:t>Smysluplnost aktivit</a:t>
            </a:r>
          </a:p>
          <a:p>
            <a:r>
              <a:rPr lang="cs-CZ" dirty="0"/>
              <a:t>Léčivá komunita, styk s „normálními“ lidmi</a:t>
            </a:r>
          </a:p>
          <a:p>
            <a:r>
              <a:rPr lang="cs-CZ" dirty="0"/>
              <a:t>Pravidelnost činností</a:t>
            </a:r>
          </a:p>
          <a:p>
            <a:r>
              <a:rPr lang="cs-CZ" dirty="0"/>
              <a:t>Pracovní návyky, nové dovednosti</a:t>
            </a:r>
          </a:p>
          <a:p>
            <a:r>
              <a:rPr lang="cs-CZ" dirty="0"/>
              <a:t>Sebejistota, rutina</a:t>
            </a:r>
          </a:p>
          <a:p>
            <a:r>
              <a:rPr lang="cs-CZ" dirty="0"/>
              <a:t>Svépomoc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Skupiny ohrožené sociální izolací</a:t>
            </a:r>
          </a:p>
          <a:p>
            <a:r>
              <a:rPr lang="cs-CZ" dirty="0"/>
              <a:t>Nižší příjem domácnosti</a:t>
            </a:r>
          </a:p>
          <a:p>
            <a:r>
              <a:rPr lang="cs-CZ" dirty="0"/>
              <a:t>Ztráta sebedůvěry</a:t>
            </a:r>
          </a:p>
          <a:p>
            <a:r>
              <a:rPr lang="cs-CZ" dirty="0"/>
              <a:t>Ztráta pracovních návyků</a:t>
            </a:r>
          </a:p>
          <a:p>
            <a:r>
              <a:rPr lang="cs-CZ" dirty="0"/>
              <a:t>Motivace a vytrvalost</a:t>
            </a:r>
          </a:p>
          <a:p>
            <a:r>
              <a:rPr lang="cs-CZ" dirty="0"/>
              <a:t>Zdravotní rizika</a:t>
            </a:r>
          </a:p>
          <a:p>
            <a:r>
              <a:rPr lang="cs-CZ" dirty="0"/>
              <a:t>Jiné pracovní tempo</a:t>
            </a:r>
          </a:p>
          <a:p>
            <a:r>
              <a:rPr lang="cs-CZ" dirty="0"/>
              <a:t>Můstek do dalšího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808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Mladí lidé opouštějící zařízení pro výkon ústavní nebo ochranné výchovy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Mladiství a mladší 15 let, kteří svým chováním výrazně porušují společenské normy </a:t>
            </a:r>
          </a:p>
          <a:p>
            <a:r>
              <a:rPr lang="cs-CZ" dirty="0"/>
              <a:t>Kladně ovlivnit duševní, mravní a sociální vývoj dítěte / mladistvého a zároveň před jeho chováním chránit společnost </a:t>
            </a:r>
          </a:p>
          <a:p>
            <a:r>
              <a:rPr lang="cs-CZ" dirty="0"/>
              <a:t>Někdy nahrazuje nepodmíněné odnětí svobody a má připravit jedince na řádný život po propuštění</a:t>
            </a:r>
          </a:p>
          <a:p>
            <a:pPr lvl="1"/>
            <a:r>
              <a:rPr lang="cs-CZ" dirty="0"/>
              <a:t>Referenční osoby, kolektiv</a:t>
            </a:r>
          </a:p>
          <a:p>
            <a:pPr lvl="1"/>
            <a:r>
              <a:rPr lang="cs-CZ" dirty="0"/>
              <a:t>Praktická činnost</a:t>
            </a:r>
          </a:p>
          <a:p>
            <a:pPr lvl="1"/>
            <a:r>
              <a:rPr lang="cs-CZ" dirty="0"/>
              <a:t>Fyzická náročnost</a:t>
            </a:r>
          </a:p>
          <a:p>
            <a:pPr lvl="1"/>
            <a:r>
              <a:rPr lang="cs-CZ" dirty="0"/>
              <a:t>Změna zažitých norem a hodnot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8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dlouhodobě či opakovaně nezaměstnaní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Osoby dlouhodobě nezaměstnané: uchazeči o zaměstnání evidovaní na Úřadu práce ČR déle než 1 rok</a:t>
            </a:r>
          </a:p>
          <a:p>
            <a:r>
              <a:rPr lang="cs-CZ" dirty="0"/>
              <a:t>Osoby opakovaně nezaměstnané: osoby, které mají opakovaně problém s uplatněním na trhu práce, tj. jsou uchazeči o zaměstnání, jejichž doba evidence na Úřadu práce ČR dosáhla v posledních 2 letech délky 12 měsíců</a:t>
            </a:r>
          </a:p>
          <a:p>
            <a:pPr lvl="1"/>
            <a:r>
              <a:rPr lang="cs-CZ" dirty="0"/>
              <a:t>Obnovit pracovní návyky</a:t>
            </a:r>
          </a:p>
          <a:p>
            <a:pPr lvl="1"/>
            <a:r>
              <a:rPr lang="cs-CZ" dirty="0"/>
              <a:t>Obnovit sociální návyky</a:t>
            </a:r>
          </a:p>
          <a:p>
            <a:pPr lvl="1"/>
            <a:r>
              <a:rPr lang="cs-CZ" dirty="0"/>
              <a:t>Pravidla komunikace (se zaměstnavatelem, kolegy, úřady)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32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Domovy pro seniory, hospice, LDN, Chráněné bydlení, DOZP, nemocnice, stacionáře, centra denních služeb</a:t>
            </a:r>
          </a:p>
          <a:p>
            <a:r>
              <a:rPr lang="cs-CZ" dirty="0"/>
              <a:t>Reminiscenční techniky, biografické souvislosti od doprovázející osoby</a:t>
            </a:r>
          </a:p>
          <a:p>
            <a:r>
              <a:rPr lang="cs-CZ" dirty="0"/>
              <a:t>Venkovní i interiérová ZT </a:t>
            </a:r>
          </a:p>
          <a:p>
            <a:r>
              <a:rPr lang="cs-CZ" dirty="0"/>
              <a:t>Přizpůsobení kolečkové židli/fyzickým možnostem klientů, bezbariérovost</a:t>
            </a:r>
          </a:p>
          <a:p>
            <a:r>
              <a:rPr lang="cs-CZ" dirty="0"/>
              <a:t>Bezpečný životní a domácký prostor zahrady, důvěra prostředí</a:t>
            </a:r>
          </a:p>
          <a:p>
            <a:r>
              <a:rPr lang="cs-CZ" dirty="0"/>
              <a:t>Orientace s doprovodnou osobou</a:t>
            </a:r>
          </a:p>
          <a:p>
            <a:r>
              <a:rPr lang="cs-CZ" dirty="0"/>
              <a:t>Zapamatovatelné prvky, stimulující prvky</a:t>
            </a:r>
          </a:p>
          <a:p>
            <a:r>
              <a:rPr lang="cs-CZ" dirty="0"/>
              <a:t>Jasné a rozpoznatelné směry a cesty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1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Osoby v nebo po výkonu trestu odnětí svobody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Osoby, které se dostaly do konfliktu se zákonem, byly obviněny a odsouzeny k nedobrovolné společenské izolaci </a:t>
            </a:r>
          </a:p>
          <a:p>
            <a:r>
              <a:rPr lang="cs-CZ" dirty="0"/>
              <a:t>Snížit recidivu kriminálního chování, vedení k soběstačnému životu po propuštění</a:t>
            </a:r>
          </a:p>
          <a:p>
            <a:r>
              <a:rPr lang="cs-CZ" dirty="0"/>
              <a:t>Chránit společnost před pachateli trestných činů a zabránit jim v páchání další trestné činnosti</a:t>
            </a:r>
          </a:p>
          <a:p>
            <a:pPr lvl="1"/>
            <a:r>
              <a:rPr lang="cs-CZ" dirty="0"/>
              <a:t>Pracovní řád</a:t>
            </a:r>
          </a:p>
          <a:p>
            <a:pPr lvl="1"/>
            <a:r>
              <a:rPr lang="cs-CZ" dirty="0"/>
              <a:t>Sociální integrace</a:t>
            </a:r>
          </a:p>
          <a:p>
            <a:pPr lvl="1"/>
            <a:r>
              <a:rPr lang="cs-CZ" dirty="0"/>
              <a:t>Komunikace</a:t>
            </a:r>
          </a:p>
          <a:p>
            <a:pPr lvl="1"/>
            <a:r>
              <a:rPr lang="cs-CZ" dirty="0"/>
              <a:t>Přidružené problémy: exekuce, finanční tíseň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02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Záliba zahradničení – pokračování předávání zkušenosti</a:t>
            </a:r>
          </a:p>
          <a:p>
            <a:r>
              <a:rPr lang="cs-CZ" dirty="0"/>
              <a:t>Pocit užitečnosti – na něčem se podílím</a:t>
            </a:r>
          </a:p>
          <a:p>
            <a:r>
              <a:rPr lang="cs-CZ" dirty="0"/>
              <a:t>Rozšíření životního prostoru</a:t>
            </a:r>
          </a:p>
          <a:p>
            <a:r>
              <a:rPr lang="cs-CZ" dirty="0"/>
              <a:t>Rytmus, koncentrace a klid</a:t>
            </a:r>
          </a:p>
          <a:p>
            <a:r>
              <a:rPr lang="cs-CZ" dirty="0"/>
              <a:t>Zdravá únava, povzbuzení smyslů</a:t>
            </a:r>
          </a:p>
          <a:p>
            <a:r>
              <a:rPr lang="cs-CZ" dirty="0"/>
              <a:t>Plánovat pauzy a sezení</a:t>
            </a:r>
          </a:p>
          <a:p>
            <a:r>
              <a:rPr lang="cs-CZ" dirty="0"/>
              <a:t>Nápoje, oblečení</a:t>
            </a:r>
          </a:p>
          <a:p>
            <a:r>
              <a:rPr lang="cs-CZ" dirty="0"/>
              <a:t>Ochrana před sluncem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 descr="Výsledek obrázku pro older people working in the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33" y="3566161"/>
            <a:ext cx="540636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9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lidé a geriatričtí pacienti – Alzheimerova choroba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Postižení paměti, řeči, deprese, úzkost a strach, neklid, agresivitu, podezřívavost, bludy, halucinace</a:t>
            </a:r>
          </a:p>
          <a:p>
            <a:r>
              <a:rPr lang="cs-CZ" dirty="0"/>
              <a:t>Trénink orientace v realitě</a:t>
            </a:r>
          </a:p>
          <a:p>
            <a:r>
              <a:rPr lang="cs-CZ" dirty="0"/>
              <a:t>Terapie kognitivních stimulací </a:t>
            </a:r>
          </a:p>
          <a:p>
            <a:r>
              <a:rPr lang="cs-CZ" dirty="0"/>
              <a:t>Validační terapie</a:t>
            </a:r>
          </a:p>
          <a:p>
            <a:r>
              <a:rPr lang="cs-CZ" dirty="0"/>
              <a:t>Reminiscenční terapie</a:t>
            </a:r>
          </a:p>
          <a:p>
            <a:r>
              <a:rPr lang="cs-CZ" dirty="0">
                <a:hlinkClick r:id="rId2"/>
              </a:rPr>
              <a:t>https://www.enablingenvironments.com.au/outdoor-planting.html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42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duševním onemocněním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5999"/>
            <a:ext cx="10547684" cy="430730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Chronické onemocnění : vrozená organická výbava / vliv prostředí a životních událostí (infekce, toxoplazmóza, alkoholismus). </a:t>
            </a:r>
          </a:p>
          <a:p>
            <a:pPr lvl="1"/>
            <a:r>
              <a:rPr lang="cs-CZ" dirty="0"/>
              <a:t>Ztráta zájmu, iniciativnosti, motivace, odpovědnosti</a:t>
            </a:r>
          </a:p>
          <a:p>
            <a:pPr lvl="1"/>
            <a:r>
              <a:rPr lang="cs-CZ" dirty="0"/>
              <a:t>Nižší schopnost sebeobsluhy</a:t>
            </a:r>
          </a:p>
          <a:p>
            <a:pPr lvl="1"/>
            <a:r>
              <a:rPr lang="cs-CZ" dirty="0"/>
              <a:t>Nižší finanční soběstačnost</a:t>
            </a:r>
          </a:p>
          <a:p>
            <a:pPr lvl="1"/>
            <a:r>
              <a:rPr lang="cs-CZ" dirty="0"/>
              <a:t>Horší mezilidské vztahy</a:t>
            </a:r>
          </a:p>
          <a:p>
            <a:pPr lvl="1"/>
            <a:r>
              <a:rPr lang="cs-CZ" dirty="0"/>
              <a:t>Nižší schopnost učit se novým věcem</a:t>
            </a:r>
          </a:p>
          <a:p>
            <a:r>
              <a:rPr lang="cs-CZ" dirty="0"/>
              <a:t>Zvýšená nemocnost</a:t>
            </a:r>
          </a:p>
          <a:p>
            <a:r>
              <a:rPr lang="cs-CZ" dirty="0"/>
              <a:t>Impulzivní, zkratkovité jednání</a:t>
            </a:r>
          </a:p>
          <a:p>
            <a:r>
              <a:rPr lang="cs-CZ" dirty="0"/>
              <a:t>Neměnit zaučené pracovní návyky a dovednosti</a:t>
            </a:r>
          </a:p>
          <a:p>
            <a:pPr lvl="1"/>
            <a:r>
              <a:rPr lang="cs-CZ" dirty="0"/>
              <a:t>Komunikovat jasně</a:t>
            </a:r>
          </a:p>
          <a:p>
            <a:pPr lvl="1"/>
            <a:r>
              <a:rPr lang="cs-CZ" dirty="0"/>
              <a:t>Potřeba pochvaly</a:t>
            </a:r>
          </a:p>
          <a:p>
            <a:pPr lvl="1"/>
            <a:r>
              <a:rPr lang="cs-CZ" dirty="0"/>
              <a:t>Mluvit přátelsky a otevřeně</a:t>
            </a:r>
          </a:p>
          <a:p>
            <a:pPr lvl="1"/>
            <a:r>
              <a:rPr lang="cs-CZ" dirty="0"/>
              <a:t>Mluvit i o nemoci a problémech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6" y="2952477"/>
            <a:ext cx="5213684" cy="3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duševním onemocněním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Zaměření na dovednosti a schopnosti, prožitek úspěchu</a:t>
            </a:r>
          </a:p>
          <a:p>
            <a:r>
              <a:rPr lang="cs-CZ" dirty="0"/>
              <a:t>Důraz na rutinu a kontinuitu – spolehlivost (sebe)jistota</a:t>
            </a:r>
          </a:p>
          <a:p>
            <a:r>
              <a:rPr lang="cs-CZ" dirty="0"/>
              <a:t>Důraz na vnímání sebe sama, posílení sebevědomí, posílení vlastní iniciativy</a:t>
            </a:r>
          </a:p>
          <a:p>
            <a:r>
              <a:rPr lang="cs-CZ" dirty="0"/>
              <a:t>Odpoutání se od vlastních problémů, zájem o okolí, odpovědnost</a:t>
            </a:r>
          </a:p>
          <a:p>
            <a:r>
              <a:rPr lang="cs-CZ" dirty="0"/>
              <a:t>Zmírnění stresu, deprese, úzkosti</a:t>
            </a:r>
          </a:p>
          <a:p>
            <a:r>
              <a:rPr lang="cs-CZ" dirty="0"/>
              <a:t>Začlenění do společnosti, lepší komunikační schopnosti</a:t>
            </a:r>
          </a:p>
          <a:p>
            <a:r>
              <a:rPr lang="cs-CZ" dirty="0"/>
              <a:t>Přítomnost </a:t>
            </a:r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/>
              <a:t>vaccae</a:t>
            </a:r>
            <a:r>
              <a:rPr lang="cs-CZ" dirty="0"/>
              <a:t> v půdě, podporuje </a:t>
            </a:r>
            <a:r>
              <a:rPr lang="cs-CZ"/>
              <a:t>tvorbu serotoninu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81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tělesným postižením - rehabilitace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Zdravotní: medicína, fyzioterapie, protetika</a:t>
            </a:r>
          </a:p>
          <a:p>
            <a:r>
              <a:rPr lang="cs-CZ" dirty="0"/>
              <a:t>Sociální: bezbariérovost, sociální služby</a:t>
            </a:r>
          </a:p>
          <a:p>
            <a:r>
              <a:rPr lang="cs-CZ" dirty="0"/>
              <a:t>Pedagogická: školská integrace, distanční vzdělávání, e-</a:t>
            </a:r>
            <a:r>
              <a:rPr lang="cs-CZ" dirty="0" err="1"/>
              <a:t>learningové</a:t>
            </a:r>
            <a:r>
              <a:rPr lang="cs-CZ" dirty="0"/>
              <a:t> kurzy</a:t>
            </a:r>
          </a:p>
          <a:p>
            <a:r>
              <a:rPr lang="cs-CZ" dirty="0"/>
              <a:t>Psychologická: podpora ze strany rodiny, přátel a okolí, psychoterapie</a:t>
            </a:r>
          </a:p>
          <a:p>
            <a:r>
              <a:rPr lang="cs-CZ" dirty="0"/>
              <a:t>Pracovní: uplatnění na otevřeném trhu práce, práce z domova, podporované zaměstnávání</a:t>
            </a:r>
          </a:p>
          <a:p>
            <a:r>
              <a:rPr lang="cs-CZ" dirty="0"/>
              <a:t>Právní: antidiskriminační opatření, legislativní podpora všech oblastí </a:t>
            </a:r>
          </a:p>
        </p:txBody>
      </p:sp>
    </p:spTree>
    <p:extLst>
      <p:ext uri="{BB962C8B-B14F-4D97-AF65-F5344CB8AC3E}">
        <p14:creationId xmlns:p14="http://schemas.microsoft.com/office/powerpoint/2010/main" val="140646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 s tělesným postižením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Individuální plánování a přístup</a:t>
            </a:r>
          </a:p>
          <a:p>
            <a:r>
              <a:rPr lang="cs-CZ" dirty="0"/>
              <a:t>Maximální kompenzace a zapojení do normálního života bez omezení</a:t>
            </a:r>
          </a:p>
          <a:p>
            <a:r>
              <a:rPr lang="cs-CZ" dirty="0"/>
              <a:t>Výběr materiálů</a:t>
            </a:r>
          </a:p>
          <a:p>
            <a:r>
              <a:rPr lang="cs-CZ" dirty="0"/>
              <a:t>Kompenzační pomůcky, volba pracovních nástrojů</a:t>
            </a:r>
          </a:p>
          <a:p>
            <a:r>
              <a:rPr lang="cs-CZ" dirty="0"/>
              <a:t>Fyziologická pozice</a:t>
            </a:r>
          </a:p>
          <a:p>
            <a:r>
              <a:rPr lang="cs-CZ" dirty="0"/>
              <a:t>Volba aktivity, dopomoc, zprostředkování</a:t>
            </a:r>
          </a:p>
          <a:p>
            <a:r>
              <a:rPr lang="cs-CZ" dirty="0"/>
              <a:t>Vyvýšené záhony</a:t>
            </a:r>
          </a:p>
          <a:p>
            <a:r>
              <a:rPr lang="cs-CZ" dirty="0"/>
              <a:t>Prostor pro odpočinek</a:t>
            </a:r>
          </a:p>
          <a:p>
            <a:r>
              <a:rPr lang="cs-CZ" dirty="0"/>
              <a:t>Ochrana před sluncem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3019926"/>
            <a:ext cx="5117432" cy="38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8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3629</TotalTime>
  <Words>1620</Words>
  <Application>Microsoft Office PowerPoint</Application>
  <PresentationFormat>Širokoúhlá obrazovka</PresentationFormat>
  <Paragraphs>243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Franklin Gothic Book</vt:lpstr>
      <vt:lpstr>Crop</vt:lpstr>
      <vt:lpstr>Práce s klienty</vt:lpstr>
      <vt:lpstr>Starší lidé a geriatričtí pacienti</vt:lpstr>
      <vt:lpstr>Starší lidé a geriatričtí pacienti</vt:lpstr>
      <vt:lpstr>Starší lidé a geriatričtí pacienti</vt:lpstr>
      <vt:lpstr>Starší lidé a geriatričtí pacienti – Alzheimerova choroba</vt:lpstr>
      <vt:lpstr>Lidé s duševním onemocněním</vt:lpstr>
      <vt:lpstr>Lidé s duševním onemocněním</vt:lpstr>
      <vt:lpstr>Lidé s tělesným postižením - rehabilitace</vt:lpstr>
      <vt:lpstr>Lidé s tělesným postižením</vt:lpstr>
      <vt:lpstr>Zahradně terapeutické prvky pro pacienty s jiným typem mobility</vt:lpstr>
      <vt:lpstr>Prezentace aplikace PowerPoint</vt:lpstr>
      <vt:lpstr>Lidé s mentálním postižením</vt:lpstr>
      <vt:lpstr>Lidé s mentálním postižením</vt:lpstr>
      <vt:lpstr>Lidé s mentálním postižením</vt:lpstr>
      <vt:lpstr>Lidé s poruchou autistického spektra</vt:lpstr>
      <vt:lpstr>Lidé s postižením smyslového ústrojí - sluch</vt:lpstr>
      <vt:lpstr>Lidé s postižením smyslového ústrojí - sluch</vt:lpstr>
      <vt:lpstr>Lidé s poruchou smyslového ústrojí - zrak</vt:lpstr>
      <vt:lpstr>Lidé s poruchou smyslového ústrojí - zrak</vt:lpstr>
      <vt:lpstr>Lidé s poruchou smyslového ústrojí - zrak</vt:lpstr>
      <vt:lpstr>Prezentace aplikace PowerPoint</vt:lpstr>
      <vt:lpstr>Děti a mládež</vt:lpstr>
      <vt:lpstr>Lidé s dílčími deficity</vt:lpstr>
      <vt:lpstr>Lidé s dílčími deficity</vt:lpstr>
      <vt:lpstr>Lidé s dílčími deficity</vt:lpstr>
      <vt:lpstr>Zahrada pro děti</vt:lpstr>
      <vt:lpstr>Lidé ze skupin ohrožených sociálním vyloučením</vt:lpstr>
      <vt:lpstr>Mladí lidé opouštějící zařízení pro výkon ústavní nebo ochranné výchovy</vt:lpstr>
      <vt:lpstr>Lidé dlouhodobě či opakovaně nezaměstnaní</vt:lpstr>
      <vt:lpstr>Osoby v nebo po výkonu trestu odnětí svobody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klienty</dc:title>
  <dc:creator>Eliška Hudcová</dc:creator>
  <cp:lastModifiedBy>Eliška Hudcová</cp:lastModifiedBy>
  <cp:revision>47</cp:revision>
  <dcterms:created xsi:type="dcterms:W3CDTF">2019-10-07T09:49:53Z</dcterms:created>
  <dcterms:modified xsi:type="dcterms:W3CDTF">2022-05-19T20:20:53Z</dcterms:modified>
</cp:coreProperties>
</file>