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0" r:id="rId5"/>
    <p:sldId id="271" r:id="rId6"/>
    <p:sldId id="258" r:id="rId7"/>
    <p:sldId id="272" r:id="rId8"/>
    <p:sldId id="265" r:id="rId9"/>
    <p:sldId id="266" r:id="rId10"/>
    <p:sldId id="263" r:id="rId11"/>
    <p:sldId id="262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6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5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3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0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F1F129-CDC5-4BB0-8F99-A45F2F213965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8DABA6-6C07-4E7B-B504-2D63EBE26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oho9Rmz2j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ompostuj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Zahrada v zahradní terapii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do zahradní terapie</a:t>
            </a:r>
            <a:endParaRPr lang="cs-CZ" b="1" dirty="0"/>
          </a:p>
          <a:p>
            <a:r>
              <a:rPr lang="cs-CZ" b="1" dirty="0"/>
              <a:t>Eliška Hudcová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8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zahradní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</a:t>
            </a:r>
          </a:p>
          <a:p>
            <a:r>
              <a:rPr lang="cs-CZ" dirty="0"/>
              <a:t>Snížení stresu</a:t>
            </a:r>
          </a:p>
          <a:p>
            <a:r>
              <a:rPr lang="cs-CZ" dirty="0"/>
              <a:t>Uvolnění</a:t>
            </a:r>
          </a:p>
          <a:p>
            <a:r>
              <a:rPr lang="cs-CZ" dirty="0"/>
              <a:t>Redukce agresivity</a:t>
            </a:r>
          </a:p>
          <a:p>
            <a:r>
              <a:rPr lang="cs-CZ" dirty="0"/>
              <a:t>Redukce medikace</a:t>
            </a:r>
          </a:p>
          <a:p>
            <a:r>
              <a:rPr lang="cs-CZ" dirty="0"/>
              <a:t>Zlepšení spánku</a:t>
            </a:r>
          </a:p>
          <a:p>
            <a:r>
              <a:rPr lang="cs-CZ" dirty="0"/>
              <a:t>Zlepšení sociálních vztahů</a:t>
            </a:r>
          </a:p>
          <a:p>
            <a:r>
              <a:rPr lang="cs-CZ" dirty="0"/>
              <a:t>Naděje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71" y="20574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zahradní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Estetické potěšení</a:t>
            </a:r>
          </a:p>
          <a:p>
            <a:r>
              <a:rPr lang="cs-CZ" dirty="0"/>
              <a:t>Fyzická závislost na rostlinách</a:t>
            </a:r>
          </a:p>
          <a:p>
            <a:r>
              <a:rPr lang="cs-CZ" dirty="0"/>
              <a:t>Pěstování a péče o rostliny</a:t>
            </a:r>
          </a:p>
          <a:p>
            <a:r>
              <a:rPr lang="cs-CZ" dirty="0"/>
              <a:t>Sociální interakce (Diane </a:t>
            </a:r>
            <a:r>
              <a:rPr lang="cs-CZ" dirty="0" err="1"/>
              <a:t>Relf</a:t>
            </a:r>
            <a:r>
              <a:rPr lang="cs-CZ" dirty="0"/>
              <a:t>, 1999)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74" y="418010"/>
            <a:ext cx="4390129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39D4785-9F16-42CB-9150-9D2679309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2" y="1207315"/>
            <a:ext cx="5727817" cy="42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90E5F3-3D24-400D-98E9-2735E3BA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75" y="472471"/>
            <a:ext cx="3945622" cy="59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8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D61803F-8ECB-4071-A184-77B73086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62FE87E-500B-4711-97B7-220E5BC12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86" y="1409700"/>
            <a:ext cx="226714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84AEBB5-6D6F-47AE-BE92-BBD5E6F7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52" y="381000"/>
            <a:ext cx="4057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B27AF-64FC-4083-B8C3-B72D23B0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03226-9313-4DBA-A4DE-1A4DF5819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ZAHRADNÍ TERAPIE V PRAXI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0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Kolem lidských obydlí od nepaměti</a:t>
            </a:r>
          </a:p>
          <a:p>
            <a:r>
              <a:rPr lang="cs-CZ" dirty="0"/>
              <a:t>Obraz zahrady Eden na zemi, Rajská zahrada, kláštery</a:t>
            </a:r>
          </a:p>
          <a:p>
            <a:r>
              <a:rPr lang="cs-CZ" dirty="0"/>
              <a:t>Zahrada – slovo písemně zaznamenané roku 1250. Název města </a:t>
            </a:r>
            <a:r>
              <a:rPr lang="cs-CZ" b="1" i="1" dirty="0" err="1"/>
              <a:t>Sagard</a:t>
            </a:r>
            <a:r>
              <a:rPr lang="cs-CZ" dirty="0"/>
              <a:t> na ostrově Rujana, v praslovanštině znamená město s hradbou (Za-hrad). </a:t>
            </a:r>
          </a:p>
          <a:p>
            <a:r>
              <a:rPr lang="cs-CZ" dirty="0"/>
              <a:t>Přenesený význam – ohrazené místo. Ohrazené – chráněné před nežádoucími zásahy zvenčí a také před nebezpečnou a divokou přírodou. </a:t>
            </a:r>
          </a:p>
          <a:p>
            <a:r>
              <a:rPr lang="cs-CZ" dirty="0"/>
              <a:t>Za hradbou (za plotem) mohlo být kultivováno – osázeno, obděláváno, využíváno.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0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 jako bezpečné místo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kde člověk pobývá, kde žije, kde se setkává</a:t>
            </a:r>
          </a:p>
          <a:p>
            <a:pPr lvl="0"/>
            <a:r>
              <a:rPr lang="cs-CZ" dirty="0"/>
              <a:t>kde se člověk stará o to, co roste</a:t>
            </a:r>
          </a:p>
          <a:p>
            <a:pPr lvl="0"/>
            <a:r>
              <a:rPr lang="cs-CZ" dirty="0"/>
              <a:t>kde člověk může být kreativní</a:t>
            </a:r>
          </a:p>
          <a:p>
            <a:pPr lvl="0"/>
            <a:r>
              <a:rPr lang="cs-CZ" dirty="0"/>
              <a:t>které člověk vlastní, které mu patří</a:t>
            </a:r>
          </a:p>
          <a:p>
            <a:pPr lvl="0"/>
            <a:r>
              <a:rPr lang="cs-CZ" dirty="0"/>
              <a:t>které se časem vyvíjí</a:t>
            </a:r>
          </a:p>
          <a:p>
            <a:pPr lvl="0"/>
            <a:r>
              <a:rPr lang="cs-CZ" dirty="0"/>
              <a:t>které odráží vlastní identitu</a:t>
            </a:r>
          </a:p>
          <a:p>
            <a:pPr lvl="0"/>
            <a:r>
              <a:rPr lang="cs-CZ" dirty="0"/>
              <a:t>které umožňuje kontrolu a poskytuje svobodu</a:t>
            </a:r>
          </a:p>
          <a:p>
            <a:pPr lvl="0"/>
            <a:r>
              <a:rPr lang="cs-CZ" dirty="0"/>
              <a:t>které umožňuje produktivní činnost</a:t>
            </a:r>
          </a:p>
          <a:p>
            <a:pPr lvl="0"/>
            <a:r>
              <a:rPr lang="cs-CZ" dirty="0"/>
              <a:t>kam se člověk může uchýlit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05" y="1731917"/>
            <a:ext cx="4689566" cy="4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Zahradničení v ČR (Jan Vávra, 2020)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652" y="1752600"/>
            <a:ext cx="9872871" cy="403860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42 % se věnuje pěstování potravin  (2020)</a:t>
            </a:r>
          </a:p>
          <a:p>
            <a:pPr lvl="0"/>
            <a:r>
              <a:rPr lang="cs-CZ" dirty="0"/>
              <a:t>73 % hospodaří u domu</a:t>
            </a:r>
          </a:p>
          <a:p>
            <a:pPr lvl="0"/>
            <a:r>
              <a:rPr lang="cs-CZ" dirty="0"/>
              <a:t>10 % dojíždí za zahradou na chatu</a:t>
            </a:r>
          </a:p>
          <a:p>
            <a:pPr lvl="0"/>
            <a:r>
              <a:rPr lang="cs-CZ" dirty="0"/>
              <a:t>8 % zahradničí u příbuzných</a:t>
            </a:r>
          </a:p>
        </p:txBody>
      </p:sp>
      <p:pic>
        <p:nvPicPr>
          <p:cNvPr id="1026" name="Picture 2" descr="Chalupa, Stromy, Cesta, Stezka, Dům">
            <a:extLst>
              <a:ext uri="{FF2B5EF4-FFF2-40B4-BE49-F238E27FC236}">
                <a16:creationId xmlns:a16="http://schemas.microsoft.com/office/drawing/2014/main" id="{C61E60B0-B128-41D4-B39E-EAE72472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4" y="2321694"/>
            <a:ext cx="6607341" cy="40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4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B76D6-6A29-434E-B1FE-3EB7A2F4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zahrad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C530A-C978-429C-A122-D8761A36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Zahrady při bytových domech a ve vnitroblocích</a:t>
            </a:r>
          </a:p>
          <a:p>
            <a:r>
              <a:rPr lang="cs-CZ" dirty="0"/>
              <a:t>Předzahrádky u bytových domů</a:t>
            </a:r>
          </a:p>
          <a:p>
            <a:r>
              <a:rPr lang="cs-CZ" dirty="0"/>
              <a:t>Zahrádkářské osady/kolonie (8 % pěstitelů)</a:t>
            </a:r>
          </a:p>
          <a:p>
            <a:r>
              <a:rPr lang="cs-CZ" dirty="0"/>
              <a:t>Pod správou Českého zahrádkářského svaz 8 697  ha (2019), 24 475 ha (1995)</a:t>
            </a:r>
          </a:p>
          <a:p>
            <a:r>
              <a:rPr lang="cs-CZ" dirty="0"/>
              <a:t>Komunitní zahrady (společenská i kulturní funkce)</a:t>
            </a:r>
          </a:p>
          <a:p>
            <a:r>
              <a:rPr lang="cs-CZ" dirty="0"/>
              <a:t>Institucionální zahrady (školní, vzdělávací, přírodní, botanické zahrady a arboreta, meditační, terapeutické)</a:t>
            </a:r>
          </a:p>
          <a:p>
            <a:r>
              <a:rPr lang="cs-CZ" dirty="0"/>
              <a:t>Guerillové zahrádky</a:t>
            </a:r>
          </a:p>
          <a:p>
            <a:r>
              <a:rPr lang="cs-CZ" dirty="0"/>
              <a:t>Kontejnery, balkony, truhlíky</a:t>
            </a:r>
          </a:p>
        </p:txBody>
      </p:sp>
    </p:spTree>
    <p:extLst>
      <p:ext uri="{BB962C8B-B14F-4D97-AF65-F5344CB8AC3E}">
        <p14:creationId xmlns:p14="http://schemas.microsoft.com/office/powerpoint/2010/main" val="52775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/>
              <a:t>Terapeutická zahrada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cs-CZ" dirty="0"/>
              <a:t>Vnitřní prostory</a:t>
            </a:r>
          </a:p>
          <a:p>
            <a:pPr lvl="1"/>
            <a:r>
              <a:rPr lang="cs-CZ" dirty="0"/>
              <a:t>Pokoj: individuální práce s jednotlivce</a:t>
            </a:r>
          </a:p>
          <a:p>
            <a:pPr lvl="1"/>
            <a:r>
              <a:rPr lang="cs-CZ" dirty="0"/>
              <a:t>Společenská místnost: práce se skupinou</a:t>
            </a:r>
          </a:p>
          <a:p>
            <a:pPr lvl="1"/>
            <a:r>
              <a:rPr lang="cs-CZ" dirty="0"/>
              <a:t>Zimní zahrada</a:t>
            </a:r>
          </a:p>
          <a:p>
            <a:pPr lvl="1"/>
            <a:r>
              <a:rPr lang="cs-CZ" dirty="0"/>
              <a:t>Chodby a společné prostory</a:t>
            </a:r>
          </a:p>
          <a:p>
            <a:r>
              <a:rPr lang="cs-CZ" dirty="0"/>
              <a:t>Balkovy a terasy</a:t>
            </a:r>
          </a:p>
          <a:p>
            <a:r>
              <a:rPr lang="cs-CZ" dirty="0"/>
              <a:t>Zahrady</a:t>
            </a:r>
          </a:p>
          <a:p>
            <a:pPr lvl="1"/>
            <a:r>
              <a:rPr lang="cs-CZ" dirty="0"/>
              <a:t>Plánování (lidi i prostor)</a:t>
            </a:r>
          </a:p>
          <a:p>
            <a:pPr lvl="1"/>
            <a:r>
              <a:rPr lang="cs-CZ" dirty="0"/>
              <a:t>Cílová skupina</a:t>
            </a:r>
          </a:p>
          <a:p>
            <a:pPr lvl="1"/>
            <a:r>
              <a:rPr lang="cs-CZ" dirty="0"/>
              <a:t>Bezpečnost na prvním místě</a:t>
            </a:r>
          </a:p>
          <a:p>
            <a:pPr lvl="1"/>
            <a:r>
              <a:rPr lang="cs-CZ" dirty="0"/>
              <a:t>Pro individuální i skupinovou činnost</a:t>
            </a:r>
          </a:p>
          <a:p>
            <a:pPr lvl="1"/>
            <a:r>
              <a:rPr lang="cs-CZ" dirty="0"/>
              <a:t>Financování</a:t>
            </a:r>
          </a:p>
          <a:p>
            <a:pPr lvl="1"/>
            <a:r>
              <a:rPr lang="cs-CZ" dirty="0"/>
              <a:t>Harmonogram postupu úprav a výsadeb, údržby, odpovědnosti</a:t>
            </a:r>
          </a:p>
          <a:p>
            <a:pPr lvl="1"/>
            <a:r>
              <a:rPr lang="cs-CZ" dirty="0"/>
              <a:t>Realizace (firma, uživatelé, rodinní příslušníci i dobrovolníci)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8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/>
              <a:t>Základní charakteristiky </a:t>
            </a:r>
            <a:r>
              <a:rPr lang="cs-CZ" dirty="0" err="1"/>
              <a:t>terap</a:t>
            </a:r>
            <a:r>
              <a:rPr lang="cs-CZ" dirty="0"/>
              <a:t>. zahrad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cs-CZ" dirty="0"/>
              <a:t>Lehká dostupnost, přiměřený sklon terénu, bezbariérové přístupové cesty, upravené pracovní plochy </a:t>
            </a:r>
          </a:p>
          <a:p>
            <a:pPr marL="457200" indent="-457200">
              <a:buAutoNum type="arabicPeriod"/>
            </a:pPr>
            <a:r>
              <a:rPr lang="cs-CZ" dirty="0"/>
              <a:t>Zvýrazněné okrajové linie prvků zahrady – pomoc v orientaci, motivace k procházce</a:t>
            </a:r>
          </a:p>
          <a:p>
            <a:pPr marL="457200" indent="-457200">
              <a:buAutoNum type="arabicPeriod"/>
            </a:pPr>
            <a:r>
              <a:rPr lang="cs-CZ" dirty="0"/>
              <a:t>Pestrost a bohatost kolekce použitých rostlin</a:t>
            </a:r>
          </a:p>
          <a:p>
            <a:pPr marL="457200" indent="-457200">
              <a:buAutoNum type="arabicPeriod"/>
            </a:pPr>
            <a:r>
              <a:rPr lang="cs-CZ" dirty="0"/>
              <a:t>Rozvoj mobility, motoriky, kognitivních schopností, soc. interakcí, odpočinek, hra</a:t>
            </a:r>
          </a:p>
          <a:p>
            <a:pPr marL="457200" indent="-457200">
              <a:buAutoNum type="arabicPeriod"/>
            </a:pPr>
            <a:r>
              <a:rPr lang="cs-CZ" dirty="0"/>
              <a:t>Bez chemikálií, rizik</a:t>
            </a:r>
          </a:p>
          <a:p>
            <a:pPr marL="457200" indent="-457200">
              <a:buAutoNum type="arabicPeriod"/>
            </a:pPr>
            <a:r>
              <a:rPr lang="cs-CZ" dirty="0"/>
              <a:t>Dlouhodobá udržitelnost (nekonči s koncem projektu)</a:t>
            </a:r>
          </a:p>
          <a:p>
            <a:pPr marL="457200" indent="-457200">
              <a:buAutoNum type="arabicPeriod"/>
            </a:pPr>
            <a:r>
              <a:rPr lang="cs-CZ" dirty="0"/>
              <a:t>Jednoduchost a pochopitelnost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8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Obvyklé prvky terapeutické zahrady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Bylinkový záhon / bylinková spirála</a:t>
            </a:r>
          </a:p>
          <a:p>
            <a:r>
              <a:rPr lang="cs-CZ" dirty="0"/>
              <a:t>Vyvýšený záhon / zeleninové kolečko</a:t>
            </a:r>
          </a:p>
          <a:p>
            <a:r>
              <a:rPr lang="cs-CZ" dirty="0"/>
              <a:t>(Ukázkový) kompost</a:t>
            </a:r>
          </a:p>
          <a:p>
            <a:r>
              <a:rPr lang="cs-CZ" dirty="0"/>
              <a:t>Divočina / louka</a:t>
            </a:r>
          </a:p>
          <a:p>
            <a:r>
              <a:rPr lang="cs-CZ" dirty="0"/>
              <a:t>Jedlé keře</a:t>
            </a:r>
          </a:p>
          <a:p>
            <a:r>
              <a:rPr lang="cs-CZ" dirty="0"/>
              <a:t>Zvukové hřiště (</a:t>
            </a:r>
            <a:r>
              <a:rPr lang="cs-CZ" dirty="0" err="1"/>
              <a:t>dendrofony</a:t>
            </a:r>
            <a:r>
              <a:rPr lang="cs-CZ" dirty="0"/>
              <a:t>)</a:t>
            </a:r>
          </a:p>
          <a:p>
            <a:r>
              <a:rPr lang="cs-CZ" dirty="0"/>
              <a:t>Vodní prvek </a:t>
            </a:r>
          </a:p>
          <a:p>
            <a:r>
              <a:rPr lang="cs-CZ" dirty="0"/>
              <a:t>Skrýš</a:t>
            </a:r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Smíšené trvalkové záhony</a:t>
            </a:r>
          </a:p>
          <a:p>
            <a:r>
              <a:rPr lang="cs-CZ" dirty="0"/>
              <a:t>Živé ploty</a:t>
            </a:r>
          </a:p>
          <a:p>
            <a:r>
              <a:rPr lang="cs-CZ" dirty="0"/>
              <a:t>Stinné místo / altán</a:t>
            </a:r>
          </a:p>
          <a:p>
            <a:r>
              <a:rPr lang="cs-CZ" dirty="0"/>
              <a:t>Ohniště</a:t>
            </a:r>
          </a:p>
          <a:p>
            <a:r>
              <a:rPr lang="cs-CZ" dirty="0"/>
              <a:t>Tlející kmen / pařez</a:t>
            </a:r>
          </a:p>
          <a:p>
            <a:r>
              <a:rPr lang="cs-CZ" dirty="0"/>
              <a:t>Herní kopeček</a:t>
            </a:r>
          </a:p>
          <a:p>
            <a:r>
              <a:rPr lang="cs-CZ" dirty="0"/>
              <a:t>Vrbová chýše</a:t>
            </a:r>
          </a:p>
          <a:p>
            <a:r>
              <a:rPr lang="cs-CZ" dirty="0"/>
              <a:t>Vzrostlé stromy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4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prvky zahrad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Kompost (40-60 % domácího „odpadu“ bioodpad)</a:t>
            </a:r>
          </a:p>
          <a:p>
            <a:r>
              <a:rPr lang="cs-CZ" dirty="0">
                <a:hlinkClick r:id="rId2"/>
              </a:rPr>
              <a:t>https://www.kompostuj.cz/</a:t>
            </a:r>
            <a:endParaRPr lang="cs-CZ" dirty="0"/>
          </a:p>
          <a:p>
            <a:r>
              <a:rPr lang="cs-CZ" dirty="0"/>
              <a:t>Místo na odpad</a:t>
            </a:r>
          </a:p>
          <a:p>
            <a:r>
              <a:rPr lang="cs-CZ" dirty="0"/>
              <a:t>Nádoba na zadržování dešťové vody (velkokapacitní pod zem, sud)</a:t>
            </a:r>
          </a:p>
          <a:p>
            <a:r>
              <a:rPr lang="cs-CZ" dirty="0"/>
              <a:t>Přístřešek při nepřízni počasí</a:t>
            </a:r>
          </a:p>
          <a:p>
            <a:r>
              <a:rPr lang="cs-CZ" dirty="0"/>
              <a:t>Pergola, zastíněný prostor</a:t>
            </a:r>
          </a:p>
          <a:p>
            <a:r>
              <a:rPr lang="cs-CZ" dirty="0"/>
              <a:t>Místo pro nářadí</a:t>
            </a:r>
          </a:p>
          <a:p>
            <a:r>
              <a:rPr lang="cs-CZ" dirty="0"/>
              <a:t>Lavička</a:t>
            </a:r>
          </a:p>
          <a:p>
            <a:r>
              <a:rPr lang="cs-CZ" dirty="0"/>
              <a:t>Toalety 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C79EA3-1B13-4F74-A902-3D66553DBB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3" y="1718154"/>
            <a:ext cx="4361972" cy="43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0725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789</TotalTime>
  <Words>530</Words>
  <Application>Microsoft Office PowerPoint</Application>
  <PresentationFormat>Širokoúhlá obrazovka</PresentationFormat>
  <Paragraphs>99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Corbel</vt:lpstr>
      <vt:lpstr>Základ</vt:lpstr>
      <vt:lpstr>Zahrada v zahradní terapii</vt:lpstr>
      <vt:lpstr>Zahrada</vt:lpstr>
      <vt:lpstr>Zahrada jako bezpečné místo</vt:lpstr>
      <vt:lpstr>Zahradničení v ČR (Jan Vávra, 2020)</vt:lpstr>
      <vt:lpstr>Typologie zahrad</vt:lpstr>
      <vt:lpstr>Terapeutická zahrada</vt:lpstr>
      <vt:lpstr>Základní charakteristiky terap. zahrad</vt:lpstr>
      <vt:lpstr>Obvyklé prvky terapeutické zahrady</vt:lpstr>
      <vt:lpstr>Praktické prvky zahrad</vt:lpstr>
      <vt:lpstr>Přínosy zahradní práce</vt:lpstr>
      <vt:lpstr>Hodnoty zahradní práce</vt:lpstr>
      <vt:lpstr>Prezentace aplikace PowerPoint</vt:lpstr>
      <vt:lpstr>Prezentace aplikace PowerPoint</vt:lpstr>
      <vt:lpstr>INSPIRACE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Zahrada v zahradní terapii</dc:title>
  <dc:creator>Uživatel systému Windows</dc:creator>
  <cp:lastModifiedBy>Eliška Hudcová</cp:lastModifiedBy>
  <cp:revision>19</cp:revision>
  <dcterms:created xsi:type="dcterms:W3CDTF">2018-03-22T10:03:41Z</dcterms:created>
  <dcterms:modified xsi:type="dcterms:W3CDTF">2022-05-02T19:36:20Z</dcterms:modified>
</cp:coreProperties>
</file>