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74" r:id="rId3"/>
    <p:sldId id="265" r:id="rId4"/>
    <p:sldId id="276" r:id="rId5"/>
    <p:sldId id="277" r:id="rId6"/>
    <p:sldId id="278" r:id="rId7"/>
    <p:sldId id="257" r:id="rId8"/>
    <p:sldId id="260" r:id="rId9"/>
    <p:sldId id="266" r:id="rId10"/>
    <p:sldId id="267" r:id="rId11"/>
    <p:sldId id="268" r:id="rId12"/>
    <p:sldId id="269" r:id="rId13"/>
    <p:sldId id="270" r:id="rId14"/>
    <p:sldId id="271" r:id="rId15"/>
    <p:sldId id="279" r:id="rId16"/>
    <p:sldId id="280" r:id="rId17"/>
    <p:sldId id="28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0" d="100"/>
          <a:sy n="50" d="100"/>
        </p:scale>
        <p:origin x="78"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00FC24-1438-4A7C-828F-86C3B285D046}"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cs-CZ"/>
        </a:p>
      </dgm:t>
    </dgm:pt>
    <dgm:pt modelId="{E7890271-3A17-4355-B5A3-F09EE686B99A}">
      <dgm:prSet phldrT="[Text]"/>
      <dgm:spPr/>
      <dgm:t>
        <a:bodyPr/>
        <a:lstStyle/>
        <a:p>
          <a:r>
            <a:rPr lang="cs-CZ" dirty="0"/>
            <a:t>Charakteristika vztahu k přírodě</a:t>
          </a:r>
        </a:p>
      </dgm:t>
    </dgm:pt>
    <dgm:pt modelId="{289569C6-335C-4FC4-BBD5-9159DCED86FE}" type="parTrans" cxnId="{403A4BFA-BD5C-4785-97EB-E45075EB4776}">
      <dgm:prSet/>
      <dgm:spPr/>
      <dgm:t>
        <a:bodyPr/>
        <a:lstStyle/>
        <a:p>
          <a:endParaRPr lang="cs-CZ"/>
        </a:p>
      </dgm:t>
    </dgm:pt>
    <dgm:pt modelId="{F4DF70E3-34B5-4D55-9A35-2FE9396A1E24}" type="sibTrans" cxnId="{403A4BFA-BD5C-4785-97EB-E45075EB4776}">
      <dgm:prSet/>
      <dgm:spPr/>
      <dgm:t>
        <a:bodyPr/>
        <a:lstStyle/>
        <a:p>
          <a:endParaRPr lang="cs-CZ"/>
        </a:p>
      </dgm:t>
    </dgm:pt>
    <dgm:pt modelId="{BCF9C6A6-2017-4E09-A6AB-267B8C96A607}">
      <dgm:prSet phldrT="[Text]"/>
      <dgm:spPr/>
      <dgm:t>
        <a:bodyPr/>
        <a:lstStyle/>
        <a:p>
          <a:r>
            <a:rPr lang="cs-CZ" dirty="0"/>
            <a:t>Potřeba kontaktu s přírodou</a:t>
          </a:r>
        </a:p>
      </dgm:t>
    </dgm:pt>
    <dgm:pt modelId="{1B2CCEC8-1ECD-48A6-A488-60B70A36A0CC}" type="parTrans" cxnId="{02AFED24-A346-4BB6-87DB-7A1982F5FF4D}">
      <dgm:prSet/>
      <dgm:spPr/>
      <dgm:t>
        <a:bodyPr/>
        <a:lstStyle/>
        <a:p>
          <a:endParaRPr lang="cs-CZ"/>
        </a:p>
      </dgm:t>
    </dgm:pt>
    <dgm:pt modelId="{EE774489-4C35-4253-A591-C16CB7830D9A}" type="sibTrans" cxnId="{02AFED24-A346-4BB6-87DB-7A1982F5FF4D}">
      <dgm:prSet/>
      <dgm:spPr/>
      <dgm:t>
        <a:bodyPr/>
        <a:lstStyle/>
        <a:p>
          <a:endParaRPr lang="cs-CZ"/>
        </a:p>
      </dgm:t>
    </dgm:pt>
    <dgm:pt modelId="{AC16564A-2ADB-4904-8AEE-98FB516D8DE0}">
      <dgm:prSet phldrT="[Text]"/>
      <dgm:spPr/>
      <dgm:t>
        <a:bodyPr/>
        <a:lstStyle/>
        <a:p>
          <a:r>
            <a:rPr lang="cs-CZ" dirty="0"/>
            <a:t>Estetický postoj k přírodě</a:t>
          </a:r>
        </a:p>
      </dgm:t>
    </dgm:pt>
    <dgm:pt modelId="{B16DB876-C5A1-49B2-86C9-8081428F5D36}" type="parTrans" cxnId="{20960997-E38C-471D-8F98-E32F904EFC8F}">
      <dgm:prSet/>
      <dgm:spPr/>
      <dgm:t>
        <a:bodyPr/>
        <a:lstStyle/>
        <a:p>
          <a:endParaRPr lang="cs-CZ"/>
        </a:p>
      </dgm:t>
    </dgm:pt>
    <dgm:pt modelId="{4B9AFCCA-4113-4AB6-95D4-CAB1706F1F08}" type="sibTrans" cxnId="{20960997-E38C-471D-8F98-E32F904EFC8F}">
      <dgm:prSet/>
      <dgm:spPr/>
      <dgm:t>
        <a:bodyPr/>
        <a:lstStyle/>
        <a:p>
          <a:endParaRPr lang="cs-CZ"/>
        </a:p>
      </dgm:t>
    </dgm:pt>
    <dgm:pt modelId="{FF2CD03F-5CE9-4FF3-9FC4-40297C11BE48}">
      <dgm:prSet phldrT="[Text]"/>
      <dgm:spPr/>
      <dgm:t>
        <a:bodyPr/>
        <a:lstStyle/>
        <a:p>
          <a:r>
            <a:rPr lang="cs-CZ" dirty="0"/>
            <a:t>Environmentální vědomí</a:t>
          </a:r>
        </a:p>
      </dgm:t>
    </dgm:pt>
    <dgm:pt modelId="{19D5A1CA-4F13-4C75-9502-51F692F97919}" type="parTrans" cxnId="{A47CCA59-BC8D-4DF9-92B2-A197307CD162}">
      <dgm:prSet/>
      <dgm:spPr/>
      <dgm:t>
        <a:bodyPr/>
        <a:lstStyle/>
        <a:p>
          <a:endParaRPr lang="cs-CZ"/>
        </a:p>
      </dgm:t>
    </dgm:pt>
    <dgm:pt modelId="{F8ACA83A-7C56-4406-84A6-107088BAE27F}" type="sibTrans" cxnId="{A47CCA59-BC8D-4DF9-92B2-A197307CD162}">
      <dgm:prSet/>
      <dgm:spPr/>
      <dgm:t>
        <a:bodyPr/>
        <a:lstStyle/>
        <a:p>
          <a:endParaRPr lang="cs-CZ"/>
        </a:p>
      </dgm:t>
    </dgm:pt>
    <dgm:pt modelId="{A283681E-AF5B-45E3-960A-5AA697694987}">
      <dgm:prSet phldrT="[Text]"/>
      <dgm:spPr/>
      <dgm:t>
        <a:bodyPr/>
        <a:lstStyle/>
        <a:p>
          <a:r>
            <a:rPr lang="cs-CZ" dirty="0"/>
            <a:t>Adaptace na přírodní podmínky</a:t>
          </a:r>
        </a:p>
      </dgm:t>
    </dgm:pt>
    <dgm:pt modelId="{53A52F2D-B01D-4179-9E48-52577C068F3D}" type="parTrans" cxnId="{37B82D3F-86E8-4087-B719-957A1524C4FD}">
      <dgm:prSet/>
      <dgm:spPr/>
      <dgm:t>
        <a:bodyPr/>
        <a:lstStyle/>
        <a:p>
          <a:endParaRPr lang="cs-CZ"/>
        </a:p>
      </dgm:t>
    </dgm:pt>
    <dgm:pt modelId="{97475BF5-0A39-499E-B9ED-75BE7C66FF8D}" type="sibTrans" cxnId="{37B82D3F-86E8-4087-B719-957A1524C4FD}">
      <dgm:prSet/>
      <dgm:spPr/>
      <dgm:t>
        <a:bodyPr/>
        <a:lstStyle/>
        <a:p>
          <a:endParaRPr lang="cs-CZ"/>
        </a:p>
      </dgm:t>
    </dgm:pt>
    <dgm:pt modelId="{C3F4FEA6-066C-4570-9268-320CFB9B6589}">
      <dgm:prSet phldrT="[Text]"/>
      <dgm:spPr/>
      <dgm:t>
        <a:bodyPr/>
        <a:lstStyle/>
        <a:p>
          <a:endParaRPr lang="cs-CZ"/>
        </a:p>
      </dgm:t>
    </dgm:pt>
    <dgm:pt modelId="{E0EF2245-F1F1-4026-8875-F0B079128EFA}" type="parTrans" cxnId="{92C1EDC8-FC34-40A3-897B-9D557BD94DE1}">
      <dgm:prSet/>
      <dgm:spPr/>
      <dgm:t>
        <a:bodyPr/>
        <a:lstStyle/>
        <a:p>
          <a:endParaRPr lang="cs-CZ"/>
        </a:p>
      </dgm:t>
    </dgm:pt>
    <dgm:pt modelId="{60E110FE-A267-4AE2-B50A-661E475CA0F5}" type="sibTrans" cxnId="{92C1EDC8-FC34-40A3-897B-9D557BD94DE1}">
      <dgm:prSet/>
      <dgm:spPr/>
      <dgm:t>
        <a:bodyPr/>
        <a:lstStyle/>
        <a:p>
          <a:endParaRPr lang="cs-CZ"/>
        </a:p>
      </dgm:t>
    </dgm:pt>
    <dgm:pt modelId="{4BD71CBC-CBAD-45C9-9B49-2C0190F67F7D}">
      <dgm:prSet phldrT="[Text]"/>
      <dgm:spPr/>
      <dgm:t>
        <a:bodyPr/>
        <a:lstStyle/>
        <a:p>
          <a:r>
            <a:rPr lang="cs-CZ" dirty="0"/>
            <a:t>Etický postoj k přírodě</a:t>
          </a:r>
        </a:p>
      </dgm:t>
    </dgm:pt>
    <dgm:pt modelId="{585B9FB1-B076-48C3-8CA3-EEDE22C2D964}" type="parTrans" cxnId="{FBAFF42D-0C4B-47B4-92CB-01CA13A83C2F}">
      <dgm:prSet/>
      <dgm:spPr/>
      <dgm:t>
        <a:bodyPr/>
        <a:lstStyle/>
        <a:p>
          <a:endParaRPr lang="cs-CZ"/>
        </a:p>
      </dgm:t>
    </dgm:pt>
    <dgm:pt modelId="{6042A396-57B6-4781-A742-6CC2C68E652D}" type="sibTrans" cxnId="{FBAFF42D-0C4B-47B4-92CB-01CA13A83C2F}">
      <dgm:prSet/>
      <dgm:spPr/>
      <dgm:t>
        <a:bodyPr/>
        <a:lstStyle/>
        <a:p>
          <a:endParaRPr lang="cs-CZ"/>
        </a:p>
      </dgm:t>
    </dgm:pt>
    <dgm:pt modelId="{4C78AC27-20B0-40B9-B793-1060FE49986A}" type="pres">
      <dgm:prSet presAssocID="{FC00FC24-1438-4A7C-828F-86C3B285D046}" presName="composite" presStyleCnt="0">
        <dgm:presLayoutVars>
          <dgm:chMax val="1"/>
          <dgm:dir/>
          <dgm:resizeHandles val="exact"/>
        </dgm:presLayoutVars>
      </dgm:prSet>
      <dgm:spPr/>
    </dgm:pt>
    <dgm:pt modelId="{D241FC17-638E-41AC-9C80-312AB74231B1}" type="pres">
      <dgm:prSet presAssocID="{FC00FC24-1438-4A7C-828F-86C3B285D046}" presName="radial" presStyleCnt="0">
        <dgm:presLayoutVars>
          <dgm:animLvl val="ctr"/>
        </dgm:presLayoutVars>
      </dgm:prSet>
      <dgm:spPr/>
    </dgm:pt>
    <dgm:pt modelId="{DF61DBA5-629D-48C6-9BE5-909A16BA2861}" type="pres">
      <dgm:prSet presAssocID="{E7890271-3A17-4355-B5A3-F09EE686B99A}" presName="centerShape" presStyleLbl="vennNode1" presStyleIdx="0" presStyleCnt="6"/>
      <dgm:spPr/>
    </dgm:pt>
    <dgm:pt modelId="{78BA9BB1-9305-4AC0-A0A6-57CA1FB2A91C}" type="pres">
      <dgm:prSet presAssocID="{BCF9C6A6-2017-4E09-A6AB-267B8C96A607}" presName="node" presStyleLbl="vennNode1" presStyleIdx="1" presStyleCnt="6">
        <dgm:presLayoutVars>
          <dgm:bulletEnabled val="1"/>
        </dgm:presLayoutVars>
      </dgm:prSet>
      <dgm:spPr/>
    </dgm:pt>
    <dgm:pt modelId="{76874B94-305F-41BE-80F3-9201E4122298}" type="pres">
      <dgm:prSet presAssocID="{AC16564A-2ADB-4904-8AEE-98FB516D8DE0}" presName="node" presStyleLbl="vennNode1" presStyleIdx="2" presStyleCnt="6">
        <dgm:presLayoutVars>
          <dgm:bulletEnabled val="1"/>
        </dgm:presLayoutVars>
      </dgm:prSet>
      <dgm:spPr/>
    </dgm:pt>
    <dgm:pt modelId="{598A8B05-F690-446C-AEC7-F25777D53BF5}" type="pres">
      <dgm:prSet presAssocID="{FF2CD03F-5CE9-4FF3-9FC4-40297C11BE48}" presName="node" presStyleLbl="vennNode1" presStyleIdx="3" presStyleCnt="6">
        <dgm:presLayoutVars>
          <dgm:bulletEnabled val="1"/>
        </dgm:presLayoutVars>
      </dgm:prSet>
      <dgm:spPr/>
    </dgm:pt>
    <dgm:pt modelId="{C799A912-48CA-4900-9F6D-A603BC4C8E27}" type="pres">
      <dgm:prSet presAssocID="{A283681E-AF5B-45E3-960A-5AA697694987}" presName="node" presStyleLbl="vennNode1" presStyleIdx="4" presStyleCnt="6">
        <dgm:presLayoutVars>
          <dgm:bulletEnabled val="1"/>
        </dgm:presLayoutVars>
      </dgm:prSet>
      <dgm:spPr/>
    </dgm:pt>
    <dgm:pt modelId="{CD5E4ED8-7311-4B17-A1EB-C68440FC1E82}" type="pres">
      <dgm:prSet presAssocID="{4BD71CBC-CBAD-45C9-9B49-2C0190F67F7D}" presName="node" presStyleLbl="vennNode1" presStyleIdx="5" presStyleCnt="6">
        <dgm:presLayoutVars>
          <dgm:bulletEnabled val="1"/>
        </dgm:presLayoutVars>
      </dgm:prSet>
      <dgm:spPr/>
    </dgm:pt>
  </dgm:ptLst>
  <dgm:cxnLst>
    <dgm:cxn modelId="{C343CB12-06A8-45DE-9651-5F4F3DE57B21}" type="presOf" srcId="{FF2CD03F-5CE9-4FF3-9FC4-40297C11BE48}" destId="{598A8B05-F690-446C-AEC7-F25777D53BF5}" srcOrd="0" destOrd="0" presId="urn:microsoft.com/office/officeart/2005/8/layout/radial3"/>
    <dgm:cxn modelId="{02AFED24-A346-4BB6-87DB-7A1982F5FF4D}" srcId="{E7890271-3A17-4355-B5A3-F09EE686B99A}" destId="{BCF9C6A6-2017-4E09-A6AB-267B8C96A607}" srcOrd="0" destOrd="0" parTransId="{1B2CCEC8-1ECD-48A6-A488-60B70A36A0CC}" sibTransId="{EE774489-4C35-4253-A591-C16CB7830D9A}"/>
    <dgm:cxn modelId="{1A55EC28-6DEB-45BB-AEC5-3A8F229356BF}" type="presOf" srcId="{A283681E-AF5B-45E3-960A-5AA697694987}" destId="{C799A912-48CA-4900-9F6D-A603BC4C8E27}" srcOrd="0" destOrd="0" presId="urn:microsoft.com/office/officeart/2005/8/layout/radial3"/>
    <dgm:cxn modelId="{FBAFF42D-0C4B-47B4-92CB-01CA13A83C2F}" srcId="{E7890271-3A17-4355-B5A3-F09EE686B99A}" destId="{4BD71CBC-CBAD-45C9-9B49-2C0190F67F7D}" srcOrd="4" destOrd="0" parTransId="{585B9FB1-B076-48C3-8CA3-EEDE22C2D964}" sibTransId="{6042A396-57B6-4781-A742-6CC2C68E652D}"/>
    <dgm:cxn modelId="{C3606438-9BD3-4697-BF1C-CCB26D405B76}" type="presOf" srcId="{AC16564A-2ADB-4904-8AEE-98FB516D8DE0}" destId="{76874B94-305F-41BE-80F3-9201E4122298}" srcOrd="0" destOrd="0" presId="urn:microsoft.com/office/officeart/2005/8/layout/radial3"/>
    <dgm:cxn modelId="{37B82D3F-86E8-4087-B719-957A1524C4FD}" srcId="{E7890271-3A17-4355-B5A3-F09EE686B99A}" destId="{A283681E-AF5B-45E3-960A-5AA697694987}" srcOrd="3" destOrd="0" parTransId="{53A52F2D-B01D-4179-9E48-52577C068F3D}" sibTransId="{97475BF5-0A39-499E-B9ED-75BE7C66FF8D}"/>
    <dgm:cxn modelId="{A5620362-FEE8-4E39-9567-A99C06C4DB8A}" type="presOf" srcId="{4BD71CBC-CBAD-45C9-9B49-2C0190F67F7D}" destId="{CD5E4ED8-7311-4B17-A1EB-C68440FC1E82}" srcOrd="0" destOrd="0" presId="urn:microsoft.com/office/officeart/2005/8/layout/radial3"/>
    <dgm:cxn modelId="{A47CCA59-BC8D-4DF9-92B2-A197307CD162}" srcId="{E7890271-3A17-4355-B5A3-F09EE686B99A}" destId="{FF2CD03F-5CE9-4FF3-9FC4-40297C11BE48}" srcOrd="2" destOrd="0" parTransId="{19D5A1CA-4F13-4C75-9502-51F692F97919}" sibTransId="{F8ACA83A-7C56-4406-84A6-107088BAE27F}"/>
    <dgm:cxn modelId="{20960997-E38C-471D-8F98-E32F904EFC8F}" srcId="{E7890271-3A17-4355-B5A3-F09EE686B99A}" destId="{AC16564A-2ADB-4904-8AEE-98FB516D8DE0}" srcOrd="1" destOrd="0" parTransId="{B16DB876-C5A1-49B2-86C9-8081428F5D36}" sibTransId="{4B9AFCCA-4113-4AB6-95D4-CAB1706F1F08}"/>
    <dgm:cxn modelId="{8F7A6F9A-8844-4BAD-8F9D-5F09CFBEE345}" type="presOf" srcId="{E7890271-3A17-4355-B5A3-F09EE686B99A}" destId="{DF61DBA5-629D-48C6-9BE5-909A16BA2861}" srcOrd="0" destOrd="0" presId="urn:microsoft.com/office/officeart/2005/8/layout/radial3"/>
    <dgm:cxn modelId="{09794FAF-5038-4CC8-8C03-8028D4E9A0E1}" type="presOf" srcId="{FC00FC24-1438-4A7C-828F-86C3B285D046}" destId="{4C78AC27-20B0-40B9-B793-1060FE49986A}" srcOrd="0" destOrd="0" presId="urn:microsoft.com/office/officeart/2005/8/layout/radial3"/>
    <dgm:cxn modelId="{86D755B0-C277-44BA-AFD5-BB15F9A6BFD3}" type="presOf" srcId="{BCF9C6A6-2017-4E09-A6AB-267B8C96A607}" destId="{78BA9BB1-9305-4AC0-A0A6-57CA1FB2A91C}" srcOrd="0" destOrd="0" presId="urn:microsoft.com/office/officeart/2005/8/layout/radial3"/>
    <dgm:cxn modelId="{92C1EDC8-FC34-40A3-897B-9D557BD94DE1}" srcId="{FC00FC24-1438-4A7C-828F-86C3B285D046}" destId="{C3F4FEA6-066C-4570-9268-320CFB9B6589}" srcOrd="1" destOrd="0" parTransId="{E0EF2245-F1F1-4026-8875-F0B079128EFA}" sibTransId="{60E110FE-A267-4AE2-B50A-661E475CA0F5}"/>
    <dgm:cxn modelId="{403A4BFA-BD5C-4785-97EB-E45075EB4776}" srcId="{FC00FC24-1438-4A7C-828F-86C3B285D046}" destId="{E7890271-3A17-4355-B5A3-F09EE686B99A}" srcOrd="0" destOrd="0" parTransId="{289569C6-335C-4FC4-BBD5-9159DCED86FE}" sibTransId="{F4DF70E3-34B5-4D55-9A35-2FE9396A1E24}"/>
    <dgm:cxn modelId="{41A4C04F-E6F5-4C87-8FA2-3466B9937983}" type="presParOf" srcId="{4C78AC27-20B0-40B9-B793-1060FE49986A}" destId="{D241FC17-638E-41AC-9C80-312AB74231B1}" srcOrd="0" destOrd="0" presId="urn:microsoft.com/office/officeart/2005/8/layout/radial3"/>
    <dgm:cxn modelId="{2A4C436F-2EFD-4E6D-814C-B87919615C39}" type="presParOf" srcId="{D241FC17-638E-41AC-9C80-312AB74231B1}" destId="{DF61DBA5-629D-48C6-9BE5-909A16BA2861}" srcOrd="0" destOrd="0" presId="urn:microsoft.com/office/officeart/2005/8/layout/radial3"/>
    <dgm:cxn modelId="{EC86C285-FCCE-452A-A6CB-EA2CFBF4E697}" type="presParOf" srcId="{D241FC17-638E-41AC-9C80-312AB74231B1}" destId="{78BA9BB1-9305-4AC0-A0A6-57CA1FB2A91C}" srcOrd="1" destOrd="0" presId="urn:microsoft.com/office/officeart/2005/8/layout/radial3"/>
    <dgm:cxn modelId="{615BB053-9D93-4E05-AB0C-ABF0DF6D7107}" type="presParOf" srcId="{D241FC17-638E-41AC-9C80-312AB74231B1}" destId="{76874B94-305F-41BE-80F3-9201E4122298}" srcOrd="2" destOrd="0" presId="urn:microsoft.com/office/officeart/2005/8/layout/radial3"/>
    <dgm:cxn modelId="{34D8C043-67B8-4048-8E31-FEE712CAD1FD}" type="presParOf" srcId="{D241FC17-638E-41AC-9C80-312AB74231B1}" destId="{598A8B05-F690-446C-AEC7-F25777D53BF5}" srcOrd="3" destOrd="0" presId="urn:microsoft.com/office/officeart/2005/8/layout/radial3"/>
    <dgm:cxn modelId="{379399AE-1D38-423A-9FCB-B3CD2D704D21}" type="presParOf" srcId="{D241FC17-638E-41AC-9C80-312AB74231B1}" destId="{C799A912-48CA-4900-9F6D-A603BC4C8E27}" srcOrd="4" destOrd="0" presId="urn:microsoft.com/office/officeart/2005/8/layout/radial3"/>
    <dgm:cxn modelId="{3413E9E3-4AC1-41EC-9C4E-67564C1D1F6B}" type="presParOf" srcId="{D241FC17-638E-41AC-9C80-312AB74231B1}" destId="{CD5E4ED8-7311-4B17-A1EB-C68440FC1E82}"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1DBA5-629D-48C6-9BE5-909A16BA2861}">
      <dsp:nvSpPr>
        <dsp:cNvPr id="0" name=""/>
        <dsp:cNvSpPr/>
      </dsp:nvSpPr>
      <dsp:spPr>
        <a:xfrm>
          <a:off x="3794325" y="1612139"/>
          <a:ext cx="3737074" cy="373707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cs-CZ" sz="3300" kern="1200" dirty="0"/>
            <a:t>Charakteristika vztahu k přírodě</a:t>
          </a:r>
        </a:p>
      </dsp:txBody>
      <dsp:txXfrm>
        <a:off x="4341607" y="2159421"/>
        <a:ext cx="2642510" cy="2642510"/>
      </dsp:txXfrm>
    </dsp:sp>
    <dsp:sp modelId="{78BA9BB1-9305-4AC0-A0A6-57CA1FB2A91C}">
      <dsp:nvSpPr>
        <dsp:cNvPr id="0" name=""/>
        <dsp:cNvSpPr/>
      </dsp:nvSpPr>
      <dsp:spPr>
        <a:xfrm>
          <a:off x="4728594" y="115297"/>
          <a:ext cx="1868537" cy="1868537"/>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Potřeba kontaktu s přírodou</a:t>
          </a:r>
        </a:p>
      </dsp:txBody>
      <dsp:txXfrm>
        <a:off x="5002235" y="388938"/>
        <a:ext cx="1321255" cy="1321255"/>
      </dsp:txXfrm>
    </dsp:sp>
    <dsp:sp modelId="{76874B94-305F-41BE-80F3-9201E4122298}">
      <dsp:nvSpPr>
        <dsp:cNvPr id="0" name=""/>
        <dsp:cNvSpPr/>
      </dsp:nvSpPr>
      <dsp:spPr>
        <a:xfrm>
          <a:off x="7040718" y="1795153"/>
          <a:ext cx="1868537" cy="1868537"/>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Estetický postoj k přírodě</a:t>
          </a:r>
        </a:p>
      </dsp:txBody>
      <dsp:txXfrm>
        <a:off x="7314359" y="2068794"/>
        <a:ext cx="1321255" cy="1321255"/>
      </dsp:txXfrm>
    </dsp:sp>
    <dsp:sp modelId="{598A8B05-F690-446C-AEC7-F25777D53BF5}">
      <dsp:nvSpPr>
        <dsp:cNvPr id="0" name=""/>
        <dsp:cNvSpPr/>
      </dsp:nvSpPr>
      <dsp:spPr>
        <a:xfrm>
          <a:off x="6157565" y="4513218"/>
          <a:ext cx="1868537" cy="1868537"/>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Environmentální vědomí</a:t>
          </a:r>
        </a:p>
      </dsp:txBody>
      <dsp:txXfrm>
        <a:off x="6431206" y="4786859"/>
        <a:ext cx="1321255" cy="1321255"/>
      </dsp:txXfrm>
    </dsp:sp>
    <dsp:sp modelId="{C799A912-48CA-4900-9F6D-A603BC4C8E27}">
      <dsp:nvSpPr>
        <dsp:cNvPr id="0" name=""/>
        <dsp:cNvSpPr/>
      </dsp:nvSpPr>
      <dsp:spPr>
        <a:xfrm>
          <a:off x="3299623" y="4513218"/>
          <a:ext cx="1868537" cy="1868537"/>
        </a:xfrm>
        <a:prstGeom prst="ellipse">
          <a:avLst/>
        </a:prstGeom>
        <a:solidFill>
          <a:schemeClr val="accent6">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Adaptace na přírodní podmínky</a:t>
          </a:r>
        </a:p>
      </dsp:txBody>
      <dsp:txXfrm>
        <a:off x="3573264" y="4786859"/>
        <a:ext cx="1321255" cy="1321255"/>
      </dsp:txXfrm>
    </dsp:sp>
    <dsp:sp modelId="{CD5E4ED8-7311-4B17-A1EB-C68440FC1E82}">
      <dsp:nvSpPr>
        <dsp:cNvPr id="0" name=""/>
        <dsp:cNvSpPr/>
      </dsp:nvSpPr>
      <dsp:spPr>
        <a:xfrm>
          <a:off x="2416470" y="1795153"/>
          <a:ext cx="1868537" cy="1868537"/>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Etický postoj k přírodě</a:t>
          </a:r>
        </a:p>
      </dsp:txBody>
      <dsp:txXfrm>
        <a:off x="2690111" y="2068794"/>
        <a:ext cx="1321255" cy="132125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cs-CZ"/>
              <a:t>Kliknutím lze upravit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07E3FDF6-1B22-4133-A913-3739035BAAC6}"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1455903-33BB-4659-9E0B-8742AACEFAE9}" type="slidenum">
              <a:rPr lang="cs-CZ" smtClean="0"/>
              <a:t>‹#›</a:t>
            </a:fld>
            <a:endParaRPr lang="cs-CZ"/>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99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7E3FDF6-1B22-4133-A913-3739035BAAC6}"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1455903-33BB-4659-9E0B-8742AACEFAE9}" type="slidenum">
              <a:rPr lang="cs-CZ" smtClean="0"/>
              <a:t>‹#›</a:t>
            </a:fld>
            <a:endParaRPr lang="cs-CZ"/>
          </a:p>
        </p:txBody>
      </p:sp>
    </p:spTree>
    <p:extLst>
      <p:ext uri="{BB962C8B-B14F-4D97-AF65-F5344CB8AC3E}">
        <p14:creationId xmlns:p14="http://schemas.microsoft.com/office/powerpoint/2010/main" val="181333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cs-CZ"/>
              <a:t>Kliknutím lze upravit styl.</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7E3FDF6-1B22-4133-A913-3739035BAAC6}"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1455903-33BB-4659-9E0B-8742AACEFAE9}" type="slidenum">
              <a:rPr lang="cs-CZ" smtClean="0"/>
              <a:t>‹#›</a:t>
            </a:fld>
            <a:endParaRPr lang="cs-CZ"/>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45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7E3FDF6-1B22-4133-A913-3739035BAAC6}"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1455903-33BB-4659-9E0B-8742AACEFAE9}" type="slidenum">
              <a:rPr lang="cs-CZ" smtClean="0"/>
              <a:t>‹#›</a:t>
            </a:fld>
            <a:endParaRPr lang="cs-CZ"/>
          </a:p>
        </p:txBody>
      </p:sp>
    </p:spTree>
    <p:extLst>
      <p:ext uri="{BB962C8B-B14F-4D97-AF65-F5344CB8AC3E}">
        <p14:creationId xmlns:p14="http://schemas.microsoft.com/office/powerpoint/2010/main" val="428312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cs-CZ"/>
              <a:t>Kliknutím lze upravit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07E3FDF6-1B22-4133-A913-3739035BAAC6}"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1455903-33BB-4659-9E0B-8742AACEFAE9}" type="slidenum">
              <a:rPr lang="cs-CZ" smtClean="0"/>
              <a:t>‹#›</a:t>
            </a:fld>
            <a:endParaRPr lang="cs-CZ"/>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13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cs-CZ"/>
              <a:t>Kliknutím lze upravit styl.</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07E3FDF6-1B22-4133-A913-3739035BAAC6}" type="datetimeFigureOut">
              <a:rPr lang="cs-CZ" smtClean="0"/>
              <a:t>02.05.2022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1455903-33BB-4659-9E0B-8742AACEFAE9}" type="slidenum">
              <a:rPr lang="cs-CZ" smtClean="0"/>
              <a:t>‹#›</a:t>
            </a:fld>
            <a:endParaRPr lang="cs-CZ"/>
          </a:p>
        </p:txBody>
      </p:sp>
    </p:spTree>
    <p:extLst>
      <p:ext uri="{BB962C8B-B14F-4D97-AF65-F5344CB8AC3E}">
        <p14:creationId xmlns:p14="http://schemas.microsoft.com/office/powerpoint/2010/main" val="319935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cs-CZ"/>
              <a:t>Kliknutím lze upravit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a:t>Upravte styly předlohy textu.</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07E3FDF6-1B22-4133-A913-3739035BAAC6}" type="datetimeFigureOut">
              <a:rPr lang="cs-CZ" smtClean="0"/>
              <a:t>02.05.2022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1455903-33BB-4659-9E0B-8742AACEFAE9}" type="slidenum">
              <a:rPr lang="cs-CZ" smtClean="0"/>
              <a:t>‹#›</a:t>
            </a:fld>
            <a:endParaRPr lang="cs-CZ"/>
          </a:p>
        </p:txBody>
      </p:sp>
    </p:spTree>
    <p:extLst>
      <p:ext uri="{BB962C8B-B14F-4D97-AF65-F5344CB8AC3E}">
        <p14:creationId xmlns:p14="http://schemas.microsoft.com/office/powerpoint/2010/main" val="337745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07E3FDF6-1B22-4133-A913-3739035BAAC6}" type="datetimeFigureOut">
              <a:rPr lang="cs-CZ" smtClean="0"/>
              <a:t>02.05.2022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1455903-33BB-4659-9E0B-8742AACEFAE9}" type="slidenum">
              <a:rPr lang="cs-CZ" smtClean="0"/>
              <a:t>‹#›</a:t>
            </a:fld>
            <a:endParaRPr lang="cs-CZ"/>
          </a:p>
        </p:txBody>
      </p:sp>
    </p:spTree>
    <p:extLst>
      <p:ext uri="{BB962C8B-B14F-4D97-AF65-F5344CB8AC3E}">
        <p14:creationId xmlns:p14="http://schemas.microsoft.com/office/powerpoint/2010/main" val="2620927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3FDF6-1B22-4133-A913-3739035BAAC6}" type="datetimeFigureOut">
              <a:rPr lang="cs-CZ" smtClean="0"/>
              <a:t>02.05.2022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1455903-33BB-4659-9E0B-8742AACEFAE9}" type="slidenum">
              <a:rPr lang="cs-CZ" smtClean="0"/>
              <a:t>‹#›</a:t>
            </a:fld>
            <a:endParaRPr lang="cs-CZ"/>
          </a:p>
        </p:txBody>
      </p:sp>
    </p:spTree>
    <p:extLst>
      <p:ext uri="{BB962C8B-B14F-4D97-AF65-F5344CB8AC3E}">
        <p14:creationId xmlns:p14="http://schemas.microsoft.com/office/powerpoint/2010/main" val="367036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cs-CZ"/>
              <a:t>Kliknutím lze upravit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07E3FDF6-1B22-4133-A913-3739035BAAC6}" type="datetimeFigureOut">
              <a:rPr lang="cs-CZ" smtClean="0"/>
              <a:t>02.05.2022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1455903-33BB-4659-9E0B-8742AACEFAE9}" type="slidenum">
              <a:rPr lang="cs-CZ" smtClean="0"/>
              <a:t>‹#›</a:t>
            </a:fld>
            <a:endParaRPr lang="cs-CZ"/>
          </a:p>
        </p:txBody>
      </p:sp>
    </p:spTree>
    <p:extLst>
      <p:ext uri="{BB962C8B-B14F-4D97-AF65-F5344CB8AC3E}">
        <p14:creationId xmlns:p14="http://schemas.microsoft.com/office/powerpoint/2010/main" val="388312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07E3FDF6-1B22-4133-A913-3739035BAAC6}" type="datetimeFigureOut">
              <a:rPr lang="cs-CZ" smtClean="0"/>
              <a:t>02.05.2022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1455903-33BB-4659-9E0B-8742AACEFAE9}" type="slidenum">
              <a:rPr lang="cs-CZ" smtClean="0"/>
              <a:t>‹#›</a:t>
            </a:fld>
            <a:endParaRPr lang="cs-CZ"/>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28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7E3FDF6-1B22-4133-A913-3739035BAAC6}" type="datetimeFigureOut">
              <a:rPr lang="cs-CZ" smtClean="0"/>
              <a:t>02.05.2022</a:t>
            </a:fld>
            <a:endParaRPr lang="cs-CZ"/>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cs-CZ"/>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1455903-33BB-4659-9E0B-8742AACEFAE9}" type="slidenum">
              <a:rPr lang="cs-CZ" smtClean="0"/>
              <a:t>‹#›</a:t>
            </a:fld>
            <a:endParaRPr lang="cs-CZ"/>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7591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MvMkrgcs_c&amp;t=4s" TargetMode="External"/><Relationship Id="rId2" Type="http://schemas.openxmlformats.org/officeDocument/2006/relationships/hyperlink" Target="https://www.youtube.com/watch?v=dUMA2skIbXs&amp;t=56s" TargetMode="External"/><Relationship Id="rId1" Type="http://schemas.openxmlformats.org/officeDocument/2006/relationships/slideLayout" Target="../slideLayouts/slideLayout2.xml"/><Relationship Id="rId5" Type="http://schemas.openxmlformats.org/officeDocument/2006/relationships/hyperlink" Target="https://polar.cz/zpravy/novojicinsko/novy-jicin/11000019129/oslik-karlik-jako-partak-senioru-z-novojicinske-domovinky" TargetMode="External"/><Relationship Id="rId4" Type="http://schemas.openxmlformats.org/officeDocument/2006/relationships/hyperlink" Target="https://www.youtube.com/watch?v=F5TzkBnrbzA"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lesniterapie.cz/"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erapievlese.cz/"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erapiemezistromy.cz/"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Člověk a příroda</a:t>
            </a:r>
            <a:br>
              <a:rPr lang="cs-CZ" b="1" dirty="0"/>
            </a:br>
            <a:r>
              <a:rPr lang="cs-CZ" b="1" dirty="0"/>
              <a:t>Green Care</a:t>
            </a:r>
          </a:p>
        </p:txBody>
      </p:sp>
      <p:sp>
        <p:nvSpPr>
          <p:cNvPr id="3" name="Podnadpis 2"/>
          <p:cNvSpPr>
            <a:spLocks noGrp="1"/>
          </p:cNvSpPr>
          <p:nvPr>
            <p:ph type="subTitle" idx="1"/>
          </p:nvPr>
        </p:nvSpPr>
        <p:spPr/>
        <p:txBody>
          <a:bodyPr>
            <a:norm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Úvod do zahradní terapie</a:t>
            </a:r>
          </a:p>
          <a:p>
            <a:r>
              <a:rPr lang="cs-CZ" b="1" dirty="0"/>
              <a:t>VOŠ </a:t>
            </a:r>
            <a:r>
              <a:rPr lang="cs-CZ" b="1" dirty="0" err="1"/>
              <a:t>Jabok</a:t>
            </a:r>
            <a:endParaRPr lang="cs-CZ" b="1" dirty="0"/>
          </a:p>
          <a:p>
            <a:r>
              <a:rPr lang="cs-CZ" b="1" dirty="0"/>
              <a:t>Eliška Hudcová</a:t>
            </a:r>
          </a:p>
        </p:txBody>
      </p:sp>
    </p:spTree>
    <p:extLst>
      <p:ext uri="{BB962C8B-B14F-4D97-AF65-F5344CB8AC3E}">
        <p14:creationId xmlns:p14="http://schemas.microsoft.com/office/powerpoint/2010/main" val="1970202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Animoterapie</a:t>
            </a:r>
            <a:r>
              <a:rPr lang="cs-CZ" dirty="0"/>
              <a:t>, </a:t>
            </a:r>
            <a:r>
              <a:rPr lang="cs-CZ" dirty="0" err="1"/>
              <a:t>zoorehabilitace</a:t>
            </a:r>
            <a:endParaRPr lang="en-GB" dirty="0"/>
          </a:p>
        </p:txBody>
      </p:sp>
      <p:sp>
        <p:nvSpPr>
          <p:cNvPr id="3" name="Zástupný symbol pro obsah 2"/>
          <p:cNvSpPr>
            <a:spLocks noGrp="1"/>
          </p:cNvSpPr>
          <p:nvPr>
            <p:ph idx="1"/>
          </p:nvPr>
        </p:nvSpPr>
        <p:spPr>
          <a:xfrm>
            <a:off x="1024129" y="2286000"/>
            <a:ext cx="5167122" cy="4023360"/>
          </a:xfrm>
        </p:spPr>
        <p:txBody>
          <a:bodyPr>
            <a:normAutofit lnSpcReduction="10000"/>
          </a:bodyPr>
          <a:lstStyle/>
          <a:p>
            <a:r>
              <a:rPr lang="cs-CZ" b="1" dirty="0" err="1"/>
              <a:t>Animoterapie</a:t>
            </a:r>
            <a:r>
              <a:rPr lang="cs-CZ" b="1" dirty="0"/>
              <a:t> a </a:t>
            </a:r>
            <a:r>
              <a:rPr lang="cs-CZ" b="1" dirty="0" err="1"/>
              <a:t>zoorehabilitace</a:t>
            </a:r>
            <a:r>
              <a:rPr lang="cs-CZ" dirty="0"/>
              <a:t> (Animal </a:t>
            </a:r>
            <a:r>
              <a:rPr lang="cs-CZ" dirty="0" err="1"/>
              <a:t>Assisted</a:t>
            </a:r>
            <a:r>
              <a:rPr lang="cs-CZ" dirty="0"/>
              <a:t> </a:t>
            </a:r>
            <a:r>
              <a:rPr lang="cs-CZ" dirty="0" err="1"/>
              <a:t>Interventions</a:t>
            </a:r>
            <a:r>
              <a:rPr lang="cs-CZ" dirty="0"/>
              <a:t>): jsou v ČR uznávány coby klasické nástroje rehabilitace v některých zdravotnických zařízeních i zařízeních sociálních služeb. Prostupují výzkumem lidského a zvířecího chování, obsahují poznatky všeobecné a speciální pedagogiky, psychologie, psychiatrie, sociologie, humánní a veterinární medicíny. Jsou založeny na interakci člověka se zvířetem a jeho blahodárných účincích pro fyzickou, psychickou, emocionální i sociální stránku člověka (</a:t>
            </a:r>
            <a:r>
              <a:rPr lang="cs-CZ" dirty="0" err="1"/>
              <a:t>Bokkers</a:t>
            </a:r>
            <a:r>
              <a:rPr lang="cs-CZ" dirty="0"/>
              <a:t>, 2006). </a:t>
            </a:r>
          </a:p>
          <a:p>
            <a:endParaRPr lang="en-GB"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899" y="2084832"/>
            <a:ext cx="5372100" cy="3562350"/>
          </a:xfrm>
          <a:prstGeom prst="rect">
            <a:avLst/>
          </a:prstGeom>
        </p:spPr>
      </p:pic>
    </p:spTree>
    <p:extLst>
      <p:ext uri="{BB962C8B-B14F-4D97-AF65-F5344CB8AC3E}">
        <p14:creationId xmlns:p14="http://schemas.microsoft.com/office/powerpoint/2010/main" val="160652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zemědělství </a:t>
            </a:r>
            <a:endParaRPr lang="en-GB" dirty="0"/>
          </a:p>
        </p:txBody>
      </p:sp>
      <p:sp>
        <p:nvSpPr>
          <p:cNvPr id="3" name="Zástupný symbol pro obsah 2"/>
          <p:cNvSpPr>
            <a:spLocks noGrp="1"/>
          </p:cNvSpPr>
          <p:nvPr>
            <p:ph idx="1"/>
          </p:nvPr>
        </p:nvSpPr>
        <p:spPr/>
        <p:txBody>
          <a:bodyPr>
            <a:normAutofit fontScale="92500" lnSpcReduction="20000"/>
          </a:bodyPr>
          <a:lstStyle/>
          <a:p>
            <a:pPr>
              <a:lnSpc>
                <a:spcPct val="150000"/>
              </a:lnSpc>
            </a:pPr>
            <a:r>
              <a:rPr lang="cs-CZ" sz="3000" b="1" dirty="0"/>
              <a:t>-</a:t>
            </a:r>
            <a:r>
              <a:rPr lang="cs-CZ" dirty="0"/>
              <a:t> </a:t>
            </a:r>
            <a:r>
              <a:rPr lang="cs-CZ" sz="2800" b="1" dirty="0"/>
              <a:t>Multifunkční zemědělství</a:t>
            </a:r>
          </a:p>
          <a:p>
            <a:pPr>
              <a:lnSpc>
                <a:spcPct val="150000"/>
              </a:lnSpc>
            </a:pPr>
            <a:r>
              <a:rPr lang="cs-CZ" sz="2800" b="1" dirty="0"/>
              <a:t>- Sociální ekonomika</a:t>
            </a:r>
          </a:p>
          <a:p>
            <a:pPr>
              <a:lnSpc>
                <a:spcPct val="150000"/>
              </a:lnSpc>
            </a:pPr>
            <a:r>
              <a:rPr lang="cs-CZ" sz="2800" b="1" dirty="0"/>
              <a:t>- Komunitní sociální práce</a:t>
            </a:r>
          </a:p>
          <a:p>
            <a:pPr>
              <a:lnSpc>
                <a:spcPct val="150000"/>
              </a:lnSpc>
            </a:pPr>
            <a:r>
              <a:rPr lang="cs-CZ" sz="2800" b="1" dirty="0"/>
              <a:t>- Pracovní integrace</a:t>
            </a:r>
          </a:p>
          <a:p>
            <a:pPr>
              <a:lnSpc>
                <a:spcPct val="150000"/>
              </a:lnSpc>
            </a:pPr>
            <a:r>
              <a:rPr lang="cs-CZ" sz="2800" b="1" dirty="0"/>
              <a:t>- Podpora znevýhodněných osob ve venkovském prostředí – na farmě</a:t>
            </a:r>
          </a:p>
          <a:p>
            <a:endParaRPr lang="en-GB" dirty="0"/>
          </a:p>
        </p:txBody>
      </p:sp>
    </p:spTree>
    <p:extLst>
      <p:ext uri="{BB962C8B-B14F-4D97-AF65-F5344CB8AC3E}">
        <p14:creationId xmlns:p14="http://schemas.microsoft.com/office/powerpoint/2010/main" val="4250391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 v přírodě</a:t>
            </a:r>
            <a:endParaRPr lang="en-GB" dirty="0"/>
          </a:p>
        </p:txBody>
      </p:sp>
      <p:sp>
        <p:nvSpPr>
          <p:cNvPr id="3" name="Zástupný symbol pro obsah 2"/>
          <p:cNvSpPr>
            <a:spLocks noGrp="1"/>
          </p:cNvSpPr>
          <p:nvPr>
            <p:ph idx="1"/>
          </p:nvPr>
        </p:nvSpPr>
        <p:spPr>
          <a:xfrm>
            <a:off x="7086601" y="337566"/>
            <a:ext cx="5105399" cy="7010400"/>
          </a:xfrm>
        </p:spPr>
        <p:txBody>
          <a:bodyPr>
            <a:noAutofit/>
          </a:bodyPr>
          <a:lstStyle/>
          <a:p>
            <a:r>
              <a:rPr lang="cs-CZ" sz="2800" b="1" dirty="0"/>
              <a:t>Pohyb v přírodě</a:t>
            </a:r>
            <a:r>
              <a:rPr lang="cs-CZ" sz="2800" dirty="0"/>
              <a:t> (</a:t>
            </a:r>
            <a:r>
              <a:rPr lang="cs-CZ" sz="2800" dirty="0" err="1"/>
              <a:t>Facilitated</a:t>
            </a:r>
            <a:r>
              <a:rPr lang="cs-CZ" sz="2800" dirty="0"/>
              <a:t> Green </a:t>
            </a:r>
            <a:r>
              <a:rPr lang="cs-CZ" sz="2800" dirty="0" err="1"/>
              <a:t>Exercice</a:t>
            </a:r>
            <a:r>
              <a:rPr lang="cs-CZ" sz="2800" dirty="0"/>
              <a:t> as </a:t>
            </a:r>
            <a:r>
              <a:rPr lang="cs-CZ" sz="2800" dirty="0" err="1"/>
              <a:t>Treatment</a:t>
            </a:r>
            <a:r>
              <a:rPr lang="cs-CZ" sz="2800" dirty="0"/>
              <a:t>): náleží do oblasti Green care, při které účastnící přímo neformují přírodu. Tento druh léčebných postupů může mít mnoho různých podob, od pohodlné chůze, přes turistiku nebo běh, až po jízdu na kole, na koni či horolezectví. Společnými cíli těchto cvičení je zlepšení tělesné kondice díky pohybu, který zmírňuje zatěžující duševní vlivy jako je stres, deprese, smutek (</a:t>
            </a:r>
            <a:r>
              <a:rPr lang="cs-CZ" sz="2800" dirty="0" err="1"/>
              <a:t>Haubenhofer</a:t>
            </a:r>
            <a:r>
              <a:rPr lang="cs-CZ" sz="2800" dirty="0"/>
              <a:t>, </a:t>
            </a:r>
            <a:r>
              <a:rPr lang="cs-CZ" sz="2800" dirty="0" err="1"/>
              <a:t>Enzenhoger</a:t>
            </a:r>
            <a:r>
              <a:rPr lang="cs-CZ" sz="2800" dirty="0"/>
              <a:t>, </a:t>
            </a:r>
            <a:r>
              <a:rPr lang="cs-CZ" sz="2800" dirty="0" err="1"/>
              <a:t>Kleber</a:t>
            </a:r>
            <a:r>
              <a:rPr lang="cs-CZ" sz="2800" dirty="0"/>
              <a:t> et al., 2013). </a:t>
            </a:r>
          </a:p>
          <a:p>
            <a:endParaRPr lang="en-GB" sz="28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 y="2080260"/>
            <a:ext cx="6350000" cy="4229100"/>
          </a:xfrm>
          <a:prstGeom prst="rect">
            <a:avLst/>
          </a:prstGeom>
        </p:spPr>
      </p:pic>
    </p:spTree>
    <p:extLst>
      <p:ext uri="{BB962C8B-B14F-4D97-AF65-F5344CB8AC3E}">
        <p14:creationId xmlns:p14="http://schemas.microsoft.com/office/powerpoint/2010/main" val="3456444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Ekoterapie</a:t>
            </a:r>
            <a:endParaRPr lang="en-GB" dirty="0"/>
          </a:p>
        </p:txBody>
      </p:sp>
      <p:sp>
        <p:nvSpPr>
          <p:cNvPr id="3" name="Zástupný symbol pro obsah 2"/>
          <p:cNvSpPr>
            <a:spLocks noGrp="1"/>
          </p:cNvSpPr>
          <p:nvPr>
            <p:ph idx="1"/>
          </p:nvPr>
        </p:nvSpPr>
        <p:spPr>
          <a:xfrm>
            <a:off x="1024128" y="2084832"/>
            <a:ext cx="5357621" cy="4224528"/>
          </a:xfrm>
        </p:spPr>
        <p:txBody>
          <a:bodyPr/>
          <a:lstStyle/>
          <a:p>
            <a:r>
              <a:rPr lang="cs-CZ" b="1" dirty="0" err="1"/>
              <a:t>Ekoterapie</a:t>
            </a:r>
            <a:r>
              <a:rPr lang="cs-CZ" dirty="0"/>
              <a:t> (</a:t>
            </a:r>
            <a:r>
              <a:rPr lang="cs-CZ" dirty="0" err="1"/>
              <a:t>Ecotherapy</a:t>
            </a:r>
            <a:r>
              <a:rPr lang="cs-CZ" dirty="0"/>
              <a:t>): se překrývá především se sociálními a terapeutickými zahradami a sociálním zemědělstvím. Při těchto aktivitách je kladena zvýšená pozornost na environmentální dopady činností, vztahy mezi přírodou a lidmi, na trvalou udržitelnost, ekologii a zdravé prostředí (</a:t>
            </a:r>
            <a:r>
              <a:rPr lang="cs-CZ" dirty="0" err="1"/>
              <a:t>Krajhanzl</a:t>
            </a:r>
            <a:r>
              <a:rPr lang="cs-CZ" dirty="0"/>
              <a:t>, 2014). </a:t>
            </a:r>
          </a:p>
          <a:p>
            <a:endParaRPr lang="en-GB" dirty="0"/>
          </a:p>
        </p:txBody>
      </p:sp>
      <p:pic>
        <p:nvPicPr>
          <p:cNvPr id="6" name="Obrázek 5">
            <a:extLst>
              <a:ext uri="{FF2B5EF4-FFF2-40B4-BE49-F238E27FC236}">
                <a16:creationId xmlns:a16="http://schemas.microsoft.com/office/drawing/2014/main" id="{B8E1D06B-8416-4740-BC98-F24480A5AA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122313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Terapie v divočině, zážitková pedagogika</a:t>
            </a:r>
            <a:endParaRPr lang="en-GB" dirty="0"/>
          </a:p>
        </p:txBody>
      </p:sp>
      <p:sp>
        <p:nvSpPr>
          <p:cNvPr id="3" name="Zástupný symbol pro obsah 2"/>
          <p:cNvSpPr>
            <a:spLocks noGrp="1"/>
          </p:cNvSpPr>
          <p:nvPr>
            <p:ph idx="1"/>
          </p:nvPr>
        </p:nvSpPr>
        <p:spPr/>
        <p:txBody>
          <a:bodyPr>
            <a:normAutofit fontScale="92500"/>
          </a:bodyPr>
          <a:lstStyle/>
          <a:p>
            <a:r>
              <a:rPr lang="cs-CZ" b="1" dirty="0"/>
              <a:t>Terapie v divočině a terapie v lese</a:t>
            </a:r>
            <a:r>
              <a:rPr lang="cs-CZ" dirty="0"/>
              <a:t> (</a:t>
            </a:r>
            <a:r>
              <a:rPr lang="cs-CZ" dirty="0" err="1"/>
              <a:t>Wilderness</a:t>
            </a:r>
            <a:r>
              <a:rPr lang="cs-CZ" dirty="0"/>
              <a:t> </a:t>
            </a:r>
            <a:r>
              <a:rPr lang="cs-CZ" dirty="0" err="1"/>
              <a:t>therapy</a:t>
            </a:r>
            <a:r>
              <a:rPr lang="cs-CZ" dirty="0"/>
              <a:t>; </a:t>
            </a:r>
            <a:r>
              <a:rPr lang="cs-CZ" dirty="0" err="1"/>
              <a:t>Nature</a:t>
            </a:r>
            <a:r>
              <a:rPr lang="cs-CZ" dirty="0"/>
              <a:t> </a:t>
            </a:r>
            <a:r>
              <a:rPr lang="cs-CZ" dirty="0" err="1"/>
              <a:t>therapy</a:t>
            </a:r>
            <a:r>
              <a:rPr lang="cs-CZ" dirty="0"/>
              <a:t>): využívá k léčebným cílům volné přírody – „divočiny“. Uplatňuje se především ve skupinové terapii, při které jde o posílení odpovědnosti, sebedůvěry, komunikace a kooperace ve skupině a osobní rozvoj na základě pobytu na odlehlém místě ve volné přírodě. Cílovou skupinou jsou hlavně děti a mladiství s problémovým chováním. Při tomto druhu terapie jsou odkázáni na vzájemnou podporu a pomoc (</a:t>
            </a:r>
            <a:r>
              <a:rPr lang="cs-CZ" dirty="0" err="1"/>
              <a:t>Haubenhofer</a:t>
            </a:r>
            <a:r>
              <a:rPr lang="cs-CZ" dirty="0"/>
              <a:t>, </a:t>
            </a:r>
            <a:r>
              <a:rPr lang="cs-CZ" dirty="0" err="1"/>
              <a:t>Enzenhoger</a:t>
            </a:r>
            <a:r>
              <a:rPr lang="cs-CZ" dirty="0"/>
              <a:t>, </a:t>
            </a:r>
            <a:r>
              <a:rPr lang="cs-CZ" dirty="0" err="1"/>
              <a:t>Kleber</a:t>
            </a:r>
            <a:r>
              <a:rPr lang="cs-CZ" dirty="0"/>
              <a:t> et al., 2013).</a:t>
            </a:r>
          </a:p>
          <a:p>
            <a:r>
              <a:rPr lang="cs-CZ" dirty="0">
                <a:hlinkClick r:id="rId2"/>
              </a:rPr>
              <a:t>https://www.youtube.com/watch?v=dUMA2skIbXs&amp;t=56s</a:t>
            </a:r>
            <a:r>
              <a:rPr lang="cs-CZ" dirty="0"/>
              <a:t> (soc. zem. </a:t>
            </a:r>
            <a:r>
              <a:rPr lang="cs-CZ" dirty="0" err="1"/>
              <a:t>Biostatek</a:t>
            </a:r>
            <a:r>
              <a:rPr lang="cs-CZ" dirty="0"/>
              <a:t>)</a:t>
            </a:r>
          </a:p>
          <a:p>
            <a:r>
              <a:rPr lang="cs-CZ" dirty="0">
                <a:hlinkClick r:id="rId3"/>
              </a:rPr>
              <a:t>https://www.youtube.com/watch?v=iMvMkrgcs_c&amp;t=4s</a:t>
            </a:r>
            <a:r>
              <a:rPr lang="cs-CZ" dirty="0"/>
              <a:t> (Senioři </a:t>
            </a:r>
            <a:r>
              <a:rPr lang="cs-CZ" dirty="0" err="1"/>
              <a:t>Gartenterapie</a:t>
            </a:r>
            <a:r>
              <a:rPr lang="cs-CZ" dirty="0"/>
              <a:t>)</a:t>
            </a:r>
          </a:p>
          <a:p>
            <a:r>
              <a:rPr lang="cs-CZ" dirty="0">
                <a:hlinkClick r:id="rId4"/>
              </a:rPr>
              <a:t>https://www.youtube.com/watch?v=F5TzkBnrbzA</a:t>
            </a:r>
            <a:r>
              <a:rPr lang="cs-CZ" dirty="0"/>
              <a:t> (Chaloupky – Baliny)</a:t>
            </a:r>
          </a:p>
          <a:p>
            <a:r>
              <a:rPr lang="cs-CZ" dirty="0">
                <a:hlinkClick r:id="rId5"/>
              </a:rPr>
              <a:t>Oslík Karlík jako “parťák” seniorů z novojičínské Domovinky | Nový Jičín | Zprávy | POLAR TV</a:t>
            </a:r>
            <a:r>
              <a:rPr lang="cs-CZ" dirty="0"/>
              <a:t> (</a:t>
            </a:r>
            <a:r>
              <a:rPr lang="cs-CZ" dirty="0" err="1"/>
              <a:t>Oslíkoterapie</a:t>
            </a:r>
            <a:r>
              <a:rPr lang="cs-CZ" dirty="0"/>
              <a:t>, Bludička)</a:t>
            </a:r>
          </a:p>
          <a:p>
            <a:pPr marL="0" indent="0">
              <a:buNone/>
            </a:pPr>
            <a:endParaRPr lang="cs-CZ" dirty="0"/>
          </a:p>
          <a:p>
            <a:pPr marL="0" indent="0">
              <a:buNone/>
            </a:pPr>
            <a:endParaRPr lang="en-GB" dirty="0">
              <a:solidFill>
                <a:srgbClr val="FF0000"/>
              </a:solidFill>
            </a:endParaRPr>
          </a:p>
        </p:txBody>
      </p:sp>
    </p:spTree>
    <p:extLst>
      <p:ext uri="{BB962C8B-B14F-4D97-AF65-F5344CB8AC3E}">
        <p14:creationId xmlns:p14="http://schemas.microsoft.com/office/powerpoint/2010/main" val="275607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A6D13C-3142-42D8-B85C-8AE155573D02}"/>
              </a:ext>
            </a:extLst>
          </p:cNvPr>
          <p:cNvSpPr>
            <a:spLocks noGrp="1"/>
          </p:cNvSpPr>
          <p:nvPr>
            <p:ph type="title"/>
          </p:nvPr>
        </p:nvSpPr>
        <p:spPr/>
        <p:txBody>
          <a:bodyPr/>
          <a:lstStyle/>
          <a:p>
            <a:r>
              <a:rPr lang="cs-CZ" dirty="0"/>
              <a:t>Terapie v lese</a:t>
            </a:r>
          </a:p>
        </p:txBody>
      </p:sp>
      <p:sp>
        <p:nvSpPr>
          <p:cNvPr id="3" name="Zástupný obsah 2">
            <a:extLst>
              <a:ext uri="{FF2B5EF4-FFF2-40B4-BE49-F238E27FC236}">
                <a16:creationId xmlns:a16="http://schemas.microsoft.com/office/drawing/2014/main" id="{8DAD5C2A-364D-4435-ABA5-4263429F30C2}"/>
              </a:ext>
            </a:extLst>
          </p:cNvPr>
          <p:cNvSpPr>
            <a:spLocks noGrp="1"/>
          </p:cNvSpPr>
          <p:nvPr>
            <p:ph idx="1"/>
          </p:nvPr>
        </p:nvSpPr>
        <p:spPr>
          <a:xfrm>
            <a:off x="1024128" y="1780674"/>
            <a:ext cx="9720071" cy="4528686"/>
          </a:xfrm>
        </p:spPr>
        <p:txBody>
          <a:bodyPr>
            <a:normAutofit lnSpcReduction="10000"/>
          </a:bodyPr>
          <a:lstStyle/>
          <a:p>
            <a:r>
              <a:rPr lang="cs-CZ" b="0" i="0" dirty="0">
                <a:solidFill>
                  <a:srgbClr val="808080"/>
                </a:solidFill>
                <a:effectLst/>
                <a:latin typeface="Open Sans" panose="020B0606030504020204" pitchFamily="34" charset="0"/>
              </a:rPr>
              <a:t>„Způsob trávení času v lese či přírodě, který má mnoho zdravotních aj. benefitů – </a:t>
            </a:r>
            <a:r>
              <a:rPr lang="cs-CZ" b="1" i="0" dirty="0">
                <a:solidFill>
                  <a:srgbClr val="808080"/>
                </a:solidFill>
                <a:effectLst/>
                <a:latin typeface="Open Sans" panose="020B0606030504020204" pitchFamily="34" charset="0"/>
              </a:rPr>
              <a:t>odbourávání stresu, posilování imunitního, kardiovaskulárního a hormonálního systému, vede k hlubokému zklidnění, plnému prožití přítomného okamžiku a stavu „</a:t>
            </a:r>
            <a:r>
              <a:rPr lang="cs-CZ" b="1" i="0" dirty="0" err="1">
                <a:solidFill>
                  <a:srgbClr val="808080"/>
                </a:solidFill>
                <a:effectLst/>
                <a:latin typeface="Open Sans" panose="020B0606030504020204" pitchFamily="34" charset="0"/>
              </a:rPr>
              <a:t>mindlessness</a:t>
            </a:r>
            <a:r>
              <a:rPr lang="cs-CZ" b="1" i="0" dirty="0">
                <a:solidFill>
                  <a:srgbClr val="808080"/>
                </a:solidFill>
                <a:effectLst/>
                <a:latin typeface="Open Sans" panose="020B0606030504020204" pitchFamily="34" charset="0"/>
              </a:rPr>
              <a:t>“ – spokojeného uvolnění naší pozornosti, které je pravým opakem excitované mysli, přehlcené podněty z moderního světa.“</a:t>
            </a:r>
          </a:p>
          <a:p>
            <a:r>
              <a:rPr lang="cs-CZ" b="1" dirty="0">
                <a:solidFill>
                  <a:srgbClr val="808080"/>
                </a:solidFill>
                <a:latin typeface="Open Sans" panose="020B0606030504020204" pitchFamily="34" charset="0"/>
              </a:rPr>
              <a:t>Přenesení pozornosti „z hlavy do těla“, zapojení všech smyslů a komunikace s bytostmi a objekty v těle</a:t>
            </a:r>
          </a:p>
          <a:p>
            <a:r>
              <a:rPr lang="cs-CZ" b="1" dirty="0">
                <a:solidFill>
                  <a:srgbClr val="808080"/>
                </a:solidFill>
                <a:latin typeface="Open Sans" panose="020B0606030504020204" pitchFamily="34" charset="0"/>
              </a:rPr>
              <a:t>Tzv. Lesní koupele (</a:t>
            </a:r>
            <a:r>
              <a:rPr lang="cs-CZ" b="1" dirty="0" err="1">
                <a:solidFill>
                  <a:srgbClr val="808080"/>
                </a:solidFill>
                <a:latin typeface="Open Sans" panose="020B0606030504020204" pitchFamily="34" charset="0"/>
              </a:rPr>
              <a:t>Šinrin-joku</a:t>
            </a:r>
            <a:r>
              <a:rPr lang="cs-CZ" b="1" dirty="0">
                <a:solidFill>
                  <a:srgbClr val="808080"/>
                </a:solidFill>
                <a:latin typeface="Open Sans" panose="020B0606030504020204" pitchFamily="34" charset="0"/>
              </a:rPr>
              <a:t>), 80. léta 20. stol. v Japonsku, pokles stresových hormonů zlepšení imunitního systému – FYTONCIDY</a:t>
            </a:r>
          </a:p>
          <a:p>
            <a:r>
              <a:rPr lang="cs-CZ" b="1" dirty="0">
                <a:solidFill>
                  <a:srgbClr val="808080"/>
                </a:solidFill>
                <a:latin typeface="Open Sans" panose="020B0606030504020204" pitchFamily="34" charset="0"/>
              </a:rPr>
              <a:t>Aleš Miklík </a:t>
            </a:r>
            <a:r>
              <a:rPr lang="cs-CZ" dirty="0">
                <a:hlinkClick r:id="rId2"/>
              </a:rPr>
              <a:t>Lesní terapie | </a:t>
            </a:r>
            <a:r>
              <a:rPr lang="cs-CZ" dirty="0" err="1">
                <a:hlinkClick r:id="rId2"/>
              </a:rPr>
              <a:t>Forest</a:t>
            </a:r>
            <a:r>
              <a:rPr lang="cs-CZ" dirty="0">
                <a:hlinkClick r:id="rId2"/>
              </a:rPr>
              <a:t> </a:t>
            </a:r>
            <a:r>
              <a:rPr lang="cs-CZ" dirty="0" err="1">
                <a:hlinkClick r:id="rId2"/>
              </a:rPr>
              <a:t>therapy</a:t>
            </a:r>
            <a:r>
              <a:rPr lang="cs-CZ" dirty="0">
                <a:hlinkClick r:id="rId2"/>
              </a:rPr>
              <a:t> | </a:t>
            </a:r>
            <a:r>
              <a:rPr lang="cs-CZ" dirty="0" err="1">
                <a:hlinkClick r:id="rId2"/>
              </a:rPr>
              <a:t>Forest</a:t>
            </a:r>
            <a:r>
              <a:rPr lang="cs-CZ" dirty="0">
                <a:hlinkClick r:id="rId2"/>
              </a:rPr>
              <a:t> </a:t>
            </a:r>
            <a:r>
              <a:rPr lang="cs-CZ" dirty="0" err="1">
                <a:hlinkClick r:id="rId2"/>
              </a:rPr>
              <a:t>bathing</a:t>
            </a:r>
            <a:r>
              <a:rPr lang="cs-CZ" dirty="0">
                <a:hlinkClick r:id="rId2"/>
              </a:rPr>
              <a:t> | </a:t>
            </a:r>
            <a:r>
              <a:rPr lang="cs-CZ" dirty="0" err="1">
                <a:hlinkClick r:id="rId2"/>
              </a:rPr>
              <a:t>Shinrin-yoku</a:t>
            </a:r>
            <a:r>
              <a:rPr lang="cs-CZ" dirty="0">
                <a:hlinkClick r:id="rId2"/>
              </a:rPr>
              <a:t> (lesniterapie.cz)</a:t>
            </a:r>
            <a:endParaRPr lang="cs-CZ" dirty="0"/>
          </a:p>
        </p:txBody>
      </p:sp>
    </p:spTree>
    <p:extLst>
      <p:ext uri="{BB962C8B-B14F-4D97-AF65-F5344CB8AC3E}">
        <p14:creationId xmlns:p14="http://schemas.microsoft.com/office/powerpoint/2010/main" val="2645105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92F5D-6D57-4F47-A491-41FD6F42903F}"/>
              </a:ext>
            </a:extLst>
          </p:cNvPr>
          <p:cNvSpPr>
            <a:spLocks noGrp="1"/>
          </p:cNvSpPr>
          <p:nvPr>
            <p:ph type="title"/>
          </p:nvPr>
        </p:nvSpPr>
        <p:spPr/>
        <p:txBody>
          <a:bodyPr/>
          <a:lstStyle/>
          <a:p>
            <a:r>
              <a:rPr lang="cs-CZ" dirty="0"/>
              <a:t>Terapie v lese, </a:t>
            </a:r>
            <a:r>
              <a:rPr lang="cs-CZ" dirty="0">
                <a:hlinkClick r:id="rId2"/>
              </a:rPr>
              <a:t>Terapie v lese</a:t>
            </a:r>
            <a:endParaRPr lang="cs-CZ" dirty="0"/>
          </a:p>
        </p:txBody>
      </p:sp>
      <p:pic>
        <p:nvPicPr>
          <p:cNvPr id="5" name="Zástupný obsah 4">
            <a:extLst>
              <a:ext uri="{FF2B5EF4-FFF2-40B4-BE49-F238E27FC236}">
                <a16:creationId xmlns:a16="http://schemas.microsoft.com/office/drawing/2014/main" id="{17F01A87-1474-4BFB-8FD2-65E275DBE3B0}"/>
              </a:ext>
            </a:extLst>
          </p:cNvPr>
          <p:cNvPicPr>
            <a:picLocks noGrp="1" noChangeAspect="1"/>
          </p:cNvPicPr>
          <p:nvPr>
            <p:ph idx="1"/>
          </p:nvPr>
        </p:nvPicPr>
        <p:blipFill>
          <a:blip r:embed="rId3"/>
          <a:stretch>
            <a:fillRect/>
          </a:stretch>
        </p:blipFill>
        <p:spPr>
          <a:xfrm>
            <a:off x="1827945" y="2286000"/>
            <a:ext cx="8112248" cy="4022725"/>
          </a:xfrm>
        </p:spPr>
      </p:pic>
    </p:spTree>
    <p:extLst>
      <p:ext uri="{BB962C8B-B14F-4D97-AF65-F5344CB8AC3E}">
        <p14:creationId xmlns:p14="http://schemas.microsoft.com/office/powerpoint/2010/main" val="1685009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CD0CE-884D-4454-AEB3-3EFE9657EAD6}"/>
              </a:ext>
            </a:extLst>
          </p:cNvPr>
          <p:cNvSpPr>
            <a:spLocks noGrp="1"/>
          </p:cNvSpPr>
          <p:nvPr>
            <p:ph type="title"/>
          </p:nvPr>
        </p:nvSpPr>
        <p:spPr/>
        <p:txBody>
          <a:bodyPr/>
          <a:lstStyle/>
          <a:p>
            <a:r>
              <a:rPr lang="cs-CZ" dirty="0"/>
              <a:t>Terapie mezi stromy </a:t>
            </a:r>
            <a:r>
              <a:rPr lang="cs-CZ" dirty="0">
                <a:hlinkClick r:id="rId2"/>
              </a:rPr>
              <a:t>Terapie mezi stromy</a:t>
            </a:r>
            <a:endParaRPr lang="cs-CZ" dirty="0"/>
          </a:p>
        </p:txBody>
      </p:sp>
      <p:pic>
        <p:nvPicPr>
          <p:cNvPr id="5" name="Zástupný obsah 4">
            <a:extLst>
              <a:ext uri="{FF2B5EF4-FFF2-40B4-BE49-F238E27FC236}">
                <a16:creationId xmlns:a16="http://schemas.microsoft.com/office/drawing/2014/main" id="{CB195B7E-7498-4C9A-B06C-006DD70C16D7}"/>
              </a:ext>
            </a:extLst>
          </p:cNvPr>
          <p:cNvPicPr>
            <a:picLocks noGrp="1" noChangeAspect="1"/>
          </p:cNvPicPr>
          <p:nvPr>
            <p:ph idx="1"/>
          </p:nvPr>
        </p:nvPicPr>
        <p:blipFill>
          <a:blip r:embed="rId3"/>
          <a:stretch>
            <a:fillRect/>
          </a:stretch>
        </p:blipFill>
        <p:spPr>
          <a:xfrm>
            <a:off x="561475" y="1780674"/>
            <a:ext cx="11341768" cy="4492110"/>
          </a:xfrm>
        </p:spPr>
      </p:pic>
    </p:spTree>
    <p:extLst>
      <p:ext uri="{BB962C8B-B14F-4D97-AF65-F5344CB8AC3E}">
        <p14:creationId xmlns:p14="http://schemas.microsoft.com/office/powerpoint/2010/main" val="310995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Člověk a příroda</a:t>
            </a:r>
            <a:endParaRPr lang="en-GB" dirty="0"/>
          </a:p>
        </p:txBody>
      </p:sp>
      <p:sp>
        <p:nvSpPr>
          <p:cNvPr id="3" name="Zástupný symbol pro obsah 2"/>
          <p:cNvSpPr>
            <a:spLocks noGrp="1"/>
          </p:cNvSpPr>
          <p:nvPr>
            <p:ph idx="1"/>
          </p:nvPr>
        </p:nvSpPr>
        <p:spPr/>
        <p:txBody>
          <a:bodyPr/>
          <a:lstStyle/>
          <a:p>
            <a:pPr>
              <a:lnSpc>
                <a:spcPct val="150000"/>
              </a:lnSpc>
            </a:pPr>
            <a:r>
              <a:rPr lang="cs-CZ" dirty="0"/>
              <a:t>Integrální součást přírody</a:t>
            </a:r>
          </a:p>
          <a:p>
            <a:pPr>
              <a:lnSpc>
                <a:spcPct val="150000"/>
              </a:lnSpc>
            </a:pPr>
            <a:r>
              <a:rPr lang="cs-CZ" dirty="0"/>
              <a:t>Člověk jako produkt evoluce</a:t>
            </a:r>
          </a:p>
          <a:p>
            <a:pPr>
              <a:lnSpc>
                <a:spcPct val="150000"/>
              </a:lnSpc>
            </a:pPr>
            <a:r>
              <a:rPr lang="cs-CZ" dirty="0"/>
              <a:t>Příroda jako formující element – rozdíl prostředí</a:t>
            </a:r>
          </a:p>
          <a:p>
            <a:pPr>
              <a:lnSpc>
                <a:spcPct val="150000"/>
              </a:lnSpc>
            </a:pPr>
            <a:r>
              <a:rPr lang="cs-CZ" dirty="0"/>
              <a:t>Rozdílné reakce, fyziologické, psychologické, mentální</a:t>
            </a:r>
          </a:p>
          <a:p>
            <a:pPr>
              <a:lnSpc>
                <a:spcPct val="150000"/>
              </a:lnSpc>
            </a:pPr>
            <a:r>
              <a:rPr lang="cs-CZ" dirty="0"/>
              <a:t>Environmentální psychologie</a:t>
            </a:r>
            <a:endParaRPr lang="en-GB" dirty="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469" y="0"/>
            <a:ext cx="1911531" cy="6858000"/>
          </a:xfrm>
          <a:prstGeom prst="rect">
            <a:avLst/>
          </a:prstGeom>
        </p:spPr>
      </p:pic>
    </p:spTree>
    <p:extLst>
      <p:ext uri="{BB962C8B-B14F-4D97-AF65-F5344CB8AC3E}">
        <p14:creationId xmlns:p14="http://schemas.microsoft.com/office/powerpoint/2010/main" val="326578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Člověk jako živý organismus</a:t>
            </a:r>
            <a:endParaRPr lang="en-GB" dirty="0"/>
          </a:p>
        </p:txBody>
      </p:sp>
      <p:sp>
        <p:nvSpPr>
          <p:cNvPr id="3" name="Zástupný symbol pro obsah 2"/>
          <p:cNvSpPr>
            <a:spLocks noGrp="1"/>
          </p:cNvSpPr>
          <p:nvPr>
            <p:ph idx="1"/>
          </p:nvPr>
        </p:nvSpPr>
        <p:spPr/>
        <p:txBody>
          <a:bodyPr>
            <a:noAutofit/>
          </a:bodyPr>
          <a:lstStyle/>
          <a:p>
            <a:pPr>
              <a:lnSpc>
                <a:spcPct val="150000"/>
              </a:lnSpc>
            </a:pPr>
            <a:r>
              <a:rPr lang="cs-CZ" sz="1800" b="1" dirty="0"/>
              <a:t>Dráždivost, </a:t>
            </a:r>
            <a:r>
              <a:rPr lang="cs-CZ" sz="1800" dirty="0"/>
              <a:t>reakce na podněty, stálost vnitřního prostředí (homeostáza)</a:t>
            </a:r>
          </a:p>
          <a:p>
            <a:pPr>
              <a:lnSpc>
                <a:spcPct val="150000"/>
              </a:lnSpc>
            </a:pPr>
            <a:r>
              <a:rPr lang="cs-CZ" sz="1800" b="1" dirty="0"/>
              <a:t>Dědičnost, </a:t>
            </a:r>
            <a:r>
              <a:rPr lang="cs-CZ" sz="1800" dirty="0"/>
              <a:t>genetická informace, replikace nukleové kyseliny</a:t>
            </a:r>
            <a:endParaRPr lang="cs-CZ" sz="1800" b="1" dirty="0"/>
          </a:p>
          <a:p>
            <a:pPr>
              <a:lnSpc>
                <a:spcPct val="150000"/>
              </a:lnSpc>
            </a:pPr>
            <a:r>
              <a:rPr lang="cs-CZ" sz="1800" b="1" dirty="0"/>
              <a:t>Rozmnožování, </a:t>
            </a:r>
            <a:r>
              <a:rPr lang="cs-CZ" sz="1800" dirty="0"/>
              <a:t>pohlavní, nepohlavní, vegetativní</a:t>
            </a:r>
            <a:r>
              <a:rPr lang="cs-CZ" sz="1800" b="1" dirty="0"/>
              <a:t> </a:t>
            </a:r>
            <a:endParaRPr lang="cs-CZ" sz="1800" dirty="0"/>
          </a:p>
          <a:p>
            <a:pPr>
              <a:lnSpc>
                <a:spcPct val="150000"/>
              </a:lnSpc>
            </a:pPr>
            <a:r>
              <a:rPr lang="cs-CZ" sz="1800" b="1" dirty="0"/>
              <a:t>Metabolismus, </a:t>
            </a:r>
            <a:r>
              <a:rPr lang="cs-CZ" sz="1800" dirty="0"/>
              <a:t>látkový, energetický</a:t>
            </a:r>
          </a:p>
          <a:p>
            <a:pPr>
              <a:lnSpc>
                <a:spcPct val="150000"/>
              </a:lnSpc>
            </a:pPr>
            <a:r>
              <a:rPr lang="cs-CZ" sz="1800" b="1" dirty="0"/>
              <a:t>Vývoj, </a:t>
            </a:r>
            <a:r>
              <a:rPr lang="cs-CZ" sz="1800" dirty="0"/>
              <a:t>ontogeneze (vývoj jedince), fylogeneze (vývoj druhu)</a:t>
            </a:r>
          </a:p>
          <a:p>
            <a:pPr>
              <a:lnSpc>
                <a:spcPct val="150000"/>
              </a:lnSpc>
            </a:pPr>
            <a:r>
              <a:rPr lang="cs-CZ" sz="1800" b="1" dirty="0"/>
              <a:t>Růst, </a:t>
            </a:r>
            <a:r>
              <a:rPr lang="cs-CZ" sz="1800" dirty="0"/>
              <a:t>omezen délkou života a geny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159" y="0"/>
            <a:ext cx="3942281" cy="6858000"/>
          </a:xfrm>
          <a:prstGeom prst="rect">
            <a:avLst/>
          </a:prstGeom>
        </p:spPr>
      </p:pic>
    </p:spTree>
    <p:extLst>
      <p:ext uri="{BB962C8B-B14F-4D97-AF65-F5344CB8AC3E}">
        <p14:creationId xmlns:p14="http://schemas.microsoft.com/office/powerpoint/2010/main" val="49372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5" name="Zástupný symbol pro obsah 3"/>
          <p:cNvGraphicFramePr>
            <a:graphicFrameLocks noGrp="1"/>
          </p:cNvGraphicFramePr>
          <p:nvPr>
            <p:ph sz="half" idx="1"/>
            <p:extLst>
              <p:ext uri="{D42A27DB-BD31-4B8C-83A1-F6EECF244321}">
                <p14:modId xmlns:p14="http://schemas.microsoft.com/office/powerpoint/2010/main" val="4249276691"/>
              </p:ext>
            </p:extLst>
          </p:nvPr>
        </p:nvGraphicFramePr>
        <p:xfrm>
          <a:off x="465221" y="176463"/>
          <a:ext cx="11325726" cy="6497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ovéPole 1">
            <a:extLst>
              <a:ext uri="{FF2B5EF4-FFF2-40B4-BE49-F238E27FC236}">
                <a16:creationId xmlns:a16="http://schemas.microsoft.com/office/drawing/2014/main" id="{7E62CFF1-137A-49DF-B053-C2B1442F1FB8}"/>
              </a:ext>
            </a:extLst>
          </p:cNvPr>
          <p:cNvSpPr txBox="1"/>
          <p:nvPr/>
        </p:nvSpPr>
        <p:spPr>
          <a:xfrm>
            <a:off x="9095874" y="5807242"/>
            <a:ext cx="2855494" cy="369332"/>
          </a:xfrm>
          <a:prstGeom prst="rect">
            <a:avLst/>
          </a:prstGeom>
          <a:noFill/>
        </p:spPr>
        <p:txBody>
          <a:bodyPr wrap="square" rtlCol="0">
            <a:spAutoFit/>
          </a:bodyPr>
          <a:lstStyle/>
          <a:p>
            <a:r>
              <a:rPr lang="cs-CZ" dirty="0"/>
              <a:t>Jan </a:t>
            </a:r>
            <a:r>
              <a:rPr lang="cs-CZ" dirty="0" err="1"/>
              <a:t>Krajhanzl</a:t>
            </a:r>
            <a:r>
              <a:rPr lang="cs-CZ" dirty="0"/>
              <a:t>, 2014</a:t>
            </a:r>
          </a:p>
        </p:txBody>
      </p:sp>
    </p:spTree>
    <p:extLst>
      <p:ext uri="{BB962C8B-B14F-4D97-AF65-F5344CB8AC3E}">
        <p14:creationId xmlns:p14="http://schemas.microsoft.com/office/powerpoint/2010/main" val="371551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BEBA8EAE-BF5A-486C-A8C5-ECC9F3942E4B}">
                <a14:imgProps xmlns:a14="http://schemas.microsoft.com/office/drawing/2010/main">
                  <a14:imgLayer r:embed="rId3">
                    <a14:imgEffect>
                      <a14:sharpenSoften amount="78000"/>
                    </a14:imgEffect>
                    <a14:imgEffect>
                      <a14:colorTemperature colorTemp="5900"/>
                    </a14:imgEffect>
                    <a14:imgEffect>
                      <a14:brightnessContrast bright="14000" contrast="19000"/>
                    </a14:imgEffect>
                  </a14:imgLayer>
                </a14:imgProps>
              </a:ex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2" name="Nadpis 1"/>
          <p:cNvSpPr>
            <a:spLocks noGrp="1"/>
          </p:cNvSpPr>
          <p:nvPr>
            <p:ph type="title"/>
          </p:nvPr>
        </p:nvSpPr>
        <p:spPr/>
        <p:txBody>
          <a:bodyPr/>
          <a:lstStyle/>
          <a:p>
            <a:r>
              <a:rPr lang="cs-CZ" dirty="0"/>
              <a:t>Člověk a rostlina</a:t>
            </a:r>
          </a:p>
        </p:txBody>
      </p:sp>
      <p:sp>
        <p:nvSpPr>
          <p:cNvPr id="3" name="Zástupný symbol pro obsah 2"/>
          <p:cNvSpPr>
            <a:spLocks noGrp="1"/>
          </p:cNvSpPr>
          <p:nvPr>
            <p:ph idx="1"/>
          </p:nvPr>
        </p:nvSpPr>
        <p:spPr>
          <a:xfrm>
            <a:off x="1024128" y="1796716"/>
            <a:ext cx="9720071" cy="4512644"/>
          </a:xfrm>
        </p:spPr>
        <p:txBody>
          <a:bodyPr>
            <a:noAutofit/>
          </a:bodyPr>
          <a:lstStyle/>
          <a:p>
            <a:pPr>
              <a:lnSpc>
                <a:spcPct val="150000"/>
              </a:lnSpc>
            </a:pPr>
            <a:r>
              <a:rPr lang="cs-CZ" sz="2400" b="1" u="sng" dirty="0"/>
              <a:t>Interaktivní vztah</a:t>
            </a:r>
            <a:r>
              <a:rPr lang="cs-CZ" sz="2400" b="1" dirty="0"/>
              <a:t>: pozitivní/negativní, akce/reakce, aktivita/pasivita</a:t>
            </a:r>
          </a:p>
          <a:p>
            <a:pPr>
              <a:lnSpc>
                <a:spcPct val="150000"/>
              </a:lnSpc>
            </a:pPr>
            <a:r>
              <a:rPr lang="cs-CZ" sz="2400" b="1" u="sng" dirty="0"/>
              <a:t>Potřeba smysluplnosti</a:t>
            </a:r>
            <a:r>
              <a:rPr lang="cs-CZ" sz="2400" b="1" dirty="0"/>
              <a:t>: starat se a být užitečný (odpovědnost, úspěch, respekt, kompetence, sebeúcta)</a:t>
            </a:r>
          </a:p>
          <a:p>
            <a:pPr>
              <a:lnSpc>
                <a:spcPct val="150000"/>
              </a:lnSpc>
            </a:pPr>
            <a:r>
              <a:rPr lang="cs-CZ" sz="2400" b="1" u="sng" dirty="0"/>
              <a:t>Potřeba rytmu</a:t>
            </a:r>
            <a:r>
              <a:rPr lang="cs-CZ" sz="2400" b="1" dirty="0"/>
              <a:t>: pravidelnost (denní, sezónní), průběžná a opakovaná péče (jistota, samostatnost, samozřejmost)</a:t>
            </a:r>
          </a:p>
          <a:p>
            <a:pPr>
              <a:lnSpc>
                <a:spcPct val="150000"/>
              </a:lnSpc>
            </a:pPr>
            <a:r>
              <a:rPr lang="cs-CZ" sz="2400" b="1" u="sng" dirty="0"/>
              <a:t>Potřeba sounáležitosti</a:t>
            </a:r>
            <a:r>
              <a:rPr lang="cs-CZ" sz="2400" b="1" dirty="0"/>
              <a:t>: osobní zaujetí, seznámení, srdeční záležitost</a:t>
            </a:r>
          </a:p>
          <a:p>
            <a:pPr>
              <a:lnSpc>
                <a:spcPct val="150000"/>
              </a:lnSpc>
            </a:pPr>
            <a:r>
              <a:rPr lang="cs-CZ" sz="2400" b="1" u="sng" dirty="0"/>
              <a:t>Symbolika rostlin</a:t>
            </a:r>
            <a:r>
              <a:rPr lang="cs-CZ" sz="2400" b="1" dirty="0"/>
              <a:t>: metafory pro lidský život, akceptace růstu a chřadnutí</a:t>
            </a:r>
            <a:endParaRPr lang="en-GB" sz="2400" b="1" dirty="0"/>
          </a:p>
          <a:p>
            <a:endParaRPr lang="cs-CZ" sz="2400" dirty="0"/>
          </a:p>
        </p:txBody>
      </p:sp>
    </p:spTree>
    <p:extLst>
      <p:ext uri="{BB962C8B-B14F-4D97-AF65-F5344CB8AC3E}">
        <p14:creationId xmlns:p14="http://schemas.microsoft.com/office/powerpoint/2010/main" val="18793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575" y="202637"/>
            <a:ext cx="7459013" cy="1499616"/>
          </a:xfrm>
        </p:spPr>
        <p:txBody>
          <a:bodyPr>
            <a:normAutofit/>
          </a:bodyPr>
          <a:lstStyle/>
          <a:p>
            <a:r>
              <a:rPr lang="cs-CZ" sz="4800" dirty="0"/>
              <a:t>Komunikace mezi člověkem a rostlinou/přírodou</a:t>
            </a:r>
          </a:p>
        </p:txBody>
      </p:sp>
      <p:sp>
        <p:nvSpPr>
          <p:cNvPr id="5" name="AutoShape 2" descr="Výsledek obrázku pro five senses pi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Zástupný obsah 7">
            <a:extLst>
              <a:ext uri="{FF2B5EF4-FFF2-40B4-BE49-F238E27FC236}">
                <a16:creationId xmlns:a16="http://schemas.microsoft.com/office/drawing/2014/main" id="{87D9402F-772C-465E-9FBC-67CEE96DDE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744553"/>
            <a:ext cx="7614589" cy="5113447"/>
          </a:xfrm>
          <a:prstGeom prst="rect">
            <a:avLst/>
          </a:prstGeom>
        </p:spPr>
      </p:pic>
      <p:pic>
        <p:nvPicPr>
          <p:cNvPr id="6" name="Obrázek 5">
            <a:extLst>
              <a:ext uri="{FF2B5EF4-FFF2-40B4-BE49-F238E27FC236}">
                <a16:creationId xmlns:a16="http://schemas.microsoft.com/office/drawing/2014/main" id="{1067D898-9ECE-457F-9F6F-C3CCA1A65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88" y="7937"/>
            <a:ext cx="4577411" cy="6858000"/>
          </a:xfrm>
          <a:prstGeom prst="rect">
            <a:avLst/>
          </a:prstGeom>
        </p:spPr>
      </p:pic>
    </p:spTree>
    <p:extLst>
      <p:ext uri="{BB962C8B-B14F-4D97-AF65-F5344CB8AC3E}">
        <p14:creationId xmlns:p14="http://schemas.microsoft.com/office/powerpoint/2010/main" val="174449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Definice Green Care</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sz="3600" dirty="0"/>
              <a:t>Jakákoli plánovaná a zhodnocená aktivita, která podporuje fyzické a duševní zdraví a celkovou kvalitu života jedince při kontaktu s přírodou / přírodními prvky. Green care využívá zahradu, les, krajinné prvky, park, zemědělský provoz, zvířata atd.</a:t>
            </a:r>
          </a:p>
          <a:p>
            <a:pPr marL="0" indent="0">
              <a:buNone/>
            </a:pPr>
            <a:endParaRPr lang="cs-CZ" sz="3600" dirty="0"/>
          </a:p>
          <a:p>
            <a:pPr>
              <a:buFont typeface="Wingdings" panose="05000000000000000000" pitchFamily="2" charset="2"/>
              <a:buChar char="§"/>
            </a:pPr>
            <a:r>
              <a:rPr lang="cs-CZ" sz="3600" dirty="0"/>
              <a:t>Terapeutický vliv přírodních prvků na člověka</a:t>
            </a:r>
          </a:p>
          <a:p>
            <a:pPr>
              <a:buFont typeface="Wingdings" panose="05000000000000000000" pitchFamily="2" charset="2"/>
              <a:buChar char="§"/>
            </a:pPr>
            <a:r>
              <a:rPr lang="cs-CZ" sz="3600" dirty="0"/>
              <a:t>Zlepšit či alespoň udržet stav</a:t>
            </a:r>
          </a:p>
          <a:p>
            <a:endParaRPr lang="cs-CZ" dirty="0"/>
          </a:p>
        </p:txBody>
      </p:sp>
    </p:spTree>
    <p:extLst>
      <p:ext uri="{BB962C8B-B14F-4D97-AF65-F5344CB8AC3E}">
        <p14:creationId xmlns:p14="http://schemas.microsoft.com/office/powerpoint/2010/main" val="1590343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Druhy Green Care</a:t>
            </a:r>
          </a:p>
        </p:txBody>
      </p:sp>
      <p:sp>
        <p:nvSpPr>
          <p:cNvPr id="3" name="Zástupný symbol pro obsah 2"/>
          <p:cNvSpPr>
            <a:spLocks noGrp="1"/>
          </p:cNvSpPr>
          <p:nvPr>
            <p:ph sz="half" idx="1"/>
          </p:nvPr>
        </p:nvSpPr>
        <p:spPr/>
        <p:txBody>
          <a:bodyPr/>
          <a:lstStyle/>
          <a:p>
            <a:r>
              <a:rPr lang="cs-CZ" dirty="0"/>
              <a:t>Sociální a terapeutické zahrady</a:t>
            </a:r>
          </a:p>
          <a:p>
            <a:r>
              <a:rPr lang="cs-CZ" dirty="0" err="1"/>
              <a:t>Animoterapie</a:t>
            </a:r>
            <a:r>
              <a:rPr lang="cs-CZ" dirty="0"/>
              <a:t>, </a:t>
            </a:r>
            <a:r>
              <a:rPr lang="cs-CZ" dirty="0" err="1"/>
              <a:t>zoorehabilitace</a:t>
            </a:r>
            <a:r>
              <a:rPr lang="cs-CZ" dirty="0"/>
              <a:t> </a:t>
            </a:r>
          </a:p>
          <a:p>
            <a:r>
              <a:rPr lang="cs-CZ" dirty="0"/>
              <a:t>Sociální zemědělství</a:t>
            </a:r>
          </a:p>
          <a:p>
            <a:r>
              <a:rPr lang="cs-CZ" dirty="0"/>
              <a:t>Cvičení v přírodě k terapeutickým účelům</a:t>
            </a:r>
          </a:p>
          <a:p>
            <a:r>
              <a:rPr lang="cs-CZ" dirty="0" err="1"/>
              <a:t>Ekoterapie</a:t>
            </a:r>
            <a:endParaRPr lang="cs-CZ" dirty="0"/>
          </a:p>
          <a:p>
            <a:r>
              <a:rPr lang="cs-CZ" dirty="0"/>
              <a:t>Terapie v divočině a lesní terapie</a:t>
            </a:r>
          </a:p>
          <a:p>
            <a:endParaRPr lang="cs-CZ" dirty="0"/>
          </a:p>
          <a:p>
            <a:r>
              <a:rPr lang="cs-CZ" dirty="0"/>
              <a:t>(</a:t>
            </a:r>
            <a:r>
              <a:rPr lang="cs-CZ" dirty="0" err="1"/>
              <a:t>Sempik</a:t>
            </a:r>
            <a:r>
              <a:rPr lang="cs-CZ" dirty="0"/>
              <a:t>, </a:t>
            </a:r>
            <a:r>
              <a:rPr lang="cs-CZ" dirty="0" err="1"/>
              <a:t>Hine</a:t>
            </a:r>
            <a:r>
              <a:rPr lang="cs-CZ" dirty="0"/>
              <a:t>, </a:t>
            </a:r>
            <a:r>
              <a:rPr lang="cs-CZ" dirty="0" err="1"/>
              <a:t>Wilcox</a:t>
            </a:r>
            <a:r>
              <a:rPr lang="cs-CZ" dirty="0"/>
              <a:t> </a:t>
            </a:r>
            <a:r>
              <a:rPr lang="cs-CZ" dirty="0" err="1"/>
              <a:t>eds</a:t>
            </a:r>
            <a:r>
              <a:rPr lang="cs-CZ" dirty="0"/>
              <a:t>., 2010) </a:t>
            </a:r>
          </a:p>
          <a:p>
            <a:pPr marL="0" indent="0">
              <a:buNone/>
            </a:pPr>
            <a:endParaRPr lang="cs-CZ" dirty="0"/>
          </a:p>
        </p:txBody>
      </p:sp>
      <p:pic>
        <p:nvPicPr>
          <p:cNvPr id="5" name="Zástupný symbol pro obsah 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048103" y="928914"/>
            <a:ext cx="5781039" cy="5550263"/>
          </a:xfrm>
          <a:prstGeom prst="rect">
            <a:avLst/>
          </a:prstGeom>
          <a:noFill/>
          <a:ln>
            <a:noFill/>
          </a:ln>
        </p:spPr>
      </p:pic>
    </p:spTree>
    <p:extLst>
      <p:ext uri="{BB962C8B-B14F-4D97-AF65-F5344CB8AC3E}">
        <p14:creationId xmlns:p14="http://schemas.microsoft.com/office/powerpoint/2010/main" val="86979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4128" y="585216"/>
            <a:ext cx="6367272" cy="1499616"/>
          </a:xfrm>
        </p:spPr>
        <p:txBody>
          <a:bodyPr/>
          <a:lstStyle/>
          <a:p>
            <a:r>
              <a:rPr lang="cs-CZ" dirty="0"/>
              <a:t>Sociální a terapeutické zahrady – zahradní terapie</a:t>
            </a:r>
            <a:endParaRPr lang="en-GB" dirty="0"/>
          </a:p>
        </p:txBody>
      </p:sp>
      <p:sp>
        <p:nvSpPr>
          <p:cNvPr id="3" name="Zástupný symbol pro obsah 2"/>
          <p:cNvSpPr>
            <a:spLocks noGrp="1"/>
          </p:cNvSpPr>
          <p:nvPr>
            <p:ph idx="1"/>
          </p:nvPr>
        </p:nvSpPr>
        <p:spPr>
          <a:xfrm>
            <a:off x="1024129" y="2286000"/>
            <a:ext cx="6214872" cy="4023360"/>
          </a:xfrm>
        </p:spPr>
        <p:txBody>
          <a:bodyPr/>
          <a:lstStyle/>
          <a:p>
            <a:r>
              <a:rPr lang="cs-CZ" sz="2400" b="1" dirty="0"/>
              <a:t>Sociální a terapeutické zahrady</a:t>
            </a:r>
            <a:r>
              <a:rPr lang="cs-CZ" sz="2400" dirty="0"/>
              <a:t> (</a:t>
            </a:r>
            <a:r>
              <a:rPr lang="cs-CZ" sz="2400" dirty="0" err="1"/>
              <a:t>Social</a:t>
            </a:r>
            <a:r>
              <a:rPr lang="cs-CZ" sz="2400" dirty="0"/>
              <a:t> and </a:t>
            </a:r>
            <a:r>
              <a:rPr lang="cs-CZ" sz="2400" dirty="0" err="1"/>
              <a:t>Therapeutic</a:t>
            </a:r>
            <a:r>
              <a:rPr lang="cs-CZ" sz="2400" dirty="0"/>
              <a:t> </a:t>
            </a:r>
            <a:r>
              <a:rPr lang="cs-CZ" sz="2400" dirty="0" err="1"/>
              <a:t>Horticulture</a:t>
            </a:r>
            <a:r>
              <a:rPr lang="cs-CZ" sz="2400" dirty="0"/>
              <a:t>): terapii v těchto zahradách lze definovat jako proces zaměřený na účastníka, při kterém školení odborníci definují a kontrolují individuální cíle, plánují a realizují činnosti týkající se práce na zahradě nebo práce s rostlinami jako terapeutického prostředku s cílem podpořit u účastníků terapie zdravotně důležité aspekty (</a:t>
            </a:r>
            <a:r>
              <a:rPr lang="cs-CZ" sz="2400" dirty="0" err="1"/>
              <a:t>Relf</a:t>
            </a:r>
            <a:r>
              <a:rPr lang="cs-CZ" sz="2400" dirty="0"/>
              <a:t>, 2006; </a:t>
            </a:r>
            <a:r>
              <a:rPr lang="cs-CZ" sz="2400" dirty="0" err="1"/>
              <a:t>Sempik</a:t>
            </a:r>
            <a:r>
              <a:rPr lang="cs-CZ" sz="2400" dirty="0"/>
              <a:t>, Aldridge, </a:t>
            </a:r>
            <a:r>
              <a:rPr lang="cs-CZ" sz="2400" dirty="0" err="1"/>
              <a:t>Becker</a:t>
            </a:r>
            <a:r>
              <a:rPr lang="cs-CZ" sz="2400" dirty="0"/>
              <a:t>, 2002).</a:t>
            </a:r>
          </a:p>
          <a:p>
            <a:endParaRPr lang="cs-CZ" dirty="0"/>
          </a:p>
          <a:p>
            <a:endParaRPr lang="en-GB"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589" y="0"/>
            <a:ext cx="4577411" cy="6858000"/>
          </a:xfrm>
          <a:prstGeom prst="rect">
            <a:avLst/>
          </a:prstGeom>
        </p:spPr>
      </p:pic>
    </p:spTree>
    <p:extLst>
      <p:ext uri="{BB962C8B-B14F-4D97-AF65-F5344CB8AC3E}">
        <p14:creationId xmlns:p14="http://schemas.microsoft.com/office/powerpoint/2010/main" val="5220912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Běžící text">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docProps/app.xml><?xml version="1.0" encoding="utf-8"?>
<Properties xmlns="http://schemas.openxmlformats.org/officeDocument/2006/extended-properties" xmlns:vt="http://schemas.openxmlformats.org/officeDocument/2006/docPropsVTypes">
  <Template>Integral</Template>
  <TotalTime>6130</TotalTime>
  <Words>941</Words>
  <Application>Microsoft Office PowerPoint</Application>
  <PresentationFormat>Širokoúhlá obrazovka</PresentationFormat>
  <Paragraphs>72</Paragraphs>
  <Slides>17</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17</vt:i4>
      </vt:variant>
    </vt:vector>
  </HeadingPairs>
  <TitlesOfParts>
    <vt:vector size="24" baseType="lpstr">
      <vt:lpstr>Calibri</vt:lpstr>
      <vt:lpstr>Open Sans</vt:lpstr>
      <vt:lpstr>Tw Cen MT</vt:lpstr>
      <vt:lpstr>Tw Cen MT Condensed</vt:lpstr>
      <vt:lpstr>Wingdings</vt:lpstr>
      <vt:lpstr>Wingdings 3</vt:lpstr>
      <vt:lpstr>Integrál</vt:lpstr>
      <vt:lpstr>Člověk a příroda Green Care</vt:lpstr>
      <vt:lpstr>Člověk a příroda</vt:lpstr>
      <vt:lpstr>Člověk jako živý organismus</vt:lpstr>
      <vt:lpstr>Prezentace aplikace PowerPoint</vt:lpstr>
      <vt:lpstr>Člověk a rostlina</vt:lpstr>
      <vt:lpstr>Komunikace mezi člověkem a rostlinou/přírodou</vt:lpstr>
      <vt:lpstr>Definice Green Care</vt:lpstr>
      <vt:lpstr>Druhy Green Care</vt:lpstr>
      <vt:lpstr>Sociální a terapeutické zahrady – zahradní terapie</vt:lpstr>
      <vt:lpstr>Animoterapie, zoorehabilitace</vt:lpstr>
      <vt:lpstr>Sociální zemědělství </vt:lpstr>
      <vt:lpstr>Cvičení v přírodě</vt:lpstr>
      <vt:lpstr>Ekoterapie</vt:lpstr>
      <vt:lpstr>Terapie v divočině, zážitková pedagogika</vt:lpstr>
      <vt:lpstr>Terapie v lese</vt:lpstr>
      <vt:lpstr>Terapie v lese, Terapie v lese</vt:lpstr>
      <vt:lpstr>Terapie mezi stromy Terapie mezi stromy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CARE</dc:title>
  <dc:creator>Uživatel systému Windows</dc:creator>
  <cp:lastModifiedBy>Eliška Hudcová</cp:lastModifiedBy>
  <cp:revision>48</cp:revision>
  <dcterms:created xsi:type="dcterms:W3CDTF">2017-03-06T21:56:09Z</dcterms:created>
  <dcterms:modified xsi:type="dcterms:W3CDTF">2022-05-02T19:06:45Z</dcterms:modified>
</cp:coreProperties>
</file>