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291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E56C57-836D-4C0E-A095-8479377D50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3BA19E-4143-40E2-A362-2455851D4690}">
      <dgm:prSet custT="1"/>
      <dgm:spPr>
        <a:solidFill>
          <a:srgbClr val="FFCC00"/>
        </a:solidFill>
      </dgm:spPr>
      <dgm:t>
        <a:bodyPr/>
        <a:lstStyle/>
        <a:p>
          <a:pPr algn="just"/>
          <a:r>
            <a:rPr lang="cs-CZ" sz="1600" dirty="0" smtClean="0">
              <a:solidFill>
                <a:schemeClr val="tx1"/>
              </a:solidFill>
              <a:latin typeface="Hind Regular"/>
            </a:rPr>
            <a:t>Na </a:t>
          </a:r>
          <a:r>
            <a:rPr lang="cs-CZ" sz="1600" b="1" dirty="0" smtClean="0">
              <a:solidFill>
                <a:schemeClr val="tx1"/>
              </a:solidFill>
              <a:latin typeface="Hind Regular"/>
            </a:rPr>
            <a:t>chudobu jako nedostupnost zdrojů a služeb </a:t>
          </a:r>
          <a:r>
            <a:rPr lang="cs-CZ" sz="1600" dirty="0" smtClean="0">
              <a:solidFill>
                <a:schemeClr val="tx1"/>
              </a:solidFill>
              <a:latin typeface="Hind Regular"/>
            </a:rPr>
            <a:t>pro určitou část společnosti reaguje sociální politika, důsledkem by mělo být jejich zpřístupnění a zmírnění chudoby.</a:t>
          </a:r>
        </a:p>
      </dgm:t>
    </dgm:pt>
    <dgm:pt modelId="{5C315F56-C5FB-4960-8FAA-791A69ABA733}" type="parTrans" cxnId="{4FE8EEB7-0EC4-4D6C-871D-4CA507054BD7}">
      <dgm:prSet/>
      <dgm:spPr/>
      <dgm:t>
        <a:bodyPr/>
        <a:lstStyle/>
        <a:p>
          <a:endParaRPr lang="cs-CZ"/>
        </a:p>
      </dgm:t>
    </dgm:pt>
    <dgm:pt modelId="{783AA42E-5C26-460D-9D47-2357E6A1B786}" type="sibTrans" cxnId="{4FE8EEB7-0EC4-4D6C-871D-4CA507054BD7}">
      <dgm:prSet/>
      <dgm:spPr/>
      <dgm:t>
        <a:bodyPr/>
        <a:lstStyle/>
        <a:p>
          <a:endParaRPr lang="cs-CZ"/>
        </a:p>
      </dgm:t>
    </dgm:pt>
    <dgm:pt modelId="{829AEA5A-1D53-4A5A-83E9-D13EE3DFDD0F}">
      <dgm:prSet phldrT="[Text]" custT="1"/>
      <dgm:spPr>
        <a:solidFill>
          <a:srgbClr val="FFCC00"/>
        </a:solidFill>
      </dgm:spPr>
      <dgm:t>
        <a:bodyPr/>
        <a:lstStyle/>
        <a:p>
          <a:pPr algn="just"/>
          <a:r>
            <a:rPr lang="cs-CZ" sz="1600" dirty="0" smtClean="0">
              <a:solidFill>
                <a:schemeClr val="tx1"/>
              </a:solidFill>
              <a:latin typeface="Hind Regular"/>
            </a:rPr>
            <a:t>Na </a:t>
          </a:r>
          <a:r>
            <a:rPr lang="cs-CZ" sz="1600" b="1" dirty="0" smtClean="0">
              <a:solidFill>
                <a:schemeClr val="tx1"/>
              </a:solidFill>
              <a:latin typeface="Hind Regular"/>
            </a:rPr>
            <a:t>chudobu jako nedostatek </a:t>
          </a:r>
          <a:r>
            <a:rPr lang="cs-CZ" sz="1600" dirty="0" smtClean="0">
              <a:solidFill>
                <a:schemeClr val="tx1"/>
              </a:solidFill>
              <a:latin typeface="Hind Regular"/>
            </a:rPr>
            <a:t>reaguje filantropie, důsledkem může být sociální past a další šíření chudoby.</a:t>
          </a:r>
          <a:endParaRPr lang="cs-CZ" sz="1600" dirty="0">
            <a:solidFill>
              <a:schemeClr val="tx1"/>
            </a:solidFill>
            <a:latin typeface="Hind Regular"/>
          </a:endParaRPr>
        </a:p>
      </dgm:t>
    </dgm:pt>
    <dgm:pt modelId="{76B9940D-88A4-4565-8853-8D43EF292BF6}" type="sibTrans" cxnId="{9777B7EB-5561-4D2A-A626-B963EC4F3982}">
      <dgm:prSet/>
      <dgm:spPr/>
      <dgm:t>
        <a:bodyPr/>
        <a:lstStyle/>
        <a:p>
          <a:endParaRPr lang="cs-CZ"/>
        </a:p>
      </dgm:t>
    </dgm:pt>
    <dgm:pt modelId="{13358204-EFEE-4BD0-9C26-6C8DC50F4213}" type="parTrans" cxnId="{9777B7EB-5561-4D2A-A626-B963EC4F3982}">
      <dgm:prSet/>
      <dgm:spPr/>
      <dgm:t>
        <a:bodyPr/>
        <a:lstStyle/>
        <a:p>
          <a:endParaRPr lang="cs-CZ"/>
        </a:p>
      </dgm:t>
    </dgm:pt>
    <dgm:pt modelId="{02EE9488-9A0B-458C-AF19-2F972ABAA52E}" type="pres">
      <dgm:prSet presAssocID="{E4E56C57-836D-4C0E-A095-8479377D50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7C9FFF4-8CBB-4E62-9699-7BE781B71830}" type="pres">
      <dgm:prSet presAssocID="{829AEA5A-1D53-4A5A-83E9-D13EE3DFDD0F}" presName="parentText" presStyleLbl="node1" presStyleIdx="0" presStyleCnt="2" custScaleY="80042" custLinFactY="-1087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BB5768-8915-4CE9-9454-A3724851267B}" type="pres">
      <dgm:prSet presAssocID="{76B9940D-88A4-4565-8853-8D43EF292BF6}" presName="spacer" presStyleCnt="0"/>
      <dgm:spPr/>
    </dgm:pt>
    <dgm:pt modelId="{89954282-CBEA-403B-B99F-E88C727791CF}" type="pres">
      <dgm:prSet presAssocID="{463BA19E-4143-40E2-A362-2455851D469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451998E-5A18-4952-9484-C638D1CC7F43}" type="presOf" srcId="{E4E56C57-836D-4C0E-A095-8479377D5099}" destId="{02EE9488-9A0B-458C-AF19-2F972ABAA52E}" srcOrd="0" destOrd="0" presId="urn:microsoft.com/office/officeart/2005/8/layout/vList2"/>
    <dgm:cxn modelId="{4FE8EEB7-0EC4-4D6C-871D-4CA507054BD7}" srcId="{E4E56C57-836D-4C0E-A095-8479377D5099}" destId="{463BA19E-4143-40E2-A362-2455851D4690}" srcOrd="1" destOrd="0" parTransId="{5C315F56-C5FB-4960-8FAA-791A69ABA733}" sibTransId="{783AA42E-5C26-460D-9D47-2357E6A1B786}"/>
    <dgm:cxn modelId="{9777B7EB-5561-4D2A-A626-B963EC4F3982}" srcId="{E4E56C57-836D-4C0E-A095-8479377D5099}" destId="{829AEA5A-1D53-4A5A-83E9-D13EE3DFDD0F}" srcOrd="0" destOrd="0" parTransId="{13358204-EFEE-4BD0-9C26-6C8DC50F4213}" sibTransId="{76B9940D-88A4-4565-8853-8D43EF292BF6}"/>
    <dgm:cxn modelId="{B64A7273-88D1-4721-89AB-0A7F77F74EC8}" type="presOf" srcId="{829AEA5A-1D53-4A5A-83E9-D13EE3DFDD0F}" destId="{D7C9FFF4-8CBB-4E62-9699-7BE781B71830}" srcOrd="0" destOrd="0" presId="urn:microsoft.com/office/officeart/2005/8/layout/vList2"/>
    <dgm:cxn modelId="{9DE9D9CA-FF01-4246-93B2-590D5DCE6A2A}" type="presOf" srcId="{463BA19E-4143-40E2-A362-2455851D4690}" destId="{89954282-CBEA-403B-B99F-E88C727791CF}" srcOrd="0" destOrd="0" presId="urn:microsoft.com/office/officeart/2005/8/layout/vList2"/>
    <dgm:cxn modelId="{BE595F67-A7CA-44E7-8A3A-1AD26F9B082D}" type="presParOf" srcId="{02EE9488-9A0B-458C-AF19-2F972ABAA52E}" destId="{D7C9FFF4-8CBB-4E62-9699-7BE781B71830}" srcOrd="0" destOrd="0" presId="urn:microsoft.com/office/officeart/2005/8/layout/vList2"/>
    <dgm:cxn modelId="{A0BAA069-FEA3-4145-9E12-BF7E0A724D2B}" type="presParOf" srcId="{02EE9488-9A0B-458C-AF19-2F972ABAA52E}" destId="{69BB5768-8915-4CE9-9454-A3724851267B}" srcOrd="1" destOrd="0" presId="urn:microsoft.com/office/officeart/2005/8/layout/vList2"/>
    <dgm:cxn modelId="{E89353A1-C08D-478D-B78C-71C0FAD0F4A8}" type="presParOf" srcId="{02EE9488-9A0B-458C-AF19-2F972ABAA52E}" destId="{89954282-CBEA-403B-B99F-E88C727791C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F6A7BB-5BCE-492E-9EAD-6B6A4368FFB2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012EAE94-3BD5-44F0-AFD1-65F14C428138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cs-CZ" sz="1600" b="1" dirty="0" smtClean="0">
              <a:solidFill>
                <a:schemeClr val="tx1"/>
              </a:solidFill>
              <a:latin typeface="Hind Regular"/>
            </a:rPr>
            <a:t>Absolutní chudoba </a:t>
          </a:r>
          <a:r>
            <a:rPr lang="cs-CZ" sz="1600" dirty="0" smtClean="0">
              <a:solidFill>
                <a:schemeClr val="tx1"/>
              </a:solidFill>
              <a:latin typeface="Hind Regular"/>
            </a:rPr>
            <a:t>je nedostatek základních životních potřeb (jídlo, pitná voda, zdravotní péče, přístřeší, vzdělání).</a:t>
          </a:r>
          <a:endParaRPr lang="cs-CZ" sz="1600" dirty="0">
            <a:solidFill>
              <a:schemeClr val="tx1"/>
            </a:solidFill>
            <a:latin typeface="Hind Regular"/>
          </a:endParaRPr>
        </a:p>
      </dgm:t>
    </dgm:pt>
    <dgm:pt modelId="{7CD22FF2-AF0D-4756-824B-98BD91751D42}" type="parTrans" cxnId="{8057A14C-B188-48A2-B4EB-BE265DEA7B2C}">
      <dgm:prSet/>
      <dgm:spPr/>
      <dgm:t>
        <a:bodyPr/>
        <a:lstStyle/>
        <a:p>
          <a:endParaRPr lang="cs-CZ"/>
        </a:p>
      </dgm:t>
    </dgm:pt>
    <dgm:pt modelId="{4B6E3708-1830-4B2C-B956-BD7C73B79453}" type="sibTrans" cxnId="{8057A14C-B188-48A2-B4EB-BE265DEA7B2C}">
      <dgm:prSet/>
      <dgm:spPr/>
      <dgm:t>
        <a:bodyPr/>
        <a:lstStyle/>
        <a:p>
          <a:endParaRPr lang="cs-CZ"/>
        </a:p>
      </dgm:t>
    </dgm:pt>
    <dgm:pt modelId="{3FE68E7B-C251-4610-B335-A7B1E925DC20}">
      <dgm:prSet custT="1"/>
      <dgm:spPr>
        <a:solidFill>
          <a:srgbClr val="92D050"/>
        </a:solidFill>
      </dgm:spPr>
      <dgm:t>
        <a:bodyPr/>
        <a:lstStyle/>
        <a:p>
          <a:pPr algn="just"/>
          <a:r>
            <a:rPr lang="cs-CZ" sz="1600" b="1" dirty="0" smtClean="0">
              <a:solidFill>
                <a:schemeClr val="tx1"/>
              </a:solidFill>
              <a:latin typeface="Hind Regular"/>
            </a:rPr>
            <a:t>Relativní chudoba </a:t>
          </a:r>
          <a:r>
            <a:rPr lang="cs-CZ" sz="1600" dirty="0" smtClean="0">
              <a:solidFill>
                <a:schemeClr val="tx1"/>
              </a:solidFill>
              <a:latin typeface="Hind Regular"/>
            </a:rPr>
            <a:t>je produkt společenské nerovnosti, kritéria pro její posouzení se liší podle vyspělosti státu.</a:t>
          </a:r>
        </a:p>
      </dgm:t>
    </dgm:pt>
    <dgm:pt modelId="{C2068C0B-A689-4DA3-9AE1-C40CE1F22C32}" type="parTrans" cxnId="{51FFB7CF-E87A-4323-8E85-9A02863A4D77}">
      <dgm:prSet/>
      <dgm:spPr/>
      <dgm:t>
        <a:bodyPr/>
        <a:lstStyle/>
        <a:p>
          <a:endParaRPr lang="cs-CZ"/>
        </a:p>
      </dgm:t>
    </dgm:pt>
    <dgm:pt modelId="{838A7A3C-DEC4-4830-8D77-E6122FE38C22}" type="sibTrans" cxnId="{51FFB7CF-E87A-4323-8E85-9A02863A4D77}">
      <dgm:prSet/>
      <dgm:spPr/>
      <dgm:t>
        <a:bodyPr/>
        <a:lstStyle/>
        <a:p>
          <a:endParaRPr lang="cs-CZ"/>
        </a:p>
      </dgm:t>
    </dgm:pt>
    <dgm:pt modelId="{65869C01-867A-4E8B-9194-414008A4742E}" type="pres">
      <dgm:prSet presAssocID="{92F6A7BB-5BCE-492E-9EAD-6B6A4368FF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8569138-3F93-4074-A751-B047769AF3FC}" type="pres">
      <dgm:prSet presAssocID="{012EAE94-3BD5-44F0-AFD1-65F14C428138}" presName="parentText" presStyleLbl="node1" presStyleIdx="0" presStyleCnt="2" custLinFactNeighborX="190" custLinFactNeighborY="667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352883-F182-4872-9351-2D189C946FFC}" type="pres">
      <dgm:prSet presAssocID="{4B6E3708-1830-4B2C-B956-BD7C73B79453}" presName="spacer" presStyleCnt="0"/>
      <dgm:spPr/>
    </dgm:pt>
    <dgm:pt modelId="{43333741-F372-476A-816D-364F5E8A6C3C}" type="pres">
      <dgm:prSet presAssocID="{3FE68E7B-C251-4610-B335-A7B1E925DC20}" presName="parentText" presStyleLbl="node1" presStyleIdx="1" presStyleCnt="2" custLinFactNeighborX="-274" custLinFactNeighborY="5362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057A14C-B188-48A2-B4EB-BE265DEA7B2C}" srcId="{92F6A7BB-5BCE-492E-9EAD-6B6A4368FFB2}" destId="{012EAE94-3BD5-44F0-AFD1-65F14C428138}" srcOrd="0" destOrd="0" parTransId="{7CD22FF2-AF0D-4756-824B-98BD91751D42}" sibTransId="{4B6E3708-1830-4B2C-B956-BD7C73B79453}"/>
    <dgm:cxn modelId="{0B7BE765-EB6E-4C69-8D1E-6B1319FBF341}" type="presOf" srcId="{012EAE94-3BD5-44F0-AFD1-65F14C428138}" destId="{28569138-3F93-4074-A751-B047769AF3FC}" srcOrd="0" destOrd="0" presId="urn:microsoft.com/office/officeart/2005/8/layout/vList2"/>
    <dgm:cxn modelId="{2DDCDAB8-C267-4484-850D-79A9E73710DD}" type="presOf" srcId="{3FE68E7B-C251-4610-B335-A7B1E925DC20}" destId="{43333741-F372-476A-816D-364F5E8A6C3C}" srcOrd="0" destOrd="0" presId="urn:microsoft.com/office/officeart/2005/8/layout/vList2"/>
    <dgm:cxn modelId="{51FFB7CF-E87A-4323-8E85-9A02863A4D77}" srcId="{92F6A7BB-5BCE-492E-9EAD-6B6A4368FFB2}" destId="{3FE68E7B-C251-4610-B335-A7B1E925DC20}" srcOrd="1" destOrd="0" parTransId="{C2068C0B-A689-4DA3-9AE1-C40CE1F22C32}" sibTransId="{838A7A3C-DEC4-4830-8D77-E6122FE38C22}"/>
    <dgm:cxn modelId="{6975C097-553E-4824-BF2D-FB42EDD73847}" type="presOf" srcId="{92F6A7BB-5BCE-492E-9EAD-6B6A4368FFB2}" destId="{65869C01-867A-4E8B-9194-414008A4742E}" srcOrd="0" destOrd="0" presId="urn:microsoft.com/office/officeart/2005/8/layout/vList2"/>
    <dgm:cxn modelId="{E17A71D4-DD81-46EE-A9AE-DCA990300EA9}" type="presParOf" srcId="{65869C01-867A-4E8B-9194-414008A4742E}" destId="{28569138-3F93-4074-A751-B047769AF3FC}" srcOrd="0" destOrd="0" presId="urn:microsoft.com/office/officeart/2005/8/layout/vList2"/>
    <dgm:cxn modelId="{5F9B004D-BC6C-4359-89E8-FCF66A63F0E4}" type="presParOf" srcId="{65869C01-867A-4E8B-9194-414008A4742E}" destId="{CD352883-F182-4872-9351-2D189C946FFC}" srcOrd="1" destOrd="0" presId="urn:microsoft.com/office/officeart/2005/8/layout/vList2"/>
    <dgm:cxn modelId="{1ACAE6B6-1232-49A6-ADD5-761A54FD4E2A}" type="presParOf" srcId="{65869C01-867A-4E8B-9194-414008A4742E}" destId="{43333741-F372-476A-816D-364F5E8A6C3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B4CE7B-6016-4867-B0E3-7C43C5A6D2BD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11734E7-C3CC-443B-A227-B5D440FF6697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cs-CZ" sz="1500" b="1" dirty="0" smtClean="0">
              <a:solidFill>
                <a:schemeClr val="tx1"/>
              </a:solidFill>
              <a:latin typeface="Hind Regular"/>
            </a:rPr>
            <a:t>Dobrovolná chudoba - </a:t>
          </a:r>
          <a:r>
            <a:rPr lang="cs-CZ" sz="1500" dirty="0" smtClean="0">
              <a:solidFill>
                <a:schemeClr val="tx1"/>
              </a:solidFill>
              <a:latin typeface="Hind Regular"/>
            </a:rPr>
            <a:t> důsledek svobodného rozhodnutí člověka, který se z etických či náboženských důvodů zřekne svého plného přístupu ke zdrojům a službám.</a:t>
          </a:r>
          <a:endParaRPr lang="cs-CZ" sz="1500" dirty="0">
            <a:solidFill>
              <a:schemeClr val="tx1"/>
            </a:solidFill>
            <a:latin typeface="Hind Regular"/>
          </a:endParaRPr>
        </a:p>
      </dgm:t>
    </dgm:pt>
    <dgm:pt modelId="{30BC8534-FB3E-4687-BCB8-4B3C5F9E4A45}" type="parTrans" cxnId="{8F9CCAAA-9CE5-4E12-8A0F-8C0EC7C5807E}">
      <dgm:prSet/>
      <dgm:spPr/>
      <dgm:t>
        <a:bodyPr/>
        <a:lstStyle/>
        <a:p>
          <a:endParaRPr lang="cs-CZ"/>
        </a:p>
      </dgm:t>
    </dgm:pt>
    <dgm:pt modelId="{AFFA253F-B794-449F-B2EA-35AA51442733}" type="sibTrans" cxnId="{8F9CCAAA-9CE5-4E12-8A0F-8C0EC7C5807E}">
      <dgm:prSet/>
      <dgm:spPr/>
      <dgm:t>
        <a:bodyPr/>
        <a:lstStyle/>
        <a:p>
          <a:endParaRPr lang="cs-CZ"/>
        </a:p>
      </dgm:t>
    </dgm:pt>
    <dgm:pt modelId="{6C9387D7-5ABF-4AF4-AC97-F8E362FE8789}" type="pres">
      <dgm:prSet presAssocID="{7EB4CE7B-6016-4867-B0E3-7C43C5A6D2B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DC30154-AF3D-4897-8EC9-7B72D89E57D3}" type="pres">
      <dgm:prSet presAssocID="{611734E7-C3CC-443B-A227-B5D440FF6697}" presName="node" presStyleLbl="node1" presStyleIdx="0" presStyleCnt="1" custScaleX="114927" custScaleY="154174" custLinFactNeighborX="0" custLinFactNeighborY="-65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9CCAAA-9CE5-4E12-8A0F-8C0EC7C5807E}" srcId="{7EB4CE7B-6016-4867-B0E3-7C43C5A6D2BD}" destId="{611734E7-C3CC-443B-A227-B5D440FF6697}" srcOrd="0" destOrd="0" parTransId="{30BC8534-FB3E-4687-BCB8-4B3C5F9E4A45}" sibTransId="{AFFA253F-B794-449F-B2EA-35AA51442733}"/>
    <dgm:cxn modelId="{9577C27B-04D1-4968-B6DD-F0E0FAE95EE7}" type="presOf" srcId="{7EB4CE7B-6016-4867-B0E3-7C43C5A6D2BD}" destId="{6C9387D7-5ABF-4AF4-AC97-F8E362FE8789}" srcOrd="0" destOrd="0" presId="urn:microsoft.com/office/officeart/2005/8/layout/default#1"/>
    <dgm:cxn modelId="{A02DC902-BE00-44E3-9CD9-FB684A1D2424}" type="presOf" srcId="{611734E7-C3CC-443B-A227-B5D440FF6697}" destId="{EDC30154-AF3D-4897-8EC9-7B72D89E57D3}" srcOrd="0" destOrd="0" presId="urn:microsoft.com/office/officeart/2005/8/layout/default#1"/>
    <dgm:cxn modelId="{8CDA17D8-7671-4419-9C35-8C63BC5DC917}" type="presParOf" srcId="{6C9387D7-5ABF-4AF4-AC97-F8E362FE8789}" destId="{EDC30154-AF3D-4897-8EC9-7B72D89E57D3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9FFF4-8CBB-4E62-9699-7BE781B71830}">
      <dsp:nvSpPr>
        <dsp:cNvPr id="0" name=""/>
        <dsp:cNvSpPr/>
      </dsp:nvSpPr>
      <dsp:spPr>
        <a:xfrm>
          <a:off x="0" y="0"/>
          <a:ext cx="8784976" cy="764176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  <a:latin typeface="Hind Regular"/>
            </a:rPr>
            <a:t>Na </a:t>
          </a:r>
          <a:r>
            <a:rPr lang="cs-CZ" sz="1600" b="1" kern="1200" dirty="0" smtClean="0">
              <a:solidFill>
                <a:schemeClr val="tx1"/>
              </a:solidFill>
              <a:latin typeface="Hind Regular"/>
            </a:rPr>
            <a:t>chudobu jako nedostatek </a:t>
          </a:r>
          <a:r>
            <a:rPr lang="cs-CZ" sz="1600" kern="1200" dirty="0" smtClean="0">
              <a:solidFill>
                <a:schemeClr val="tx1"/>
              </a:solidFill>
              <a:latin typeface="Hind Regular"/>
            </a:rPr>
            <a:t>reaguje filantropie, důsledkem může být sociální past a další šíření chudoby.</a:t>
          </a:r>
          <a:endParaRPr lang="cs-CZ" sz="1600" kern="1200" dirty="0">
            <a:solidFill>
              <a:schemeClr val="tx1"/>
            </a:solidFill>
            <a:latin typeface="Hind Regular"/>
          </a:endParaRPr>
        </a:p>
      </dsp:txBody>
      <dsp:txXfrm>
        <a:off x="37304" y="37304"/>
        <a:ext cx="8710368" cy="689568"/>
      </dsp:txXfrm>
    </dsp:sp>
    <dsp:sp modelId="{89954282-CBEA-403B-B99F-E88C727791CF}">
      <dsp:nvSpPr>
        <dsp:cNvPr id="0" name=""/>
        <dsp:cNvSpPr/>
      </dsp:nvSpPr>
      <dsp:spPr>
        <a:xfrm>
          <a:off x="0" y="919850"/>
          <a:ext cx="8784976" cy="954720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  <a:latin typeface="Hind Regular"/>
            </a:rPr>
            <a:t>Na </a:t>
          </a:r>
          <a:r>
            <a:rPr lang="cs-CZ" sz="1600" b="1" kern="1200" dirty="0" smtClean="0">
              <a:solidFill>
                <a:schemeClr val="tx1"/>
              </a:solidFill>
              <a:latin typeface="Hind Regular"/>
            </a:rPr>
            <a:t>chudobu jako nedostupnost zdrojů a služeb </a:t>
          </a:r>
          <a:r>
            <a:rPr lang="cs-CZ" sz="1600" kern="1200" dirty="0" smtClean="0">
              <a:solidFill>
                <a:schemeClr val="tx1"/>
              </a:solidFill>
              <a:latin typeface="Hind Regular"/>
            </a:rPr>
            <a:t>pro určitou část společnosti reaguje sociální politika, důsledkem by mělo být jejich zpřístupnění a zmírnění chudoby.</a:t>
          </a:r>
        </a:p>
      </dsp:txBody>
      <dsp:txXfrm>
        <a:off x="46606" y="966456"/>
        <a:ext cx="8691764" cy="861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69138-3F93-4074-A751-B047769AF3FC}">
      <dsp:nvSpPr>
        <dsp:cNvPr id="0" name=""/>
        <dsp:cNvSpPr/>
      </dsp:nvSpPr>
      <dsp:spPr>
        <a:xfrm>
          <a:off x="0" y="21410"/>
          <a:ext cx="6192688" cy="89856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  <a:latin typeface="Hind Regular"/>
            </a:rPr>
            <a:t>Absolutní chudoba </a:t>
          </a:r>
          <a:r>
            <a:rPr lang="cs-CZ" sz="1600" kern="1200" dirty="0" smtClean="0">
              <a:solidFill>
                <a:schemeClr val="tx1"/>
              </a:solidFill>
              <a:latin typeface="Hind Regular"/>
            </a:rPr>
            <a:t>je nedostatek základních životních potřeb (jídlo, pitná voda, zdravotní péče, přístřeší, vzdělání).</a:t>
          </a:r>
          <a:endParaRPr lang="cs-CZ" sz="1600" kern="1200" dirty="0">
            <a:solidFill>
              <a:schemeClr val="tx1"/>
            </a:solidFill>
            <a:latin typeface="Hind Regular"/>
          </a:endParaRPr>
        </a:p>
      </dsp:txBody>
      <dsp:txXfrm>
        <a:off x="43864" y="65274"/>
        <a:ext cx="6104960" cy="810832"/>
      </dsp:txXfrm>
    </dsp:sp>
    <dsp:sp modelId="{43333741-F372-476A-816D-364F5E8A6C3C}">
      <dsp:nvSpPr>
        <dsp:cNvPr id="0" name=""/>
        <dsp:cNvSpPr/>
      </dsp:nvSpPr>
      <dsp:spPr>
        <a:xfrm>
          <a:off x="0" y="1061169"/>
          <a:ext cx="6192688" cy="89856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  <a:latin typeface="Hind Regular"/>
            </a:rPr>
            <a:t>Relativní chudoba </a:t>
          </a:r>
          <a:r>
            <a:rPr lang="cs-CZ" sz="1600" kern="1200" dirty="0" smtClean="0">
              <a:solidFill>
                <a:schemeClr val="tx1"/>
              </a:solidFill>
              <a:latin typeface="Hind Regular"/>
            </a:rPr>
            <a:t>je produkt společenské nerovnosti, kritéria pro její posouzení se liší podle vyspělosti státu.</a:t>
          </a:r>
        </a:p>
      </dsp:txBody>
      <dsp:txXfrm>
        <a:off x="43864" y="1105033"/>
        <a:ext cx="6104960" cy="8108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30154-AF3D-4897-8EC9-7B72D89E57D3}">
      <dsp:nvSpPr>
        <dsp:cNvPr id="0" name=""/>
        <dsp:cNvSpPr/>
      </dsp:nvSpPr>
      <dsp:spPr>
        <a:xfrm>
          <a:off x="43843" y="0"/>
          <a:ext cx="2432592" cy="1957986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tx1"/>
              </a:solidFill>
              <a:latin typeface="Hind Regular"/>
            </a:rPr>
            <a:t>Dobrovolná chudoba - </a:t>
          </a:r>
          <a:r>
            <a:rPr lang="cs-CZ" sz="1500" kern="1200" dirty="0" smtClean="0">
              <a:solidFill>
                <a:schemeClr val="tx1"/>
              </a:solidFill>
              <a:latin typeface="Hind Regular"/>
            </a:rPr>
            <a:t> důsledek svobodného rozhodnutí člověka, který se z etických či náboženských důvodů zřekne svého plného přístupu ke zdrojům a službám.</a:t>
          </a:r>
          <a:endParaRPr lang="cs-CZ" sz="1500" kern="1200" dirty="0">
            <a:solidFill>
              <a:schemeClr val="tx1"/>
            </a:solidFill>
            <a:latin typeface="Hind Regular"/>
          </a:endParaRPr>
        </a:p>
      </dsp:txBody>
      <dsp:txXfrm>
        <a:off x="43843" y="0"/>
        <a:ext cx="2432592" cy="1957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30.12.2019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30.12.2019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67659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288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5C81-6840-4EA5-B321-54D6ABBBB49A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82486" y="62544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www.jabok.cz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440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2E-EDDF-4C73-9EEC-E2277EB4D253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CB0D5FD9-3C04-44DA-9D63-B7598933CB24}" type="datetime1">
              <a:rPr lang="cs-CZ" smtClean="0"/>
              <a:pPr/>
              <a:t>30.12.2019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7. Chudoba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Sociální politika 1</a:t>
            </a:r>
          </a:p>
          <a:p>
            <a:endParaRPr lang="cs-CZ" dirty="0"/>
          </a:p>
          <a:p>
            <a:r>
              <a:rPr lang="cs-CZ" sz="2400" dirty="0" smtClean="0"/>
              <a:t>Iva Poláčková</a:t>
            </a: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4566E1C-67A8-4FCF-85C7-157F13081D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1600" y="5852138"/>
            <a:ext cx="2880320" cy="8709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F156362-A53D-44EC-BE5A-EC2DE35A4A9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661248"/>
            <a:ext cx="4488359" cy="9961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Měření chudoby</a:t>
            </a:r>
            <a:br>
              <a:rPr lang="cs-CZ" b="1" dirty="0" smtClean="0"/>
            </a:br>
            <a:r>
              <a:rPr lang="cs-CZ" dirty="0" smtClean="0"/>
              <a:t>- normativní (absolutní) metoda-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s-CZ" sz="2200" dirty="0" smtClean="0"/>
              <a:t>Rozbor základních potřeb.</a:t>
            </a:r>
          </a:p>
          <a:p>
            <a:pPr algn="just">
              <a:spcBef>
                <a:spcPts val="0"/>
              </a:spcBef>
            </a:pPr>
            <a:r>
              <a:rPr lang="cs-CZ" sz="2200" dirty="0" smtClean="0"/>
              <a:t>Minimalizované spotřební koše naplněné konkrétními druhy zboží a služeb, které představují minimální životní standard.</a:t>
            </a:r>
          </a:p>
          <a:p>
            <a:pPr algn="just">
              <a:spcBef>
                <a:spcPts val="0"/>
              </a:spcBef>
            </a:pPr>
            <a:r>
              <a:rPr lang="cs-CZ" sz="2200" dirty="0" smtClean="0"/>
              <a:t>Metody založené na potravinovém poměru – určující je vztah mezi výdaji na potraviny a celkovými výdaji.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cs-CZ" sz="2200" dirty="0" smtClean="0"/>
              <a:t>(Krebs, 2015)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1230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Měření chudoby</a:t>
            </a:r>
            <a:br>
              <a:rPr lang="cs-CZ" b="1" dirty="0" smtClean="0"/>
            </a:br>
            <a:r>
              <a:rPr lang="cs-CZ" dirty="0" smtClean="0"/>
              <a:t>- relativní metoda -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 smtClean="0"/>
              <a:t>Spočívá ve stanovení peněžní částky, která je nezbytná pro uspokojení minima základních životních potřeb.</a:t>
            </a:r>
          </a:p>
          <a:p>
            <a:pPr algn="just"/>
            <a:r>
              <a:rPr lang="cs-CZ" sz="2200" dirty="0" smtClean="0"/>
              <a:t>V EU se podle Eurostatu </a:t>
            </a:r>
            <a:r>
              <a:rPr lang="cs-CZ" sz="2200" dirty="0"/>
              <a:t>práh chudoby </a:t>
            </a:r>
            <a:r>
              <a:rPr lang="cs-CZ" sz="2200" dirty="0" smtClean="0"/>
              <a:t>stanovuje </a:t>
            </a:r>
            <a:r>
              <a:rPr lang="cs-CZ" sz="2200" dirty="0"/>
              <a:t>na úroveň 60 % mediánu příjmů v dané společnosti (medián je střední hodnota, tzn. 50 % příjmů je vyšší a 50 % příjmů nižší). Podle OECD je to 50 % mediánu</a:t>
            </a:r>
            <a:r>
              <a:rPr lang="cs-CZ" sz="2200" dirty="0" smtClean="0"/>
              <a:t>.</a:t>
            </a:r>
            <a:endParaRPr lang="cs-CZ" sz="2200" dirty="0"/>
          </a:p>
          <a:p>
            <a:pPr algn="just"/>
            <a:r>
              <a:rPr lang="cs-CZ" sz="2200" dirty="0"/>
              <a:t>Jestliže osoba žije pod hranicí chudoby, mluvíme o tom, že je ohrožena příjmovou chudobou.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2388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Měření chudoby</a:t>
            </a:r>
            <a:br>
              <a:rPr lang="cs-CZ" b="1" dirty="0" smtClean="0"/>
            </a:br>
            <a:r>
              <a:rPr lang="cs-CZ" dirty="0" smtClean="0"/>
              <a:t>- hranice denních příjmů na osobu -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42535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s-CZ" sz="2400" dirty="0"/>
              <a:t>Nejpoužívanější klasifikace </a:t>
            </a:r>
            <a:r>
              <a:rPr lang="cs-CZ" sz="2400" dirty="0" smtClean="0"/>
              <a:t>chudoby </a:t>
            </a:r>
            <a:r>
              <a:rPr lang="cs-CZ" sz="2400" dirty="0"/>
              <a:t>vytvořená Světovou </a:t>
            </a:r>
            <a:r>
              <a:rPr lang="cs-CZ" sz="2400" dirty="0" smtClean="0"/>
              <a:t>bankou - </a:t>
            </a:r>
            <a:r>
              <a:rPr lang="cs-CZ" sz="2400" dirty="0"/>
              <a:t>průměrný denní příjem je nižší než </a:t>
            </a:r>
            <a:r>
              <a:rPr lang="cs-CZ" sz="2400" dirty="0" smtClean="0"/>
              <a:t>1 </a:t>
            </a:r>
            <a:r>
              <a:rPr lang="cs-CZ" sz="2400" dirty="0"/>
              <a:t>USD, od r. 2008 1,25 USD</a:t>
            </a:r>
            <a:r>
              <a:rPr lang="cs-CZ" sz="24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algn="just">
              <a:spcBef>
                <a:spcPts val="0"/>
              </a:spcBef>
            </a:pPr>
            <a:r>
              <a:rPr lang="cs-CZ" sz="2400" dirty="0"/>
              <a:t>V Evropě je extrémní chudoba eliminována zásahy sociálního státu.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5169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Subjektivní metody měření chudoby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sz="2200" dirty="0" smtClean="0"/>
              <a:t>Dotazování na životní úroveň jedince. („</a:t>
            </a:r>
            <a:r>
              <a:rPr lang="cs-CZ" sz="2200" dirty="0"/>
              <a:t>Máte pocit, že jste chudí?“ „Jak vycházíte se svými příjmy?“).</a:t>
            </a:r>
          </a:p>
          <a:p>
            <a:pPr algn="just">
              <a:spcBef>
                <a:spcPts val="0"/>
              </a:spcBef>
            </a:pPr>
            <a:r>
              <a:rPr lang="cs-CZ" sz="2200" dirty="0"/>
              <a:t>Hodnocení výše minimálního (uspokojivého) příjmu.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0228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Materiální deprivace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Kdo si nemůže dovolit alespoň tři z následujících položek, trpí materiální deprivací; v ČR je to 16% populace. Silná materiální deprivace – alespoň 4 položky = 6% populace.</a:t>
            </a:r>
          </a:p>
          <a:p>
            <a:pPr algn="just"/>
            <a:r>
              <a:rPr lang="cs-CZ" sz="2200" dirty="0"/>
              <a:t>Devět položek zahrnutých do tohoto indikátoru: </a:t>
            </a:r>
          </a:p>
          <a:p>
            <a:pPr lvl="1" algn="just"/>
            <a:r>
              <a:rPr lang="cs-CZ" sz="1350" i="1" dirty="0"/>
              <a:t>schopnost čelit neočekávaným výdajům (do 6000 Kč); </a:t>
            </a:r>
          </a:p>
          <a:p>
            <a:pPr lvl="1" algn="just"/>
            <a:r>
              <a:rPr lang="cs-CZ" sz="1350" i="1" dirty="0"/>
              <a:t>schopnost zaplatit jeden týden dovolené mimo domov ročně; </a:t>
            </a:r>
          </a:p>
          <a:p>
            <a:pPr lvl="1" algn="just"/>
            <a:r>
              <a:rPr lang="cs-CZ" sz="1350" i="1" dirty="0"/>
              <a:t>neexistence nedoplatků (hypotéky nebo platby nájmu, účty za komunální služby nebo splácení zakoupeného zboží na splátky či další splátky půjček); </a:t>
            </a:r>
          </a:p>
          <a:p>
            <a:pPr lvl="1" algn="just"/>
            <a:r>
              <a:rPr lang="cs-CZ" sz="1350" i="1" dirty="0"/>
              <a:t>schopnost mít masité jídlo, kuře, rybu nebo vegetariánský ekvivalent každý druhý den; </a:t>
            </a:r>
          </a:p>
          <a:p>
            <a:pPr lvl="1" algn="just"/>
            <a:r>
              <a:rPr lang="cs-CZ" sz="1350" i="1" dirty="0"/>
              <a:t>schopnost adekvátně vytápět obydlí; </a:t>
            </a:r>
          </a:p>
          <a:p>
            <a:pPr lvl="1" algn="just"/>
            <a:r>
              <a:rPr lang="cs-CZ" sz="1350" i="1" dirty="0"/>
              <a:t>vlastnictví pračky; </a:t>
            </a:r>
          </a:p>
          <a:p>
            <a:pPr lvl="1" algn="just"/>
            <a:r>
              <a:rPr lang="cs-CZ" sz="1350" i="1" dirty="0"/>
              <a:t>vlastnictví barevné televize; </a:t>
            </a:r>
          </a:p>
          <a:p>
            <a:pPr lvl="1" algn="just"/>
            <a:r>
              <a:rPr lang="cs-CZ" sz="1350" i="1" dirty="0"/>
              <a:t>vlastnictví telefonu; </a:t>
            </a:r>
          </a:p>
          <a:p>
            <a:pPr lvl="1" algn="just"/>
            <a:r>
              <a:rPr lang="cs-CZ" sz="1350" i="1" dirty="0"/>
              <a:t>vlastnictví osobního auta.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0368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Oficiální hranice chudoby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3872" y="1412776"/>
            <a:ext cx="8496944" cy="442535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sz="2200" b="1" dirty="0" smtClean="0"/>
              <a:t>Zákon č. 110/2006 Sb., o životním a existenčním minimu</a:t>
            </a:r>
          </a:p>
          <a:p>
            <a:pPr algn="just">
              <a:spcBef>
                <a:spcPts val="0"/>
              </a:spcBef>
            </a:pPr>
            <a:r>
              <a:rPr lang="cs-CZ" sz="2200" b="1" dirty="0" smtClean="0"/>
              <a:t>Životní </a:t>
            </a:r>
            <a:r>
              <a:rPr lang="cs-CZ" sz="2200" b="1" dirty="0"/>
              <a:t>minimum</a:t>
            </a:r>
            <a:r>
              <a:rPr lang="cs-CZ" sz="2200" dirty="0"/>
              <a:t> je minimální společensky uznaná hranice peněžních příjmů k zajištění výživy a ostatních základních osobních potřeb. </a:t>
            </a:r>
          </a:p>
          <a:p>
            <a:pPr algn="just">
              <a:spcBef>
                <a:spcPts val="0"/>
              </a:spcBef>
            </a:pPr>
            <a:r>
              <a:rPr lang="cs-CZ" sz="2200" b="1" dirty="0"/>
              <a:t>Existenční minimum</a:t>
            </a:r>
            <a:r>
              <a:rPr lang="cs-CZ" sz="2200" dirty="0"/>
              <a:t> je minimální hranicí peněžních příjmů, která se považuje za nezbytnou k zajištění výživy a ostatních základních osobních potřeb na úrovni umožňující přežití. </a:t>
            </a:r>
            <a:endParaRPr lang="cs-CZ" sz="2200" dirty="0" smtClean="0"/>
          </a:p>
          <a:p>
            <a:pPr algn="just">
              <a:spcBef>
                <a:spcPts val="0"/>
              </a:spcBef>
            </a:pPr>
            <a:r>
              <a:rPr lang="cs-CZ" sz="2200" dirty="0" smtClean="0"/>
              <a:t>Životní </a:t>
            </a:r>
            <a:r>
              <a:rPr lang="cs-CZ" sz="2200" dirty="0"/>
              <a:t>minimum ani existenční minimum </a:t>
            </a:r>
            <a:r>
              <a:rPr lang="cs-CZ" sz="2200" b="1" dirty="0"/>
              <a:t>nezahrnují nezbytné náklady na bydlení</a:t>
            </a:r>
            <a:r>
              <a:rPr lang="cs-CZ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62415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Možnosti řešení problému chudoby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sz="2200" dirty="0"/>
              <a:t>Ekonomický rozvoj spojený se společenskou solidaritou.</a:t>
            </a:r>
          </a:p>
          <a:p>
            <a:pPr algn="just">
              <a:spcBef>
                <a:spcPts val="0"/>
              </a:spcBef>
            </a:pPr>
            <a:r>
              <a:rPr lang="cs-CZ" sz="2200" dirty="0" smtClean="0"/>
              <a:t>Minimální příjmové veličiny (minimální mzda, životní a existenční minimum).</a:t>
            </a:r>
            <a:endParaRPr lang="cs-CZ" sz="2200" dirty="0"/>
          </a:p>
          <a:p>
            <a:pPr algn="just">
              <a:spcBef>
                <a:spcPts val="0"/>
              </a:spcBef>
            </a:pPr>
            <a:r>
              <a:rPr lang="cs-CZ" sz="2200" dirty="0" smtClean="0"/>
              <a:t>Rozvojové </a:t>
            </a:r>
            <a:r>
              <a:rPr lang="cs-CZ" sz="2200" dirty="0"/>
              <a:t>cíle tisíciletí (2000, 2015).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79133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/>
          <a:lstStyle/>
          <a:p>
            <a:r>
              <a:rPr lang="cs-CZ" sz="2200" dirty="0"/>
              <a:t>TOMEŠ, Igor. </a:t>
            </a:r>
            <a:r>
              <a:rPr lang="cs-CZ" sz="2200" i="1" dirty="0"/>
              <a:t>Úvod do teorie a metodologie sociální politiky</a:t>
            </a:r>
            <a:r>
              <a:rPr lang="cs-CZ" sz="2200" dirty="0"/>
              <a:t>. Praha: Portál, 2010. ISBN 978-80-7367-680-3</a:t>
            </a:r>
            <a:r>
              <a:rPr lang="cs-CZ" sz="2200" dirty="0" smtClean="0"/>
              <a:t>.</a:t>
            </a:r>
          </a:p>
          <a:p>
            <a:pPr marL="914400" lvl="2" indent="0">
              <a:buNone/>
            </a:pPr>
            <a:r>
              <a:rPr lang="cs-CZ" sz="1800" i="1" dirty="0" smtClean="0"/>
              <a:t>(kapitola </a:t>
            </a:r>
            <a:r>
              <a:rPr lang="cs-CZ" sz="1800" i="1" dirty="0"/>
              <a:t>18 – Chudoba, str. 254 – 263)</a:t>
            </a:r>
          </a:p>
          <a:p>
            <a:pPr marL="914400" lvl="2" indent="0">
              <a:buNone/>
            </a:pPr>
            <a:endParaRPr lang="cs-CZ" sz="1000" dirty="0"/>
          </a:p>
          <a:p>
            <a:r>
              <a:rPr lang="cs-CZ" sz="2200" dirty="0"/>
              <a:t>KREBS, Vojtěch. </a:t>
            </a:r>
            <a:r>
              <a:rPr lang="cs-CZ" sz="2200" i="1" dirty="0"/>
              <a:t>Sociální politika</a:t>
            </a:r>
            <a:r>
              <a:rPr lang="cs-CZ" sz="2200" dirty="0"/>
              <a:t>. Praha: </a:t>
            </a:r>
            <a:r>
              <a:rPr lang="cs-CZ" sz="2200" dirty="0" err="1" smtClean="0"/>
              <a:t>Wolters</a:t>
            </a:r>
            <a:r>
              <a:rPr lang="cs-CZ" sz="2200" dirty="0" smtClean="0"/>
              <a:t> </a:t>
            </a:r>
            <a:r>
              <a:rPr lang="cs-CZ" sz="2200" dirty="0" err="1" smtClean="0"/>
              <a:t>Kluwer</a:t>
            </a:r>
            <a:r>
              <a:rPr lang="cs-CZ" sz="2200" dirty="0" smtClean="0"/>
              <a:t>, </a:t>
            </a:r>
            <a:r>
              <a:rPr lang="cs-CZ" sz="2200" dirty="0"/>
              <a:t>2015. ISBN 978-80-7478-921-2.</a:t>
            </a:r>
          </a:p>
          <a:p>
            <a:pPr marL="0" indent="0">
              <a:buNone/>
            </a:pPr>
            <a:r>
              <a:rPr lang="cs-CZ" sz="2200" i="1" dirty="0" smtClean="0"/>
              <a:t>	</a:t>
            </a:r>
            <a:r>
              <a:rPr lang="cs-CZ" sz="1800" i="1" dirty="0" smtClean="0"/>
              <a:t>(</a:t>
            </a:r>
            <a:r>
              <a:rPr lang="cs-CZ" sz="1800" i="1" dirty="0"/>
              <a:t>kapitola 5 – Chudoba a sociální </a:t>
            </a:r>
            <a:r>
              <a:rPr lang="cs-CZ" sz="1800" i="1" dirty="0" smtClean="0"/>
              <a:t>vyloučení</a:t>
            </a:r>
            <a:r>
              <a:rPr lang="cs-CZ" sz="1800" i="1" dirty="0"/>
              <a:t>, str. 117 – </a:t>
            </a:r>
            <a:r>
              <a:rPr lang="cs-CZ" sz="1800" i="1" dirty="0" smtClean="0"/>
              <a:t>137</a:t>
            </a:r>
            <a:r>
              <a:rPr lang="cs-CZ" sz="1800" i="1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37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prezentace: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r>
              <a:rPr lang="cs-CZ" sz="2200" dirty="0" smtClean="0"/>
              <a:t>Definice a dělení chudoby</a:t>
            </a:r>
          </a:p>
          <a:p>
            <a:r>
              <a:rPr lang="cs-CZ" sz="2200" dirty="0" smtClean="0"/>
              <a:t>Způsoby měření chudoby</a:t>
            </a:r>
          </a:p>
          <a:p>
            <a:r>
              <a:rPr lang="cs-CZ" sz="2200" dirty="0" smtClean="0"/>
              <a:t>Současná míra chudoby v ČR</a:t>
            </a:r>
          </a:p>
          <a:p>
            <a:r>
              <a:rPr lang="cs-CZ" sz="2200" dirty="0" smtClean="0"/>
              <a:t>Možnosti řešení problému chudoby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23959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Chudoba a její koncepty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6247" y="1585654"/>
            <a:ext cx="8219256" cy="4425355"/>
          </a:xfrm>
        </p:spPr>
        <p:txBody>
          <a:bodyPr/>
          <a:lstStyle/>
          <a:p>
            <a:pPr algn="just"/>
            <a:r>
              <a:rPr lang="cs-CZ" sz="2200" b="1" dirty="0" smtClean="0"/>
              <a:t>Chudoba je stav </a:t>
            </a:r>
            <a:r>
              <a:rPr lang="cs-CZ" sz="2200" b="1" dirty="0"/>
              <a:t>nouze (materiální deprivace), kdy lidé nemají dostatek prostředků k zajištění své existence v dané společnosti. </a:t>
            </a:r>
          </a:p>
          <a:p>
            <a:r>
              <a:rPr lang="cs-CZ" sz="2200" dirty="0"/>
              <a:t>Různé </a:t>
            </a:r>
            <a:r>
              <a:rPr lang="cs-CZ" sz="2200" dirty="0" smtClean="0"/>
              <a:t>koncepty </a:t>
            </a:r>
            <a:r>
              <a:rPr lang="cs-CZ" sz="2200" dirty="0"/>
              <a:t>chudoby</a:t>
            </a:r>
            <a:r>
              <a:rPr lang="cs-CZ" sz="2200" dirty="0" smtClean="0"/>
              <a:t>: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                  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2843808" y="3754874"/>
            <a:ext cx="849033" cy="538222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843808" y="4693205"/>
            <a:ext cx="932707" cy="379473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776515" y="3427828"/>
            <a:ext cx="2000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Hind Regular"/>
              </a:rPr>
              <a:t>subjektivní</a:t>
            </a:r>
            <a:endParaRPr lang="cs-CZ" sz="2000" dirty="0">
              <a:latin typeface="Hind Regular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851920" y="491887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Hind Regular"/>
              </a:rPr>
              <a:t>o</a:t>
            </a:r>
            <a:r>
              <a:rPr lang="cs-CZ" sz="2000" dirty="0" smtClean="0">
                <a:latin typeface="Hind Regular"/>
              </a:rPr>
              <a:t>bjektivní</a:t>
            </a:r>
            <a:endParaRPr lang="cs-CZ" sz="2000" dirty="0">
              <a:latin typeface="Hind Regular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881497" y="4447948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Hind Regular"/>
              </a:rPr>
              <a:t>absolutní</a:t>
            </a:r>
            <a:endParaRPr lang="cs-CZ" sz="2000" dirty="0">
              <a:latin typeface="Hind Regular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736436" y="4293096"/>
            <a:ext cx="1107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Hind Regular"/>
              </a:rPr>
              <a:t>koncept</a:t>
            </a:r>
            <a:endParaRPr lang="cs-CZ" sz="2000" dirty="0">
              <a:latin typeface="Hind Regular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902845" y="547966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Hind Regular"/>
              </a:rPr>
              <a:t>relativní</a:t>
            </a:r>
            <a:endParaRPr lang="cs-CZ" sz="2000" dirty="0">
              <a:latin typeface="Hind Regular"/>
            </a:endParaRPr>
          </a:p>
        </p:txBody>
      </p:sp>
      <p:cxnSp>
        <p:nvCxnSpPr>
          <p:cNvPr id="20" name="Přímá spojnice 19"/>
          <p:cNvCxnSpPr/>
          <p:nvPr/>
        </p:nvCxnSpPr>
        <p:spPr>
          <a:xfrm flipV="1">
            <a:off x="5196003" y="4755683"/>
            <a:ext cx="569980" cy="309835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5184501" y="5393106"/>
            <a:ext cx="592984" cy="301998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202832" y="5814348"/>
            <a:ext cx="1748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Krebs, 2015: 118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00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864096"/>
          </a:xfrm>
        </p:spPr>
        <p:txBody>
          <a:bodyPr/>
          <a:lstStyle/>
          <a:p>
            <a:pPr algn="ctr"/>
            <a:r>
              <a:rPr lang="cs-CZ" b="1" dirty="0" smtClean="0"/>
              <a:t>Chudoba </a:t>
            </a:r>
            <a:endParaRPr lang="cs-CZ" b="1" dirty="0"/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179512" y="1617644"/>
          <a:ext cx="8784976" cy="1883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/>
          </p:nvPr>
        </p:nvGraphicFramePr>
        <p:xfrm>
          <a:off x="2788746" y="3789040"/>
          <a:ext cx="6192688" cy="1959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Diagram 9"/>
          <p:cNvGraphicFramePr/>
          <p:nvPr>
            <p:extLst/>
          </p:nvPr>
        </p:nvGraphicFramePr>
        <p:xfrm>
          <a:off x="179512" y="3789040"/>
          <a:ext cx="2520280" cy="1959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228184" y="581761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(Tomeš, 2010: 254 – 257)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758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864096"/>
          </a:xfrm>
        </p:spPr>
        <p:txBody>
          <a:bodyPr/>
          <a:lstStyle/>
          <a:p>
            <a:pPr algn="ctr"/>
            <a:r>
              <a:rPr lang="cs-CZ" b="1" dirty="0" smtClean="0"/>
              <a:t>Absolutní x relativní chudoba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80920" cy="4425355"/>
          </a:xfrm>
        </p:spPr>
        <p:txBody>
          <a:bodyPr>
            <a:noAutofit/>
          </a:bodyPr>
          <a:lstStyle/>
          <a:p>
            <a:pPr lvl="0" rtl="0"/>
            <a:r>
              <a:rPr lang="cs-CZ" sz="2200" i="1" dirty="0" smtClean="0"/>
              <a:t>„Absolutní chudoba je nedostatek jídla a pitné vody, předmětů základní potřeby, jako je zdravotní péče, přístřeší, vzdělání a informace, vyvolávající hlad, podvýživu, nemoc a úmrtnost.“ </a:t>
            </a:r>
            <a:r>
              <a:rPr lang="cs-CZ" sz="2200" dirty="0" smtClean="0"/>
              <a:t>(Tomeš, 2010: 256)</a:t>
            </a:r>
          </a:p>
          <a:p>
            <a:pPr lvl="0" rtl="0"/>
            <a:endParaRPr lang="cs-CZ" sz="2200" dirty="0"/>
          </a:p>
          <a:p>
            <a:r>
              <a:rPr lang="cs-CZ" sz="2200" dirty="0"/>
              <a:t>„</a:t>
            </a:r>
            <a:r>
              <a:rPr lang="cs-CZ" sz="2200" i="1" dirty="0"/>
              <a:t>Relativní chudoba je vnímána jako produkt společenské nerovnosti omezující spotřebu obyvatelstva na nejnižším příjmovém stupni společenské struktury</a:t>
            </a:r>
            <a:r>
              <a:rPr lang="cs-CZ" sz="2200" dirty="0"/>
              <a:t>. </a:t>
            </a:r>
            <a:r>
              <a:rPr lang="cs-CZ" sz="2200" i="1" dirty="0"/>
              <a:t>Z toho plyne, že v každé společnosti jsou relativně chudí lidé.“ </a:t>
            </a:r>
            <a:r>
              <a:rPr lang="cs-CZ" sz="2200" dirty="0"/>
              <a:t>(Tomeš, 2010: 256)</a:t>
            </a:r>
          </a:p>
          <a:p>
            <a:pPr lvl="0" rtl="0"/>
            <a:endParaRPr lang="cs-CZ" sz="2200" dirty="0" smtClean="0"/>
          </a:p>
          <a:p>
            <a:pPr lvl="0" rtl="0"/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542123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Extrémní chudoba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s-CZ" sz="2200" dirty="0"/>
              <a:t>Nejkritičtější stádium chudoby, kdy mnoho lidí nemá přístup k základním potřebám jako je jídlo, voda, přístřeší, hygienické zařízení a zdravotní péče.</a:t>
            </a:r>
          </a:p>
          <a:p>
            <a:pPr algn="just">
              <a:spcBef>
                <a:spcPts val="0"/>
              </a:spcBef>
            </a:pPr>
            <a:r>
              <a:rPr lang="cs-CZ" sz="2200" b="1" dirty="0"/>
              <a:t>Mezinárodní práh chudoby</a:t>
            </a:r>
            <a:r>
              <a:rPr lang="cs-CZ" sz="2200" dirty="0"/>
              <a:t> byl v minulosti přibližně 1 USD na den. V roce 2008 </a:t>
            </a:r>
            <a:r>
              <a:rPr lang="cs-CZ" sz="2200" dirty="0" smtClean="0"/>
              <a:t>zvýšeno Světovou bankou na </a:t>
            </a:r>
            <a:r>
              <a:rPr lang="cs-CZ" sz="2200" dirty="0"/>
              <a:t>1,25 USD na den.</a:t>
            </a:r>
          </a:p>
          <a:p>
            <a:pPr algn="just">
              <a:spcBef>
                <a:spcPts val="0"/>
              </a:spcBef>
            </a:pPr>
            <a:r>
              <a:rPr lang="cs-CZ" sz="2200" dirty="0"/>
              <a:t>Extrémní chudoba je nejčastější </a:t>
            </a:r>
            <a:r>
              <a:rPr lang="cs-CZ" sz="2200" b="1" dirty="0"/>
              <a:t>v Subsaharské Africe, Jihovýchodní Asii a ve Střední Americe.</a:t>
            </a:r>
            <a:r>
              <a:rPr lang="cs-CZ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3841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 ovlivňující chudobu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lvl="0" algn="just"/>
            <a:r>
              <a:rPr lang="cs-CZ" sz="2200" b="1" dirty="0" smtClean="0"/>
              <a:t>Ekonomické a sociální příčiny – </a:t>
            </a:r>
            <a:r>
              <a:rPr lang="cs-CZ" sz="2200" dirty="0" smtClean="0"/>
              <a:t>kulturní a náboženské tradice, bohatství zemí, vysoká zadluženost zemí apod.</a:t>
            </a:r>
          </a:p>
          <a:p>
            <a:pPr lvl="0" algn="just"/>
            <a:r>
              <a:rPr lang="cs-CZ" sz="2200" b="1" dirty="0" smtClean="0"/>
              <a:t>Politické příčiny – </a:t>
            </a:r>
            <a:r>
              <a:rPr lang="cs-CZ" sz="2200" dirty="0" smtClean="0"/>
              <a:t>nestabilita vlády, ozbrojené konflikty apod.</a:t>
            </a:r>
          </a:p>
          <a:p>
            <a:pPr lvl="0" algn="just"/>
            <a:r>
              <a:rPr lang="cs-CZ" sz="2200" b="1" dirty="0" smtClean="0"/>
              <a:t>Demografické příčiny – </a:t>
            </a:r>
            <a:r>
              <a:rPr lang="cs-CZ" sz="2200" dirty="0" smtClean="0"/>
              <a:t>přelidněnost některých států, vysoká porodnost apod.</a:t>
            </a:r>
          </a:p>
          <a:p>
            <a:pPr lvl="0" algn="just"/>
            <a:r>
              <a:rPr lang="cs-CZ" sz="2200" b="1" dirty="0" smtClean="0"/>
              <a:t>Environmentální příčiny – </a:t>
            </a:r>
            <a:r>
              <a:rPr lang="cs-CZ" sz="2200" dirty="0" smtClean="0"/>
              <a:t>přírodní katastrofy, změna klimatu, znečištění apod.</a:t>
            </a:r>
            <a:endParaRPr lang="cs-CZ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1387193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Příčiny chudoby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lvl="0" algn="just"/>
            <a:r>
              <a:rPr lang="cs-CZ" sz="2200" dirty="0" smtClean="0"/>
              <a:t>Krebs (2015) uvádí tři základní příčiny chudoby:</a:t>
            </a:r>
          </a:p>
          <a:p>
            <a:pPr lvl="1" algn="just">
              <a:buFontTx/>
              <a:buChar char="-"/>
            </a:pPr>
            <a:r>
              <a:rPr lang="cs-CZ" sz="2200" dirty="0"/>
              <a:t>n</a:t>
            </a:r>
            <a:r>
              <a:rPr lang="cs-CZ" sz="2200" dirty="0" smtClean="0"/>
              <a:t>ízké výdělky plynoucí ze zaměstnání,</a:t>
            </a:r>
          </a:p>
          <a:p>
            <a:pPr lvl="1" algn="just">
              <a:buFontTx/>
              <a:buChar char="-"/>
            </a:pPr>
            <a:r>
              <a:rPr lang="cs-CZ" sz="2200" dirty="0"/>
              <a:t>n</a:t>
            </a:r>
            <a:r>
              <a:rPr lang="cs-CZ" sz="2200" dirty="0" smtClean="0"/>
              <a:t>ezaměstnanost,</a:t>
            </a:r>
          </a:p>
          <a:p>
            <a:pPr lvl="1" algn="just">
              <a:buFontTx/>
              <a:buChar char="-"/>
            </a:pPr>
            <a:r>
              <a:rPr lang="cs-CZ" sz="2200" dirty="0"/>
              <a:t>r</a:t>
            </a:r>
            <a:r>
              <a:rPr lang="cs-CZ" sz="2200" dirty="0" smtClean="0"/>
              <a:t>ozdíly ve vlastněném bohatství.</a:t>
            </a:r>
          </a:p>
          <a:p>
            <a:pPr lvl="1" algn="just">
              <a:buFontTx/>
              <a:buChar char="-"/>
            </a:pPr>
            <a:endParaRPr lang="cs-CZ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223537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Měření chudoby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s-CZ" sz="2200" dirty="0" smtClean="0"/>
              <a:t>Dle Krebse (2015: 124) se chudoba nejčastěji sleduj podle dvou nástrojů:</a:t>
            </a:r>
          </a:p>
          <a:p>
            <a:pPr lvl="1" algn="just">
              <a:spcBef>
                <a:spcPts val="0"/>
              </a:spcBef>
              <a:buFontTx/>
              <a:buChar char="-"/>
            </a:pPr>
            <a:r>
              <a:rPr lang="cs-CZ" sz="2200" b="1" dirty="0" smtClean="0"/>
              <a:t>spotřeby </a:t>
            </a:r>
            <a:r>
              <a:rPr lang="cs-CZ" sz="2200" dirty="0" smtClean="0"/>
              <a:t>(měření je založeno na přímé spotřebě statků a služeb),</a:t>
            </a:r>
          </a:p>
          <a:p>
            <a:pPr lvl="1" algn="just">
              <a:spcBef>
                <a:spcPts val="0"/>
              </a:spcBef>
              <a:buFontTx/>
              <a:buChar char="-"/>
            </a:pPr>
            <a:r>
              <a:rPr lang="cs-CZ" sz="2200" b="1" dirty="0" smtClean="0"/>
              <a:t>příjmů</a:t>
            </a:r>
            <a:r>
              <a:rPr lang="cs-CZ" sz="2200" dirty="0" smtClean="0"/>
              <a:t> (rozhodující je výše příjmů, přičemž se předpokládá, že nedostatečné příjmy vedou k nedostatečné spotřebě a vyšší příjmy k vyšší spotřebě, což nemusí vždy platit).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2660351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Prezentace_-_sablona_Jabok+IVOV</Template>
  <TotalTime>42</TotalTime>
  <Words>737</Words>
  <Application>Microsoft Office PowerPoint</Application>
  <PresentationFormat>Předvádění na obrazovce (4:3)</PresentationFormat>
  <Paragraphs>94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Hind Bold</vt:lpstr>
      <vt:lpstr>Hind Regular</vt:lpstr>
      <vt:lpstr>Prezentace01</vt:lpstr>
      <vt:lpstr>7. Chudoba</vt:lpstr>
      <vt:lpstr>Struktura prezentace:</vt:lpstr>
      <vt:lpstr>Chudoba a její koncepty</vt:lpstr>
      <vt:lpstr>Chudoba </vt:lpstr>
      <vt:lpstr>Absolutní x relativní chudoba </vt:lpstr>
      <vt:lpstr>Extrémní chudoba</vt:lpstr>
      <vt:lpstr>Faktory ovlivňující chudobu</vt:lpstr>
      <vt:lpstr>Příčiny chudoby</vt:lpstr>
      <vt:lpstr>Měření chudoby</vt:lpstr>
      <vt:lpstr>Měření chudoby - normativní (absolutní) metoda-</vt:lpstr>
      <vt:lpstr>Měření chudoby - relativní metoda -</vt:lpstr>
      <vt:lpstr>Měření chudoby - hranice denních příjmů na osobu -</vt:lpstr>
      <vt:lpstr>Subjektivní metody měření chudoby</vt:lpstr>
      <vt:lpstr>Materiální deprivace</vt:lpstr>
      <vt:lpstr>Oficiální hranice chudoby v ČR</vt:lpstr>
      <vt:lpstr>Možnosti řešení problému chudoby</vt:lpstr>
      <vt:lpstr>Literatura: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Iva Poláčková</cp:lastModifiedBy>
  <cp:revision>9</cp:revision>
  <dcterms:created xsi:type="dcterms:W3CDTF">2019-01-27T17:04:57Z</dcterms:created>
  <dcterms:modified xsi:type="dcterms:W3CDTF">2019-12-30T11:44:30Z</dcterms:modified>
</cp:coreProperties>
</file>