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91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A04BA-BF0F-4C0D-8DCA-95EB865DB9F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0D7C3CE-27D9-4103-B2AC-3283C1A1393B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cs-CZ" sz="2000" b="1" dirty="0" smtClean="0">
              <a:solidFill>
                <a:schemeClr val="tx1"/>
              </a:solidFill>
              <a:latin typeface="Hind Regular"/>
            </a:rPr>
            <a:t>Ekonomické</a:t>
          </a:r>
          <a:r>
            <a:rPr lang="cs-CZ" sz="2000" dirty="0" smtClean="0">
              <a:solidFill>
                <a:schemeClr val="tx1"/>
              </a:solidFill>
              <a:latin typeface="Hind Regular"/>
            </a:rPr>
            <a:t>: 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7CC9BA04-8837-4AE1-B9F9-29C8310FB733}" type="parTrans" cxnId="{5E0833C8-FC4E-47C1-A307-59A6658A2DF0}">
      <dgm:prSet/>
      <dgm:spPr/>
      <dgm:t>
        <a:bodyPr/>
        <a:lstStyle/>
        <a:p>
          <a:endParaRPr lang="cs-CZ"/>
        </a:p>
      </dgm:t>
    </dgm:pt>
    <dgm:pt modelId="{8363543B-C192-455E-94B3-A99C83F76B8B}" type="sibTrans" cxnId="{5E0833C8-FC4E-47C1-A307-59A6658A2DF0}">
      <dgm:prSet/>
      <dgm:spPr/>
      <dgm:t>
        <a:bodyPr/>
        <a:lstStyle/>
        <a:p>
          <a:endParaRPr lang="cs-CZ"/>
        </a:p>
      </dgm:t>
    </dgm:pt>
    <dgm:pt modelId="{B9744BC6-986D-4857-9B90-A1617F434F2D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Ekonomika nevyrábí tolik, kolik by mohla, snižuje se HDP</a:t>
          </a:r>
          <a:endParaRPr lang="cs-CZ" sz="1400" dirty="0">
            <a:latin typeface="Hind Regular"/>
          </a:endParaRPr>
        </a:p>
      </dgm:t>
    </dgm:pt>
    <dgm:pt modelId="{73B93DA1-942F-4114-B826-59D3A20303E5}" type="parTrans" cxnId="{8668BB1C-335D-46AE-AAEB-D8D7F9C57C23}">
      <dgm:prSet/>
      <dgm:spPr/>
      <dgm:t>
        <a:bodyPr/>
        <a:lstStyle/>
        <a:p>
          <a:endParaRPr lang="cs-CZ"/>
        </a:p>
      </dgm:t>
    </dgm:pt>
    <dgm:pt modelId="{5D6DAEDA-EA11-4881-ABF5-E284C5C4EF5E}" type="sibTrans" cxnId="{8668BB1C-335D-46AE-AAEB-D8D7F9C57C23}">
      <dgm:prSet/>
      <dgm:spPr/>
      <dgm:t>
        <a:bodyPr/>
        <a:lstStyle/>
        <a:p>
          <a:endParaRPr lang="cs-CZ"/>
        </a:p>
      </dgm:t>
    </dgm:pt>
    <dgm:pt modelId="{7CCE476B-45A5-4D59-A78A-793BC579139D}">
      <dgm:prSet custT="1"/>
      <dgm:spPr>
        <a:solidFill>
          <a:srgbClr val="FFC000"/>
        </a:solidFill>
      </dgm:spPr>
      <dgm:t>
        <a:bodyPr/>
        <a:lstStyle/>
        <a:p>
          <a:pPr rtl="0"/>
          <a:r>
            <a:rPr lang="cs-CZ" sz="2000" b="1" dirty="0" smtClean="0">
              <a:solidFill>
                <a:schemeClr val="tx1"/>
              </a:solidFill>
              <a:latin typeface="Hind Regular"/>
            </a:rPr>
            <a:t>Sociální: </a:t>
          </a:r>
          <a:endParaRPr lang="cs-CZ" sz="2000" b="1" dirty="0">
            <a:solidFill>
              <a:schemeClr val="tx1"/>
            </a:solidFill>
            <a:latin typeface="Hind Regular"/>
          </a:endParaRPr>
        </a:p>
      </dgm:t>
    </dgm:pt>
    <dgm:pt modelId="{4F2ADEE5-27A8-43D5-8883-BFA270A36AFD}" type="parTrans" cxnId="{92A051AA-9A73-4A8C-B973-CF837A59D7C4}">
      <dgm:prSet/>
      <dgm:spPr/>
      <dgm:t>
        <a:bodyPr/>
        <a:lstStyle/>
        <a:p>
          <a:endParaRPr lang="cs-CZ"/>
        </a:p>
      </dgm:t>
    </dgm:pt>
    <dgm:pt modelId="{BC2ED6C1-0D7B-4A32-A65E-ABB0889C6A7B}" type="sibTrans" cxnId="{92A051AA-9A73-4A8C-B973-CF837A59D7C4}">
      <dgm:prSet/>
      <dgm:spPr/>
      <dgm:t>
        <a:bodyPr/>
        <a:lstStyle/>
        <a:p>
          <a:endParaRPr lang="cs-CZ"/>
        </a:p>
      </dgm:t>
    </dgm:pt>
    <dgm:pt modelId="{7056FB12-CF3F-4A8C-BBAB-235EB08F1DE2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Pokles životní úrovně</a:t>
          </a:r>
          <a:endParaRPr lang="cs-CZ" sz="1400" dirty="0">
            <a:latin typeface="Hind Regular"/>
          </a:endParaRPr>
        </a:p>
      </dgm:t>
    </dgm:pt>
    <dgm:pt modelId="{B76687B1-9C0C-4FEA-94B5-F3EBBD86F9CC}" type="parTrans" cxnId="{737E3FEC-BE9A-4C61-AF75-4522B76A50E0}">
      <dgm:prSet/>
      <dgm:spPr/>
      <dgm:t>
        <a:bodyPr/>
        <a:lstStyle/>
        <a:p>
          <a:endParaRPr lang="cs-CZ"/>
        </a:p>
      </dgm:t>
    </dgm:pt>
    <dgm:pt modelId="{20CBEC06-F2C9-49A8-A41E-5ADCC6B08F64}" type="sibTrans" cxnId="{737E3FEC-BE9A-4C61-AF75-4522B76A50E0}">
      <dgm:prSet/>
      <dgm:spPr/>
      <dgm:t>
        <a:bodyPr/>
        <a:lstStyle/>
        <a:p>
          <a:endParaRPr lang="cs-CZ"/>
        </a:p>
      </dgm:t>
    </dgm:pt>
    <dgm:pt modelId="{981EDD2D-4E75-4315-94BE-F4E10F814BB9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Oslabení funkcí rodiny (odkládání sňatků a porodů, oslabení rodičovské autority, omezení sociálních kontaktů apod.)</a:t>
          </a:r>
          <a:endParaRPr lang="cs-CZ" sz="1400" dirty="0">
            <a:latin typeface="Hind Regular"/>
          </a:endParaRPr>
        </a:p>
      </dgm:t>
    </dgm:pt>
    <dgm:pt modelId="{FB502885-CE9A-4F5A-9E26-B84DDE374747}" type="parTrans" cxnId="{021C0C19-8FD6-4074-AD1B-2103BDA12F6C}">
      <dgm:prSet/>
      <dgm:spPr/>
      <dgm:t>
        <a:bodyPr/>
        <a:lstStyle/>
        <a:p>
          <a:endParaRPr lang="cs-CZ"/>
        </a:p>
      </dgm:t>
    </dgm:pt>
    <dgm:pt modelId="{55558B9A-8830-4B0C-B029-1DAA7D8AEF79}" type="sibTrans" cxnId="{021C0C19-8FD6-4074-AD1B-2103BDA12F6C}">
      <dgm:prSet/>
      <dgm:spPr/>
      <dgm:t>
        <a:bodyPr/>
        <a:lstStyle/>
        <a:p>
          <a:endParaRPr lang="cs-CZ"/>
        </a:p>
      </dgm:t>
    </dgm:pt>
    <dgm:pt modelId="{21A13BBF-4077-44A0-8F59-EDC5A7246080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Narušení vnímání času</a:t>
          </a:r>
          <a:endParaRPr lang="cs-CZ" sz="1400" dirty="0">
            <a:latin typeface="Hind Regular"/>
          </a:endParaRPr>
        </a:p>
      </dgm:t>
    </dgm:pt>
    <dgm:pt modelId="{8439150E-DEC3-460B-BB71-8E60FFE5FDDB}" type="parTrans" cxnId="{CAA189A7-8CD4-463A-BF15-3112CC01BD18}">
      <dgm:prSet/>
      <dgm:spPr/>
      <dgm:t>
        <a:bodyPr/>
        <a:lstStyle/>
        <a:p>
          <a:endParaRPr lang="cs-CZ"/>
        </a:p>
      </dgm:t>
    </dgm:pt>
    <dgm:pt modelId="{9E36EA38-1AC7-48EB-9E68-5736A7F8E6A5}" type="sibTrans" cxnId="{CAA189A7-8CD4-463A-BF15-3112CC01BD18}">
      <dgm:prSet/>
      <dgm:spPr/>
      <dgm:t>
        <a:bodyPr/>
        <a:lstStyle/>
        <a:p>
          <a:endParaRPr lang="cs-CZ"/>
        </a:p>
      </dgm:t>
    </dgm:pt>
    <dgm:pt modelId="{EE3A40DD-A87D-48AF-BB25-52CDD0BB13BF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Chudoba, v extrémních případech bezdomovectví</a:t>
          </a:r>
          <a:endParaRPr lang="cs-CZ" sz="1400" dirty="0">
            <a:latin typeface="Hind Regular"/>
          </a:endParaRPr>
        </a:p>
      </dgm:t>
    </dgm:pt>
    <dgm:pt modelId="{1BB6D7A8-BD5B-423E-B872-62ABF7052744}" type="parTrans" cxnId="{24565326-06BE-498B-8667-F28F013F9EEA}">
      <dgm:prSet/>
      <dgm:spPr/>
      <dgm:t>
        <a:bodyPr/>
        <a:lstStyle/>
        <a:p>
          <a:endParaRPr lang="cs-CZ"/>
        </a:p>
      </dgm:t>
    </dgm:pt>
    <dgm:pt modelId="{A35D2913-1157-4C47-81B9-D390F497FFEE}" type="sibTrans" cxnId="{24565326-06BE-498B-8667-F28F013F9EEA}">
      <dgm:prSet/>
      <dgm:spPr/>
      <dgm:t>
        <a:bodyPr/>
        <a:lstStyle/>
        <a:p>
          <a:endParaRPr lang="cs-CZ"/>
        </a:p>
      </dgm:t>
    </dgm:pt>
    <dgm:pt modelId="{EA6C6194-493A-4145-AA91-97D44406DF57}">
      <dgm:prSet custT="1"/>
      <dgm:spPr>
        <a:solidFill>
          <a:srgbClr val="FFC000"/>
        </a:solidFill>
      </dgm:spPr>
      <dgm:t>
        <a:bodyPr/>
        <a:lstStyle/>
        <a:p>
          <a:pPr rtl="0">
            <a:spcAft>
              <a:spcPts val="0"/>
            </a:spcAft>
          </a:pPr>
          <a:r>
            <a:rPr lang="cs-CZ" sz="2000" b="1" dirty="0" smtClean="0">
              <a:solidFill>
                <a:schemeClr val="tx1"/>
              </a:solidFill>
              <a:latin typeface="Hind Regular"/>
            </a:rPr>
            <a:t>Psychologické </a:t>
          </a:r>
        </a:p>
        <a:p>
          <a:pPr rtl="0">
            <a:spcAft>
              <a:spcPts val="0"/>
            </a:spcAft>
          </a:pPr>
          <a:r>
            <a:rPr lang="cs-CZ" sz="2000" b="1" dirty="0" smtClean="0">
              <a:solidFill>
                <a:schemeClr val="tx1"/>
              </a:solidFill>
              <a:latin typeface="Hind Regular"/>
            </a:rPr>
            <a:t>a zdravotní:</a:t>
          </a:r>
          <a:endParaRPr lang="cs-CZ" sz="2000" dirty="0">
            <a:solidFill>
              <a:schemeClr val="tx1"/>
            </a:solidFill>
            <a:latin typeface="Hind Regular"/>
          </a:endParaRPr>
        </a:p>
      </dgm:t>
    </dgm:pt>
    <dgm:pt modelId="{921BC517-41EC-4C6E-8F33-B0097C22C5EA}" type="parTrans" cxnId="{51F8C0A7-182F-454A-90FC-7822D50F03ED}">
      <dgm:prSet/>
      <dgm:spPr/>
      <dgm:t>
        <a:bodyPr/>
        <a:lstStyle/>
        <a:p>
          <a:endParaRPr lang="cs-CZ"/>
        </a:p>
      </dgm:t>
    </dgm:pt>
    <dgm:pt modelId="{17F07BC8-ECB9-465C-AE24-12955F8C10D7}" type="sibTrans" cxnId="{51F8C0A7-182F-454A-90FC-7822D50F03ED}">
      <dgm:prSet/>
      <dgm:spPr/>
      <dgm:t>
        <a:bodyPr/>
        <a:lstStyle/>
        <a:p>
          <a:endParaRPr lang="cs-CZ"/>
        </a:p>
      </dgm:t>
    </dgm:pt>
    <dgm:pt modelId="{A8E752E3-9B47-4AAF-BA57-D1812C380F38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Pocity nepotřebnosti, neschopnosti</a:t>
          </a:r>
          <a:endParaRPr lang="cs-CZ" sz="1400" dirty="0">
            <a:latin typeface="Hind Regular"/>
          </a:endParaRPr>
        </a:p>
      </dgm:t>
    </dgm:pt>
    <dgm:pt modelId="{C202A238-B6E8-4C9F-90ED-59AE147AAA4A}" type="parTrans" cxnId="{3912CADF-960E-415D-8B5F-092CC34CF343}">
      <dgm:prSet/>
      <dgm:spPr/>
      <dgm:t>
        <a:bodyPr/>
        <a:lstStyle/>
        <a:p>
          <a:endParaRPr lang="cs-CZ"/>
        </a:p>
      </dgm:t>
    </dgm:pt>
    <dgm:pt modelId="{12896C0F-69DD-4832-87D3-36D116899399}" type="sibTrans" cxnId="{3912CADF-960E-415D-8B5F-092CC34CF343}">
      <dgm:prSet/>
      <dgm:spPr/>
      <dgm:t>
        <a:bodyPr/>
        <a:lstStyle/>
        <a:p>
          <a:endParaRPr lang="cs-CZ"/>
        </a:p>
      </dgm:t>
    </dgm:pt>
    <dgm:pt modelId="{2F13FAED-BC06-4B6D-8B1D-F9A5B3ECE33C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Ztráta sebedůvěry</a:t>
          </a:r>
          <a:endParaRPr lang="cs-CZ" sz="1400" dirty="0">
            <a:latin typeface="Hind Regular"/>
          </a:endParaRPr>
        </a:p>
      </dgm:t>
    </dgm:pt>
    <dgm:pt modelId="{9E1AAD60-B20B-4492-B724-ABA1EE982D3E}" type="parTrans" cxnId="{83B5B1B3-85A4-4BEB-A495-A9F01677317B}">
      <dgm:prSet/>
      <dgm:spPr/>
      <dgm:t>
        <a:bodyPr/>
        <a:lstStyle/>
        <a:p>
          <a:endParaRPr lang="cs-CZ"/>
        </a:p>
      </dgm:t>
    </dgm:pt>
    <dgm:pt modelId="{74DD3D7B-226A-4972-8027-CC6B2EDE5BD4}" type="sibTrans" cxnId="{83B5B1B3-85A4-4BEB-A495-A9F01677317B}">
      <dgm:prSet/>
      <dgm:spPr/>
      <dgm:t>
        <a:bodyPr/>
        <a:lstStyle/>
        <a:p>
          <a:endParaRPr lang="cs-CZ"/>
        </a:p>
      </dgm:t>
    </dgm:pt>
    <dgm:pt modelId="{88CAC43F-FFC9-4C0B-92E2-5C59D336F90A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Zvýšený výskyt depresivních stavů a sebevražd</a:t>
          </a:r>
          <a:endParaRPr lang="cs-CZ" sz="1400" dirty="0">
            <a:latin typeface="Hind Regular"/>
          </a:endParaRPr>
        </a:p>
      </dgm:t>
    </dgm:pt>
    <dgm:pt modelId="{D2B88762-CBD5-4700-9630-B0C7D2EE9DB2}" type="parTrans" cxnId="{FEDFBB97-0B5C-443E-90B0-26CF062750BD}">
      <dgm:prSet/>
      <dgm:spPr/>
      <dgm:t>
        <a:bodyPr/>
        <a:lstStyle/>
        <a:p>
          <a:endParaRPr lang="cs-CZ"/>
        </a:p>
      </dgm:t>
    </dgm:pt>
    <dgm:pt modelId="{A2FE55F2-4FE0-4DBC-BB36-AD60D99F6729}" type="sibTrans" cxnId="{FEDFBB97-0B5C-443E-90B0-26CF062750BD}">
      <dgm:prSet/>
      <dgm:spPr/>
      <dgm:t>
        <a:bodyPr/>
        <a:lstStyle/>
        <a:p>
          <a:endParaRPr lang="cs-CZ"/>
        </a:p>
      </dgm:t>
    </dgm:pt>
    <dgm:pt modelId="{6CF957E9-F65E-4D65-9EE8-BB06AFCD2787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Zvýšení míry onemocnění imunitního, cévního, mozkového, kardiovaskulárního systému</a:t>
          </a:r>
          <a:endParaRPr lang="cs-CZ" sz="1400" dirty="0">
            <a:latin typeface="Hind Regular"/>
          </a:endParaRPr>
        </a:p>
      </dgm:t>
    </dgm:pt>
    <dgm:pt modelId="{AE6807C5-2834-422E-9ED0-1B60AA9E6D01}" type="parTrans" cxnId="{F0586D2C-C60B-4C52-9B31-ECC456DFB56A}">
      <dgm:prSet/>
      <dgm:spPr/>
      <dgm:t>
        <a:bodyPr/>
        <a:lstStyle/>
        <a:p>
          <a:endParaRPr lang="cs-CZ"/>
        </a:p>
      </dgm:t>
    </dgm:pt>
    <dgm:pt modelId="{B920FB96-40F9-43D9-A0A0-FEB47CC26F8B}" type="sibTrans" cxnId="{F0586D2C-C60B-4C52-9B31-ECC456DFB56A}">
      <dgm:prSet/>
      <dgm:spPr/>
      <dgm:t>
        <a:bodyPr/>
        <a:lstStyle/>
        <a:p>
          <a:endParaRPr lang="cs-CZ"/>
        </a:p>
      </dgm:t>
    </dgm:pt>
    <dgm:pt modelId="{F01584E2-50D9-4210-9405-3E0A6284D9BC}">
      <dgm:prSet custT="1"/>
      <dgm:spPr>
        <a:solidFill>
          <a:srgbClr val="FFF0AF">
            <a:alpha val="90000"/>
          </a:srgbClr>
        </a:solidFill>
        <a:ln>
          <a:solidFill>
            <a:schemeClr val="bg1">
              <a:lumMod val="75000"/>
              <a:alpha val="90000"/>
            </a:schemeClr>
          </a:solidFill>
        </a:ln>
      </dgm:spPr>
      <dgm:t>
        <a:bodyPr/>
        <a:lstStyle/>
        <a:p>
          <a:pPr algn="just" rtl="0">
            <a:lnSpc>
              <a:spcPct val="80000"/>
            </a:lnSpc>
          </a:pPr>
          <a:r>
            <a:rPr lang="cs-CZ" sz="1400" dirty="0" smtClean="0">
              <a:latin typeface="Hind Regular"/>
            </a:rPr>
            <a:t>Vyšší náchylnost k drogové a alkoholové závislosti</a:t>
          </a:r>
          <a:endParaRPr lang="cs-CZ" sz="1400" dirty="0">
            <a:latin typeface="Hind Regular"/>
          </a:endParaRPr>
        </a:p>
      </dgm:t>
    </dgm:pt>
    <dgm:pt modelId="{F14C9E4B-9561-4F36-9AAB-45EAAE704E65}" type="parTrans" cxnId="{45B45F0B-3A9A-4DA0-B0D6-A22658DAE1D9}">
      <dgm:prSet/>
      <dgm:spPr/>
      <dgm:t>
        <a:bodyPr/>
        <a:lstStyle/>
        <a:p>
          <a:endParaRPr lang="cs-CZ"/>
        </a:p>
      </dgm:t>
    </dgm:pt>
    <dgm:pt modelId="{AA9135AA-C3E3-4A41-BEC4-3D9F57364037}" type="sibTrans" cxnId="{45B45F0B-3A9A-4DA0-B0D6-A22658DAE1D9}">
      <dgm:prSet/>
      <dgm:spPr/>
      <dgm:t>
        <a:bodyPr/>
        <a:lstStyle/>
        <a:p>
          <a:endParaRPr lang="cs-CZ"/>
        </a:p>
      </dgm:t>
    </dgm:pt>
    <dgm:pt modelId="{93D32144-E3F5-477B-B60F-5C4ED2D75759}" type="pres">
      <dgm:prSet presAssocID="{96DA04BA-BF0F-4C0D-8DCA-95EB865DB9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AFAD82-4BEA-495C-B251-03B4DD7BDFF5}" type="pres">
      <dgm:prSet presAssocID="{A0D7C3CE-27D9-4103-B2AC-3283C1A1393B}" presName="linNode" presStyleCnt="0"/>
      <dgm:spPr/>
    </dgm:pt>
    <dgm:pt modelId="{E01E41BF-0FCE-419E-A22C-CE5DBFD1428B}" type="pres">
      <dgm:prSet presAssocID="{A0D7C3CE-27D9-4103-B2AC-3283C1A1393B}" presName="parentText" presStyleLbl="node1" presStyleIdx="0" presStyleCnt="3" custScaleX="79860" custLinFactNeighborX="19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8C09E7-8AC8-48E2-AB21-D7C72942D2C5}" type="pres">
      <dgm:prSet presAssocID="{A0D7C3CE-27D9-4103-B2AC-3283C1A1393B}" presName="descendantText" presStyleLbl="alignAccFollowNode1" presStyleIdx="0" presStyleCnt="3" custScaleX="110936" custScaleY="1198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9BF098-544C-498F-9056-A9C5CEAA37B5}" type="pres">
      <dgm:prSet presAssocID="{8363543B-C192-455E-94B3-A99C83F76B8B}" presName="sp" presStyleCnt="0"/>
      <dgm:spPr/>
    </dgm:pt>
    <dgm:pt modelId="{B889E651-F472-473E-9D12-3517B7371B01}" type="pres">
      <dgm:prSet presAssocID="{7CCE476B-45A5-4D59-A78A-793BC579139D}" presName="linNode" presStyleCnt="0"/>
      <dgm:spPr/>
    </dgm:pt>
    <dgm:pt modelId="{AE8B2D8F-74B9-4561-B061-64A85CDF77F8}" type="pres">
      <dgm:prSet presAssocID="{7CCE476B-45A5-4D59-A78A-793BC579139D}" presName="parentText" presStyleLbl="node1" presStyleIdx="1" presStyleCnt="3" custScaleX="79860" custLinFactNeighborX="19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3090D3-BD94-4491-9DBE-397CAB6B1947}" type="pres">
      <dgm:prSet presAssocID="{7CCE476B-45A5-4D59-A78A-793BC579139D}" presName="descendantText" presStyleLbl="alignAccFollowNode1" presStyleIdx="1" presStyleCnt="3" custScaleX="110936" custScaleY="1198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7D5B3C-DE51-45E6-9044-8B395481362D}" type="pres">
      <dgm:prSet presAssocID="{BC2ED6C1-0D7B-4A32-A65E-ABB0889C6A7B}" presName="sp" presStyleCnt="0"/>
      <dgm:spPr/>
    </dgm:pt>
    <dgm:pt modelId="{80825040-F47D-4815-8A2F-3CBAE35853E3}" type="pres">
      <dgm:prSet presAssocID="{EA6C6194-493A-4145-AA91-97D44406DF57}" presName="linNode" presStyleCnt="0"/>
      <dgm:spPr/>
    </dgm:pt>
    <dgm:pt modelId="{76810AEF-7F75-4355-B326-736F2C13FDAE}" type="pres">
      <dgm:prSet presAssocID="{EA6C6194-493A-4145-AA91-97D44406DF57}" presName="parentText" presStyleLbl="node1" presStyleIdx="2" presStyleCnt="3" custScaleX="79860" custLinFactNeighborX="19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64F1DC-D7C5-4256-9CE7-199A400D7B69}" type="pres">
      <dgm:prSet presAssocID="{EA6C6194-493A-4145-AA91-97D44406DF57}" presName="descendantText" presStyleLbl="alignAccFollowNode1" presStyleIdx="2" presStyleCnt="3" custScaleX="110936" custScaleY="11989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910A39-94B1-4B45-8CA9-801D2D9A0C98}" type="presOf" srcId="{B9744BC6-986D-4857-9B90-A1617F434F2D}" destId="{D38C09E7-8AC8-48E2-AB21-D7C72942D2C5}" srcOrd="0" destOrd="0" presId="urn:microsoft.com/office/officeart/2005/8/layout/vList5"/>
    <dgm:cxn modelId="{B07DE0F2-D30A-4ED5-837A-C42D1A848957}" type="presOf" srcId="{F01584E2-50D9-4210-9405-3E0A6284D9BC}" destId="{5464F1DC-D7C5-4256-9CE7-199A400D7B69}" srcOrd="0" destOrd="4" presId="urn:microsoft.com/office/officeart/2005/8/layout/vList5"/>
    <dgm:cxn modelId="{6B94DDEE-9F29-4FD5-89A0-B586B50A2A64}" type="presOf" srcId="{981EDD2D-4E75-4315-94BE-F4E10F814BB9}" destId="{6C3090D3-BD94-4491-9DBE-397CAB6B1947}" srcOrd="0" destOrd="1" presId="urn:microsoft.com/office/officeart/2005/8/layout/vList5"/>
    <dgm:cxn modelId="{021C0C19-8FD6-4074-AD1B-2103BDA12F6C}" srcId="{7CCE476B-45A5-4D59-A78A-793BC579139D}" destId="{981EDD2D-4E75-4315-94BE-F4E10F814BB9}" srcOrd="1" destOrd="0" parTransId="{FB502885-CE9A-4F5A-9E26-B84DDE374747}" sibTransId="{55558B9A-8830-4B0C-B029-1DAA7D8AEF79}"/>
    <dgm:cxn modelId="{FEDFBB97-0B5C-443E-90B0-26CF062750BD}" srcId="{EA6C6194-493A-4145-AA91-97D44406DF57}" destId="{88CAC43F-FFC9-4C0B-92E2-5C59D336F90A}" srcOrd="2" destOrd="0" parTransId="{D2B88762-CBD5-4700-9630-B0C7D2EE9DB2}" sibTransId="{A2FE55F2-4FE0-4DBC-BB36-AD60D99F6729}"/>
    <dgm:cxn modelId="{24565326-06BE-498B-8667-F28F013F9EEA}" srcId="{7CCE476B-45A5-4D59-A78A-793BC579139D}" destId="{EE3A40DD-A87D-48AF-BB25-52CDD0BB13BF}" srcOrd="3" destOrd="0" parTransId="{1BB6D7A8-BD5B-423E-B872-62ABF7052744}" sibTransId="{A35D2913-1157-4C47-81B9-D390F497FFEE}"/>
    <dgm:cxn modelId="{A6604CA5-5C5C-4720-8C46-619B88F14025}" type="presOf" srcId="{A0D7C3CE-27D9-4103-B2AC-3283C1A1393B}" destId="{E01E41BF-0FCE-419E-A22C-CE5DBFD1428B}" srcOrd="0" destOrd="0" presId="urn:microsoft.com/office/officeart/2005/8/layout/vList5"/>
    <dgm:cxn modelId="{BD6D7DB4-C743-4BC7-966A-3801096EF770}" type="presOf" srcId="{EA6C6194-493A-4145-AA91-97D44406DF57}" destId="{76810AEF-7F75-4355-B326-736F2C13FDAE}" srcOrd="0" destOrd="0" presId="urn:microsoft.com/office/officeart/2005/8/layout/vList5"/>
    <dgm:cxn modelId="{0EB8BF4A-CCE9-496C-9119-EEC3535E3303}" type="presOf" srcId="{88CAC43F-FFC9-4C0B-92E2-5C59D336F90A}" destId="{5464F1DC-D7C5-4256-9CE7-199A400D7B69}" srcOrd="0" destOrd="2" presId="urn:microsoft.com/office/officeart/2005/8/layout/vList5"/>
    <dgm:cxn modelId="{8688BFC3-6755-4C1C-84B2-3F39C9B43136}" type="presOf" srcId="{A8E752E3-9B47-4AAF-BA57-D1812C380F38}" destId="{5464F1DC-D7C5-4256-9CE7-199A400D7B69}" srcOrd="0" destOrd="0" presId="urn:microsoft.com/office/officeart/2005/8/layout/vList5"/>
    <dgm:cxn modelId="{83B5B1B3-85A4-4BEB-A495-A9F01677317B}" srcId="{EA6C6194-493A-4145-AA91-97D44406DF57}" destId="{2F13FAED-BC06-4B6D-8B1D-F9A5B3ECE33C}" srcOrd="1" destOrd="0" parTransId="{9E1AAD60-B20B-4492-B724-ABA1EE982D3E}" sibTransId="{74DD3D7B-226A-4972-8027-CC6B2EDE5BD4}"/>
    <dgm:cxn modelId="{F0586D2C-C60B-4C52-9B31-ECC456DFB56A}" srcId="{EA6C6194-493A-4145-AA91-97D44406DF57}" destId="{6CF957E9-F65E-4D65-9EE8-BB06AFCD2787}" srcOrd="3" destOrd="0" parTransId="{AE6807C5-2834-422E-9ED0-1B60AA9E6D01}" sibTransId="{B920FB96-40F9-43D9-A0A0-FEB47CC26F8B}"/>
    <dgm:cxn modelId="{5E0833C8-FC4E-47C1-A307-59A6658A2DF0}" srcId="{96DA04BA-BF0F-4C0D-8DCA-95EB865DB9F7}" destId="{A0D7C3CE-27D9-4103-B2AC-3283C1A1393B}" srcOrd="0" destOrd="0" parTransId="{7CC9BA04-8837-4AE1-B9F9-29C8310FB733}" sibTransId="{8363543B-C192-455E-94B3-A99C83F76B8B}"/>
    <dgm:cxn modelId="{85D36B1E-0C53-4D75-9D5B-8DDDF0FDCB02}" type="presOf" srcId="{7056FB12-CF3F-4A8C-BBAB-235EB08F1DE2}" destId="{6C3090D3-BD94-4491-9DBE-397CAB6B1947}" srcOrd="0" destOrd="0" presId="urn:microsoft.com/office/officeart/2005/8/layout/vList5"/>
    <dgm:cxn modelId="{5CA3B886-6088-404E-9CDF-E56BFB8EAB12}" type="presOf" srcId="{6CF957E9-F65E-4D65-9EE8-BB06AFCD2787}" destId="{5464F1DC-D7C5-4256-9CE7-199A400D7B69}" srcOrd="0" destOrd="3" presId="urn:microsoft.com/office/officeart/2005/8/layout/vList5"/>
    <dgm:cxn modelId="{D3A7A730-E635-42A4-81F2-E31A6DD57166}" type="presOf" srcId="{96DA04BA-BF0F-4C0D-8DCA-95EB865DB9F7}" destId="{93D32144-E3F5-477B-B60F-5C4ED2D75759}" srcOrd="0" destOrd="0" presId="urn:microsoft.com/office/officeart/2005/8/layout/vList5"/>
    <dgm:cxn modelId="{8668BB1C-335D-46AE-AAEB-D8D7F9C57C23}" srcId="{A0D7C3CE-27D9-4103-B2AC-3283C1A1393B}" destId="{B9744BC6-986D-4857-9B90-A1617F434F2D}" srcOrd="0" destOrd="0" parTransId="{73B93DA1-942F-4114-B826-59D3A20303E5}" sibTransId="{5D6DAEDA-EA11-4881-ABF5-E284C5C4EF5E}"/>
    <dgm:cxn modelId="{A9AEA194-EE65-4283-9669-43936BBBAF41}" type="presOf" srcId="{EE3A40DD-A87D-48AF-BB25-52CDD0BB13BF}" destId="{6C3090D3-BD94-4491-9DBE-397CAB6B1947}" srcOrd="0" destOrd="3" presId="urn:microsoft.com/office/officeart/2005/8/layout/vList5"/>
    <dgm:cxn modelId="{390152AE-9ED4-4F91-A13C-F461521FC53B}" type="presOf" srcId="{21A13BBF-4077-44A0-8F59-EDC5A7246080}" destId="{6C3090D3-BD94-4491-9DBE-397CAB6B1947}" srcOrd="0" destOrd="2" presId="urn:microsoft.com/office/officeart/2005/8/layout/vList5"/>
    <dgm:cxn modelId="{45B45F0B-3A9A-4DA0-B0D6-A22658DAE1D9}" srcId="{EA6C6194-493A-4145-AA91-97D44406DF57}" destId="{F01584E2-50D9-4210-9405-3E0A6284D9BC}" srcOrd="4" destOrd="0" parTransId="{F14C9E4B-9561-4F36-9AAB-45EAAE704E65}" sibTransId="{AA9135AA-C3E3-4A41-BEC4-3D9F57364037}"/>
    <dgm:cxn modelId="{883339AD-D04E-4335-BAAA-EDA6E7471233}" type="presOf" srcId="{2F13FAED-BC06-4B6D-8B1D-F9A5B3ECE33C}" destId="{5464F1DC-D7C5-4256-9CE7-199A400D7B69}" srcOrd="0" destOrd="1" presId="urn:microsoft.com/office/officeart/2005/8/layout/vList5"/>
    <dgm:cxn modelId="{3912CADF-960E-415D-8B5F-092CC34CF343}" srcId="{EA6C6194-493A-4145-AA91-97D44406DF57}" destId="{A8E752E3-9B47-4AAF-BA57-D1812C380F38}" srcOrd="0" destOrd="0" parTransId="{C202A238-B6E8-4C9F-90ED-59AE147AAA4A}" sibTransId="{12896C0F-69DD-4832-87D3-36D116899399}"/>
    <dgm:cxn modelId="{737E3FEC-BE9A-4C61-AF75-4522B76A50E0}" srcId="{7CCE476B-45A5-4D59-A78A-793BC579139D}" destId="{7056FB12-CF3F-4A8C-BBAB-235EB08F1DE2}" srcOrd="0" destOrd="0" parTransId="{B76687B1-9C0C-4FEA-94B5-F3EBBD86F9CC}" sibTransId="{20CBEC06-F2C9-49A8-A41E-5ADCC6B08F64}"/>
    <dgm:cxn modelId="{26A04DC8-963D-4816-9845-09CB137842AC}" type="presOf" srcId="{7CCE476B-45A5-4D59-A78A-793BC579139D}" destId="{AE8B2D8F-74B9-4561-B061-64A85CDF77F8}" srcOrd="0" destOrd="0" presId="urn:microsoft.com/office/officeart/2005/8/layout/vList5"/>
    <dgm:cxn modelId="{CAA189A7-8CD4-463A-BF15-3112CC01BD18}" srcId="{7CCE476B-45A5-4D59-A78A-793BC579139D}" destId="{21A13BBF-4077-44A0-8F59-EDC5A7246080}" srcOrd="2" destOrd="0" parTransId="{8439150E-DEC3-460B-BB71-8E60FFE5FDDB}" sibTransId="{9E36EA38-1AC7-48EB-9E68-5736A7F8E6A5}"/>
    <dgm:cxn modelId="{92A051AA-9A73-4A8C-B973-CF837A59D7C4}" srcId="{96DA04BA-BF0F-4C0D-8DCA-95EB865DB9F7}" destId="{7CCE476B-45A5-4D59-A78A-793BC579139D}" srcOrd="1" destOrd="0" parTransId="{4F2ADEE5-27A8-43D5-8883-BFA270A36AFD}" sibTransId="{BC2ED6C1-0D7B-4A32-A65E-ABB0889C6A7B}"/>
    <dgm:cxn modelId="{51F8C0A7-182F-454A-90FC-7822D50F03ED}" srcId="{96DA04BA-BF0F-4C0D-8DCA-95EB865DB9F7}" destId="{EA6C6194-493A-4145-AA91-97D44406DF57}" srcOrd="2" destOrd="0" parTransId="{921BC517-41EC-4C6E-8F33-B0097C22C5EA}" sibTransId="{17F07BC8-ECB9-465C-AE24-12955F8C10D7}"/>
    <dgm:cxn modelId="{E08D8F3C-2BE5-422A-AB41-6196974FCDA0}" type="presParOf" srcId="{93D32144-E3F5-477B-B60F-5C4ED2D75759}" destId="{01AFAD82-4BEA-495C-B251-03B4DD7BDFF5}" srcOrd="0" destOrd="0" presId="urn:microsoft.com/office/officeart/2005/8/layout/vList5"/>
    <dgm:cxn modelId="{F7F83F75-A004-46FE-AE44-0608A63F6A68}" type="presParOf" srcId="{01AFAD82-4BEA-495C-B251-03B4DD7BDFF5}" destId="{E01E41BF-0FCE-419E-A22C-CE5DBFD1428B}" srcOrd="0" destOrd="0" presId="urn:microsoft.com/office/officeart/2005/8/layout/vList5"/>
    <dgm:cxn modelId="{62DF6901-D8C0-489E-862B-A4FEEB36D8DB}" type="presParOf" srcId="{01AFAD82-4BEA-495C-B251-03B4DD7BDFF5}" destId="{D38C09E7-8AC8-48E2-AB21-D7C72942D2C5}" srcOrd="1" destOrd="0" presId="urn:microsoft.com/office/officeart/2005/8/layout/vList5"/>
    <dgm:cxn modelId="{EF5AB6CC-0D6A-48AC-BB8B-987D6155E81A}" type="presParOf" srcId="{93D32144-E3F5-477B-B60F-5C4ED2D75759}" destId="{599BF098-544C-498F-9056-A9C5CEAA37B5}" srcOrd="1" destOrd="0" presId="urn:microsoft.com/office/officeart/2005/8/layout/vList5"/>
    <dgm:cxn modelId="{9DEC3325-1A22-429F-937A-B64B835DADD8}" type="presParOf" srcId="{93D32144-E3F5-477B-B60F-5C4ED2D75759}" destId="{B889E651-F472-473E-9D12-3517B7371B01}" srcOrd="2" destOrd="0" presId="urn:microsoft.com/office/officeart/2005/8/layout/vList5"/>
    <dgm:cxn modelId="{4E264632-440E-43AA-A954-875FC98A42D1}" type="presParOf" srcId="{B889E651-F472-473E-9D12-3517B7371B01}" destId="{AE8B2D8F-74B9-4561-B061-64A85CDF77F8}" srcOrd="0" destOrd="0" presId="urn:microsoft.com/office/officeart/2005/8/layout/vList5"/>
    <dgm:cxn modelId="{626FF888-D3D6-48A0-A7D2-922CD4C6577B}" type="presParOf" srcId="{B889E651-F472-473E-9D12-3517B7371B01}" destId="{6C3090D3-BD94-4491-9DBE-397CAB6B1947}" srcOrd="1" destOrd="0" presId="urn:microsoft.com/office/officeart/2005/8/layout/vList5"/>
    <dgm:cxn modelId="{99FADD71-CA13-4C85-ADA9-F0EB07ABFE40}" type="presParOf" srcId="{93D32144-E3F5-477B-B60F-5C4ED2D75759}" destId="{A67D5B3C-DE51-45E6-9044-8B395481362D}" srcOrd="3" destOrd="0" presId="urn:microsoft.com/office/officeart/2005/8/layout/vList5"/>
    <dgm:cxn modelId="{2D33FDD2-5D85-4B6C-9879-27C13C2CDEF2}" type="presParOf" srcId="{93D32144-E3F5-477B-B60F-5C4ED2D75759}" destId="{80825040-F47D-4815-8A2F-3CBAE35853E3}" srcOrd="4" destOrd="0" presId="urn:microsoft.com/office/officeart/2005/8/layout/vList5"/>
    <dgm:cxn modelId="{30A60433-A5FA-4A4A-89AB-278CBD06C5DA}" type="presParOf" srcId="{80825040-F47D-4815-8A2F-3CBAE35853E3}" destId="{76810AEF-7F75-4355-B326-736F2C13FDAE}" srcOrd="0" destOrd="0" presId="urn:microsoft.com/office/officeart/2005/8/layout/vList5"/>
    <dgm:cxn modelId="{9E574606-F638-40B5-B5FE-135C3CCF06EF}" type="presParOf" srcId="{80825040-F47D-4815-8A2F-3CBAE35853E3}" destId="{5464F1DC-D7C5-4256-9CE7-199A400D7B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C09E7-8AC8-48E2-AB21-D7C72942D2C5}">
      <dsp:nvSpPr>
        <dsp:cNvPr id="0" name=""/>
        <dsp:cNvSpPr/>
      </dsp:nvSpPr>
      <dsp:spPr>
        <a:xfrm rot="5400000">
          <a:off x="4879723" y="-2352922"/>
          <a:ext cx="1367543" cy="6135985"/>
        </a:xfrm>
        <a:prstGeom prst="round2SameRect">
          <a:avLst/>
        </a:prstGeom>
        <a:solidFill>
          <a:srgbClr val="FFF0AF">
            <a:alpha val="90000"/>
          </a:srgbClr>
        </a:solidFill>
        <a:ln w="25400" cap="flat" cmpd="sng" algn="ctr">
          <a:solidFill>
            <a:schemeClr val="bg1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Ekonomika nevyrábí tolik, kolik by mohla, snižuje se HDP</a:t>
          </a:r>
          <a:endParaRPr lang="cs-CZ" sz="1400" kern="1200" dirty="0">
            <a:latin typeface="Hind Regular"/>
          </a:endParaRPr>
        </a:p>
      </dsp:txBody>
      <dsp:txXfrm rot="-5400000">
        <a:off x="2495502" y="98057"/>
        <a:ext cx="6069227" cy="1234027"/>
      </dsp:txXfrm>
    </dsp:sp>
    <dsp:sp modelId="{E01E41BF-0FCE-419E-A22C-CE5DBFD1428B}">
      <dsp:nvSpPr>
        <dsp:cNvPr id="0" name=""/>
        <dsp:cNvSpPr/>
      </dsp:nvSpPr>
      <dsp:spPr>
        <a:xfrm>
          <a:off x="21702" y="2160"/>
          <a:ext cx="2484641" cy="1425819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  <a:latin typeface="Hind Regular"/>
            </a:rPr>
            <a:t>Ekonomické</a:t>
          </a:r>
          <a:r>
            <a:rPr lang="cs-CZ" sz="2000" kern="1200" dirty="0" smtClean="0">
              <a:solidFill>
                <a:schemeClr val="tx1"/>
              </a:solidFill>
              <a:latin typeface="Hind Regular"/>
            </a:rPr>
            <a:t>: 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91305" y="71763"/>
        <a:ext cx="2345435" cy="1286613"/>
      </dsp:txXfrm>
    </dsp:sp>
    <dsp:sp modelId="{6C3090D3-BD94-4491-9DBE-397CAB6B1947}">
      <dsp:nvSpPr>
        <dsp:cNvPr id="0" name=""/>
        <dsp:cNvSpPr/>
      </dsp:nvSpPr>
      <dsp:spPr>
        <a:xfrm rot="5400000">
          <a:off x="4879723" y="-855811"/>
          <a:ext cx="1367543" cy="6135985"/>
        </a:xfrm>
        <a:prstGeom prst="round2SameRect">
          <a:avLst/>
        </a:prstGeom>
        <a:solidFill>
          <a:srgbClr val="FFF0AF">
            <a:alpha val="90000"/>
          </a:srgbClr>
        </a:solidFill>
        <a:ln w="25400" cap="flat" cmpd="sng" algn="ctr">
          <a:solidFill>
            <a:schemeClr val="bg1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Pokles životní úrovně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Oslabení funkcí rodiny (odkládání sňatků a porodů, oslabení rodičovské autority, omezení sociálních kontaktů apod.)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Narušení vnímání času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Chudoba, v extrémních případech bezdomovectví</a:t>
          </a:r>
          <a:endParaRPr lang="cs-CZ" sz="1400" kern="1200" dirty="0">
            <a:latin typeface="Hind Regular"/>
          </a:endParaRPr>
        </a:p>
      </dsp:txBody>
      <dsp:txXfrm rot="-5400000">
        <a:off x="2495502" y="1595168"/>
        <a:ext cx="6069227" cy="1234027"/>
      </dsp:txXfrm>
    </dsp:sp>
    <dsp:sp modelId="{AE8B2D8F-74B9-4561-B061-64A85CDF77F8}">
      <dsp:nvSpPr>
        <dsp:cNvPr id="0" name=""/>
        <dsp:cNvSpPr/>
      </dsp:nvSpPr>
      <dsp:spPr>
        <a:xfrm>
          <a:off x="21702" y="1499271"/>
          <a:ext cx="2484641" cy="1425819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>
              <a:solidFill>
                <a:schemeClr val="tx1"/>
              </a:solidFill>
              <a:latin typeface="Hind Regular"/>
            </a:rPr>
            <a:t>Sociální: </a:t>
          </a:r>
          <a:endParaRPr lang="cs-CZ" sz="2000" b="1" kern="1200" dirty="0">
            <a:solidFill>
              <a:schemeClr val="tx1"/>
            </a:solidFill>
            <a:latin typeface="Hind Regular"/>
          </a:endParaRPr>
        </a:p>
      </dsp:txBody>
      <dsp:txXfrm>
        <a:off x="91305" y="1568874"/>
        <a:ext cx="2345435" cy="1286613"/>
      </dsp:txXfrm>
    </dsp:sp>
    <dsp:sp modelId="{5464F1DC-D7C5-4256-9CE7-199A400D7B69}">
      <dsp:nvSpPr>
        <dsp:cNvPr id="0" name=""/>
        <dsp:cNvSpPr/>
      </dsp:nvSpPr>
      <dsp:spPr>
        <a:xfrm rot="5400000">
          <a:off x="4879723" y="641299"/>
          <a:ext cx="1367543" cy="6135985"/>
        </a:xfrm>
        <a:prstGeom prst="round2SameRect">
          <a:avLst/>
        </a:prstGeom>
        <a:solidFill>
          <a:srgbClr val="FFF0AF">
            <a:alpha val="90000"/>
          </a:srgbClr>
        </a:solidFill>
        <a:ln w="25400" cap="flat" cmpd="sng" algn="ctr">
          <a:solidFill>
            <a:schemeClr val="bg1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Pocity nepotřebnosti, neschopnosti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Ztráta sebedůvěry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Zvýšený výskyt depresivních stavů a sebevražd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Zvýšení míry onemocnění imunitního, cévního, mozkového, kardiovaskulárního systému</a:t>
          </a:r>
          <a:endParaRPr lang="cs-CZ" sz="1400" kern="1200" dirty="0">
            <a:latin typeface="Hind Regular"/>
          </a:endParaRPr>
        </a:p>
        <a:p>
          <a:pPr marL="114300" lvl="1" indent="-114300" algn="just" defTabSz="622300" rtl="0">
            <a:lnSpc>
              <a:spcPct val="8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400" kern="1200" dirty="0" smtClean="0">
              <a:latin typeface="Hind Regular"/>
            </a:rPr>
            <a:t>Vyšší náchylnost k drogové a alkoholové závislosti</a:t>
          </a:r>
          <a:endParaRPr lang="cs-CZ" sz="1400" kern="1200" dirty="0">
            <a:latin typeface="Hind Regular"/>
          </a:endParaRPr>
        </a:p>
      </dsp:txBody>
      <dsp:txXfrm rot="-5400000">
        <a:off x="2495502" y="3092278"/>
        <a:ext cx="6069227" cy="1234027"/>
      </dsp:txXfrm>
    </dsp:sp>
    <dsp:sp modelId="{76810AEF-7F75-4355-B326-736F2C13FDAE}">
      <dsp:nvSpPr>
        <dsp:cNvPr id="0" name=""/>
        <dsp:cNvSpPr/>
      </dsp:nvSpPr>
      <dsp:spPr>
        <a:xfrm>
          <a:off x="21702" y="2996381"/>
          <a:ext cx="2484641" cy="1425819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2000" b="1" kern="1200" dirty="0" smtClean="0">
              <a:solidFill>
                <a:schemeClr val="tx1"/>
              </a:solidFill>
              <a:latin typeface="Hind Regular"/>
            </a:rPr>
            <a:t>Psychologické 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2000" b="1" kern="1200" dirty="0" smtClean="0">
              <a:solidFill>
                <a:schemeClr val="tx1"/>
              </a:solidFill>
              <a:latin typeface="Hind Regular"/>
            </a:rPr>
            <a:t>a zdravotní:</a:t>
          </a:r>
          <a:endParaRPr lang="cs-CZ" sz="2000" kern="1200" dirty="0">
            <a:solidFill>
              <a:schemeClr val="tx1"/>
            </a:solidFill>
            <a:latin typeface="Hind Regular"/>
          </a:endParaRPr>
        </a:p>
      </dsp:txBody>
      <dsp:txXfrm>
        <a:off x="91305" y="3065984"/>
        <a:ext cx="2345435" cy="1286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30.12.2019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30.12.2019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02130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9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440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30.12.2019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30.12.2019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6. Nezaměstnanost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Sociální politika 1</a:t>
            </a:r>
          </a:p>
          <a:p>
            <a:endParaRPr lang="cs-CZ" dirty="0"/>
          </a:p>
          <a:p>
            <a:r>
              <a:rPr lang="cs-CZ" sz="2000" dirty="0" smtClean="0"/>
              <a:t>Iva Poláčková</a:t>
            </a: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/>
          <a:lstStyle/>
          <a:p>
            <a:r>
              <a:rPr lang="cs-CZ" sz="2200" dirty="0" smtClean="0"/>
              <a:t>TOMEŠ</a:t>
            </a:r>
            <a:r>
              <a:rPr lang="cs-CZ" sz="2200" dirty="0"/>
              <a:t>, Igor. </a:t>
            </a:r>
            <a:r>
              <a:rPr lang="cs-CZ" sz="2200" i="1" dirty="0"/>
              <a:t>Úvod do teorie a metodologie sociální politiky</a:t>
            </a:r>
            <a:r>
              <a:rPr lang="cs-CZ" sz="2200" dirty="0"/>
              <a:t>. Praha: Portál, 2010. ISBN </a:t>
            </a:r>
            <a:r>
              <a:rPr lang="cs-CZ" sz="2200" dirty="0" smtClean="0"/>
              <a:t>978-80-7367-680-3.</a:t>
            </a:r>
          </a:p>
          <a:p>
            <a:r>
              <a:rPr lang="cs-CZ" sz="2200" dirty="0" smtClean="0"/>
              <a:t>MATOUŠEK</a:t>
            </a:r>
            <a:r>
              <a:rPr lang="cs-CZ" sz="2200" dirty="0"/>
              <a:t>, Oldřich, KŘIŠŤAN, Alois, ed. </a:t>
            </a:r>
            <a:r>
              <a:rPr lang="cs-CZ" sz="2200" i="1" dirty="0"/>
              <a:t>Encyklopedie sociální práce</a:t>
            </a:r>
            <a:r>
              <a:rPr lang="cs-CZ" sz="2200" dirty="0"/>
              <a:t>. Praha: Portál, 2013. ISBN 978-80-262-0366-7</a:t>
            </a:r>
            <a:r>
              <a:rPr lang="cs-CZ" sz="2200" dirty="0" smtClean="0"/>
              <a:t>.</a:t>
            </a: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179062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prezentace: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r>
              <a:rPr lang="cs-CZ" sz="2200" dirty="0" smtClean="0"/>
              <a:t>Definice, dělení, příčiny nezaměstnanosti</a:t>
            </a:r>
          </a:p>
          <a:p>
            <a:r>
              <a:rPr lang="cs-CZ" sz="2200" dirty="0"/>
              <a:t>Míra nezaměstnanosti</a:t>
            </a:r>
          </a:p>
          <a:p>
            <a:r>
              <a:rPr lang="cs-CZ" sz="2200" dirty="0" smtClean="0"/>
              <a:t>Typy nezaměstnanosti</a:t>
            </a:r>
          </a:p>
          <a:p>
            <a:r>
              <a:rPr lang="cs-CZ" sz="2200" dirty="0" smtClean="0"/>
              <a:t>Znevýhodněné skupiny na trhu práce</a:t>
            </a:r>
          </a:p>
          <a:p>
            <a:r>
              <a:rPr lang="cs-CZ" sz="2200" dirty="0" smtClean="0"/>
              <a:t>Důsledky nezaměstnanosti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2826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nezaměstnanosti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i="1" dirty="0" smtClean="0"/>
              <a:t>„Nezaměstnanost označuje stav, kdy na trhu práce existují nezaměstnané osoby v důsledku nerovnováhy mezi nabídkou pracovní síly a poptávky po ní (v obou případech co do velikosti i struktury).“ </a:t>
            </a:r>
            <a:r>
              <a:rPr lang="cs-CZ" sz="2400" dirty="0" smtClean="0"/>
              <a:t>(Mareš in Matoušek, 2013: 331)</a:t>
            </a:r>
          </a:p>
          <a:p>
            <a:pPr marL="0" indent="0" algn="just">
              <a:buNone/>
            </a:pPr>
            <a:endParaRPr lang="cs-CZ" sz="2400" dirty="0" smtClean="0"/>
          </a:p>
          <a:p>
            <a:pPr algn="just">
              <a:spcBef>
                <a:spcPts val="0"/>
              </a:spcBef>
            </a:pPr>
            <a:r>
              <a:rPr lang="cs-CZ" sz="2400" dirty="0"/>
              <a:t>Tomeš (2010: 280 – 281) uvádí, že je nezaměstnanost definována: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400" i="1" dirty="0"/>
              <a:t>nedobrovolným charakterem (nemožnost získat zaměstnání),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400" i="1" dirty="0"/>
              <a:t>pracovní schopností (způsobilost být zaměstnán),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400" i="1" dirty="0"/>
              <a:t>připraveností pro výkon zaměstnání,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sz="2400" i="1" dirty="0"/>
              <a:t>aktivním hledáním zaměstnání</a:t>
            </a:r>
            <a:r>
              <a:rPr lang="cs-CZ" sz="2400" i="1" dirty="0" smtClean="0"/>
              <a:t>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sz="2400" i="1" dirty="0"/>
          </a:p>
          <a:p>
            <a:pPr algn="just"/>
            <a:r>
              <a:rPr lang="cs-CZ" sz="2400" dirty="0"/>
              <a:t>Nezaměstnanost je vnímána jako ekonomický a sociální problém, který negativně ovlivňuje situaci jedinců, jejich rodin, ale také regionů, komunit, sociálních skupin i celé společnosti.</a:t>
            </a:r>
          </a:p>
          <a:p>
            <a:pPr marL="0" indent="0" algn="just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0112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Kdo je považován za nezaměstnaného?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Za </a:t>
            </a:r>
            <a:r>
              <a:rPr lang="cs-CZ" sz="2200" b="1" dirty="0"/>
              <a:t>nezaměstnaného</a:t>
            </a:r>
            <a:r>
              <a:rPr lang="cs-CZ" sz="2200" dirty="0"/>
              <a:t> </a:t>
            </a:r>
            <a:r>
              <a:rPr lang="cs-CZ" sz="2200" dirty="0" smtClean="0"/>
              <a:t>je považována </a:t>
            </a:r>
            <a:r>
              <a:rPr lang="cs-CZ" sz="2200" dirty="0"/>
              <a:t>osoba schopná pracovat, která </a:t>
            </a:r>
            <a:r>
              <a:rPr lang="cs-CZ" sz="2200" dirty="0" smtClean="0"/>
              <a:t>nemůže </a:t>
            </a:r>
            <a:r>
              <a:rPr lang="cs-CZ" sz="2200" dirty="0"/>
              <a:t>najít placené </a:t>
            </a:r>
            <a:r>
              <a:rPr lang="cs-CZ" sz="2200" dirty="0" smtClean="0"/>
              <a:t>zaměstnání</a:t>
            </a:r>
            <a:r>
              <a:rPr lang="cs-CZ" sz="2200" dirty="0"/>
              <a:t>.</a:t>
            </a:r>
            <a:endParaRPr lang="cs-CZ" sz="2200" dirty="0" smtClean="0"/>
          </a:p>
          <a:p>
            <a:pPr algn="just"/>
            <a:r>
              <a:rPr lang="cs-CZ" sz="2200" dirty="0" smtClean="0"/>
              <a:t>Obecně se dle metodiky Mezinárodní </a:t>
            </a:r>
            <a:r>
              <a:rPr lang="cs-CZ" sz="2200" dirty="0"/>
              <a:t>organizace </a:t>
            </a:r>
            <a:r>
              <a:rPr lang="cs-CZ" sz="2200" dirty="0" smtClean="0"/>
              <a:t>práce </a:t>
            </a:r>
            <a:r>
              <a:rPr lang="cs-CZ" sz="2200" dirty="0"/>
              <a:t>se za nezaměstnaného považuje osoba, která</a:t>
            </a:r>
            <a:r>
              <a:rPr lang="cs-CZ" sz="2200" dirty="0" smtClean="0"/>
              <a:t>:</a:t>
            </a:r>
          </a:p>
          <a:p>
            <a:pPr marL="0" indent="0" algn="just">
              <a:buNone/>
            </a:pPr>
            <a:endParaRPr lang="cs-CZ" sz="2200" dirty="0"/>
          </a:p>
          <a:p>
            <a:pPr lvl="1" algn="just"/>
            <a:r>
              <a:rPr lang="cs-CZ" sz="2200" i="1" dirty="0"/>
              <a:t>je starší patnácti let,</a:t>
            </a:r>
          </a:p>
          <a:p>
            <a:pPr lvl="1" algn="just"/>
            <a:r>
              <a:rPr lang="cs-CZ" sz="2200" i="1" dirty="0"/>
              <a:t>aktivně hledá práci,</a:t>
            </a:r>
          </a:p>
          <a:p>
            <a:pPr lvl="1" algn="just"/>
            <a:r>
              <a:rPr lang="cs-CZ" sz="2200" i="1" dirty="0"/>
              <a:t>je připravena k nástupu do práce do 14 dnů.</a:t>
            </a:r>
          </a:p>
          <a:p>
            <a:pPr algn="just">
              <a:lnSpc>
                <a:spcPct val="12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384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nezaměstnanosti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Nezaměstnanost může být rozlišována jako:</a:t>
            </a:r>
          </a:p>
          <a:p>
            <a:pPr lvl="1" algn="just"/>
            <a:r>
              <a:rPr lang="cs-CZ" sz="2200" b="1" dirty="0"/>
              <a:t>dobrovolná</a:t>
            </a:r>
            <a:r>
              <a:rPr lang="cs-CZ" sz="2200" dirty="0"/>
              <a:t> – osoba setrvává dobrovolně nezaměstnaná, není ochotna přijmout práci za nabízenou </a:t>
            </a:r>
            <a:r>
              <a:rPr lang="cs-CZ" sz="2200" dirty="0" smtClean="0"/>
              <a:t>odměnu </a:t>
            </a:r>
            <a:r>
              <a:rPr lang="cs-CZ" sz="2200" dirty="0"/>
              <a:t>(nezahrnuje se do statistik </a:t>
            </a:r>
            <a:r>
              <a:rPr lang="cs-CZ" sz="2200" dirty="0" smtClean="0"/>
              <a:t>nezaměstnaných);</a:t>
            </a:r>
            <a:endParaRPr lang="cs-CZ" sz="2200" dirty="0"/>
          </a:p>
          <a:p>
            <a:pPr lvl="1" algn="just"/>
            <a:r>
              <a:rPr lang="cs-CZ" sz="2200" b="1" dirty="0"/>
              <a:t>nedobrovolná </a:t>
            </a:r>
            <a:r>
              <a:rPr lang="cs-CZ" sz="2200" dirty="0"/>
              <a:t>– osoba aktivně hledá práci a je připravena k nástupu do práce do 14 dnů</a:t>
            </a:r>
            <a:r>
              <a:rPr lang="cs-CZ" sz="2200" dirty="0" smtClean="0"/>
              <a:t>.</a:t>
            </a:r>
          </a:p>
          <a:p>
            <a:pPr marL="457200" lvl="1" indent="0" algn="just">
              <a:buNone/>
            </a:pPr>
            <a:endParaRPr lang="cs-CZ" sz="2200" dirty="0"/>
          </a:p>
          <a:p>
            <a:pPr algn="just"/>
            <a:r>
              <a:rPr lang="cs-CZ" sz="2200" dirty="0"/>
              <a:t>Nedobrovolná nezaměstnanost může být:</a:t>
            </a:r>
          </a:p>
          <a:p>
            <a:pPr lvl="1" algn="just"/>
            <a:r>
              <a:rPr lang="cs-CZ" sz="2200" b="1" dirty="0"/>
              <a:t>krátkodobá – </a:t>
            </a:r>
            <a:r>
              <a:rPr lang="cs-CZ" sz="2200" dirty="0"/>
              <a:t>méně než jeden </a:t>
            </a:r>
            <a:r>
              <a:rPr lang="cs-CZ" sz="2200" dirty="0" smtClean="0"/>
              <a:t>rok;</a:t>
            </a:r>
            <a:endParaRPr lang="cs-CZ" sz="2200" dirty="0"/>
          </a:p>
          <a:p>
            <a:pPr lvl="1" algn="just"/>
            <a:r>
              <a:rPr lang="cs-CZ" sz="2200" b="1" dirty="0"/>
              <a:t>dlouhodobá</a:t>
            </a:r>
            <a:r>
              <a:rPr lang="cs-CZ" sz="2200" dirty="0"/>
              <a:t> - déle než jeden </a:t>
            </a:r>
            <a:r>
              <a:rPr lang="cs-CZ" sz="2200" dirty="0" smtClean="0"/>
              <a:t>rok.</a:t>
            </a:r>
            <a:endParaRPr lang="cs-CZ" sz="2200" dirty="0"/>
          </a:p>
          <a:p>
            <a:pPr algn="just">
              <a:lnSpc>
                <a:spcPct val="12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63091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nezaměstnanosti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179512" y="1340768"/>
            <a:ext cx="8784976" cy="4520480"/>
          </a:xfrm>
          <a:prstGeom prst="rect">
            <a:avLst/>
          </a:prstGeom>
        </p:spPr>
        <p:txBody>
          <a:bodyPr/>
          <a:lstStyle/>
          <a:p>
            <a:pPr lvl="0" algn="just" rtl="0">
              <a:buChar char="•"/>
            </a:pPr>
            <a:r>
              <a:rPr lang="cs-CZ" sz="2200" b="1" dirty="0" smtClean="0">
                <a:latin typeface="Hind Regular"/>
              </a:rPr>
              <a:t> Frikční (dočasná) </a:t>
            </a:r>
            <a:r>
              <a:rPr lang="cs-CZ" sz="2200" dirty="0" smtClean="0">
                <a:latin typeface="Hind Regular"/>
              </a:rPr>
              <a:t>- člověk přeruší na chvíli práci; než si najde novou, je nezaměstnán; může to být např. absolvent školy (jedná se o nezaměstnanost tzv. mezi dvěma zaměstnáními).</a:t>
            </a:r>
          </a:p>
          <a:p>
            <a:pPr lvl="0" algn="just" rtl="0"/>
            <a:endParaRPr lang="cs-CZ" sz="2200" dirty="0">
              <a:latin typeface="Hind Regular"/>
            </a:endParaRPr>
          </a:p>
          <a:p>
            <a:pPr lvl="0" algn="just" rtl="0">
              <a:buChar char="•"/>
            </a:pPr>
            <a:r>
              <a:rPr lang="cs-CZ" sz="2200" b="1" dirty="0" smtClean="0">
                <a:latin typeface="Hind Regular"/>
              </a:rPr>
              <a:t> Sezónní</a:t>
            </a:r>
            <a:r>
              <a:rPr lang="cs-CZ" sz="2200" dirty="0" smtClean="0">
                <a:latin typeface="Hind Regular"/>
              </a:rPr>
              <a:t> – sezónní poptávka po určitých druzích prací (sezónní práce např. v zemědělství, stavebnictví, lyžařských areálech apod.).</a:t>
            </a:r>
          </a:p>
          <a:p>
            <a:pPr lvl="0" algn="just" rtl="0"/>
            <a:endParaRPr lang="cs-CZ" sz="2200" dirty="0" smtClean="0">
              <a:latin typeface="Hind Regular"/>
            </a:endParaRPr>
          </a:p>
          <a:p>
            <a:pPr lvl="0" algn="just" rtl="0">
              <a:buChar char="•"/>
            </a:pPr>
            <a:r>
              <a:rPr lang="cs-CZ" sz="2200" b="1" dirty="0" smtClean="0">
                <a:latin typeface="Hind Regular"/>
              </a:rPr>
              <a:t> Cyklická</a:t>
            </a:r>
            <a:r>
              <a:rPr lang="cs-CZ" sz="2200" dirty="0" smtClean="0">
                <a:latin typeface="Hind Regular"/>
              </a:rPr>
              <a:t> - souvisí s průběhem hospodářského cyklu; v době, kdy se ekonomika nachází v hospodářské depresi, je zaměstnáno méně lidí než v době konjunktury.</a:t>
            </a:r>
          </a:p>
          <a:p>
            <a:pPr lvl="0" algn="just" rtl="0">
              <a:buChar char="•"/>
            </a:pPr>
            <a:endParaRPr lang="cs-CZ" sz="2200" dirty="0">
              <a:latin typeface="Hind Regular"/>
            </a:endParaRPr>
          </a:p>
          <a:p>
            <a:pPr lvl="0" algn="just" rtl="0">
              <a:buChar char="•"/>
            </a:pPr>
            <a:r>
              <a:rPr lang="cs-CZ" sz="2200" b="1" dirty="0" smtClean="0">
                <a:latin typeface="Hind Regular"/>
              </a:rPr>
              <a:t> Systémová (strukturální) </a:t>
            </a:r>
            <a:r>
              <a:rPr lang="cs-CZ" sz="2200" dirty="0" smtClean="0">
                <a:latin typeface="Hind Regular"/>
              </a:rPr>
              <a:t>– nezaměstnaný skutečně nemůže sehnat práci ve svém oboru, souvisí s nesouladem nabídky práce a poptávky po práci (např. nezaměstnanost po uzavření dolu).</a:t>
            </a: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6417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Míra nezaměstnanosti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b="1" dirty="0"/>
              <a:t>Míra nezaměstnanosti</a:t>
            </a:r>
            <a:r>
              <a:rPr lang="cs-CZ" sz="2200" dirty="0"/>
              <a:t> je podíl nezaměstnaných ku všem osobám ve věku 15 – 64 let (tedy zaměstnaným i nezaměstnaným</a:t>
            </a:r>
            <a:r>
              <a:rPr lang="cs-CZ" sz="2200" dirty="0" smtClean="0"/>
              <a:t>).</a:t>
            </a:r>
          </a:p>
          <a:p>
            <a:pPr algn="just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71442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Znevýhodněné skupiny osob </a:t>
            </a:r>
            <a:br>
              <a:rPr lang="cs-CZ" b="1" dirty="0" smtClean="0"/>
            </a:br>
            <a:r>
              <a:rPr lang="cs-CZ" b="1" dirty="0" smtClean="0"/>
              <a:t>na trhu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Mladí 25, resp. absolventi vysokých škol do </a:t>
            </a:r>
            <a:r>
              <a:rPr lang="cs-CZ" sz="2400" dirty="0"/>
              <a:t>30 let</a:t>
            </a:r>
          </a:p>
          <a:p>
            <a:r>
              <a:rPr lang="cs-CZ" sz="2400" dirty="0"/>
              <a:t>Starší </a:t>
            </a:r>
            <a:r>
              <a:rPr lang="cs-CZ" sz="2400" dirty="0" smtClean="0"/>
              <a:t>osoby, zejména v předdůchodovém věku (55 – 64 let)</a:t>
            </a:r>
            <a:endParaRPr lang="cs-CZ" sz="2400" dirty="0"/>
          </a:p>
          <a:p>
            <a:r>
              <a:rPr lang="cs-CZ" sz="2400" dirty="0" smtClean="0"/>
              <a:t>Ženy po rodičovské dovolené</a:t>
            </a:r>
            <a:endParaRPr lang="cs-CZ" sz="2400" dirty="0"/>
          </a:p>
          <a:p>
            <a:r>
              <a:rPr lang="cs-CZ" sz="2400" dirty="0"/>
              <a:t>Osoby </a:t>
            </a:r>
            <a:r>
              <a:rPr lang="cs-CZ" sz="2400" dirty="0" smtClean="0"/>
              <a:t>se zdravotním postižením</a:t>
            </a:r>
            <a:endParaRPr lang="cs-CZ" sz="2400" dirty="0"/>
          </a:p>
          <a:p>
            <a:r>
              <a:rPr lang="cs-CZ" sz="2400" dirty="0" smtClean="0"/>
              <a:t>Sociálně vyloučení a osoby s nízkou kvalifikací</a:t>
            </a: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395536" y="1572816"/>
            <a:ext cx="8201608" cy="3780420"/>
          </a:xfrm>
          <a:prstGeom prst="rect">
            <a:avLst/>
          </a:prstGeom>
        </p:spPr>
        <p:txBody>
          <a:bodyPr/>
          <a:lstStyle/>
          <a:p>
            <a:pPr lvl="0" algn="just" rtl="0">
              <a:buChar char="•"/>
            </a:pPr>
            <a:endParaRPr lang="cs-CZ" sz="2200" dirty="0">
              <a:latin typeface="Hind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37737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Důsledky nezaměstnanosti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395536" y="1572816"/>
            <a:ext cx="8201608" cy="3780420"/>
          </a:xfrm>
          <a:prstGeom prst="rect">
            <a:avLst/>
          </a:prstGeom>
        </p:spPr>
        <p:txBody>
          <a:bodyPr/>
          <a:lstStyle/>
          <a:p>
            <a:pPr lvl="0" algn="just" rtl="0">
              <a:buChar char="•"/>
            </a:pPr>
            <a:endParaRPr lang="cs-CZ" sz="2200" dirty="0">
              <a:latin typeface="Hind Regular"/>
            </a:endParaRPr>
          </a:p>
        </p:txBody>
      </p:sp>
      <p:graphicFrame>
        <p:nvGraphicFramePr>
          <p:cNvPr id="7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250825" y="1557338"/>
          <a:ext cx="8642350" cy="4424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41039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40</TotalTime>
  <Words>536</Words>
  <Application>Microsoft Office PowerPoint</Application>
  <PresentationFormat>Předvádění na obrazovce (4:3)</PresentationFormat>
  <Paragraphs>71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Hind Bold</vt:lpstr>
      <vt:lpstr>Hind Regular</vt:lpstr>
      <vt:lpstr>Prezentace01</vt:lpstr>
      <vt:lpstr>6. Nezaměstnanost</vt:lpstr>
      <vt:lpstr>Struktura prezentace:</vt:lpstr>
      <vt:lpstr>Definice nezaměstnanosti</vt:lpstr>
      <vt:lpstr>Kdo je považován za nezaměstnaného?</vt:lpstr>
      <vt:lpstr>Dělení nezaměstnanosti</vt:lpstr>
      <vt:lpstr>Typy nezaměstnanosti</vt:lpstr>
      <vt:lpstr>Míra nezaměstnanosti</vt:lpstr>
      <vt:lpstr>Znevýhodněné skupiny osob  na trhu práce</vt:lpstr>
      <vt:lpstr>Důsledky nezaměstnanosti</vt:lpstr>
      <vt:lpstr>Literatura: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Iva Poláčková</cp:lastModifiedBy>
  <cp:revision>10</cp:revision>
  <dcterms:created xsi:type="dcterms:W3CDTF">2019-01-27T17:04:57Z</dcterms:created>
  <dcterms:modified xsi:type="dcterms:W3CDTF">2019-12-30T11:43:47Z</dcterms:modified>
</cp:coreProperties>
</file>