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0" r:id="rId3"/>
    <p:sldId id="261" r:id="rId4"/>
    <p:sldId id="262" r:id="rId5"/>
    <p:sldId id="276" r:id="rId6"/>
    <p:sldId id="275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6" autoAdjust="0"/>
    <p:restoredTop sz="94334" autoAdjust="0"/>
  </p:normalViewPr>
  <p:slideViewPr>
    <p:cSldViewPr>
      <p:cViewPr varScale="1">
        <p:scale>
          <a:sx n="111" d="100"/>
          <a:sy n="111" d="100"/>
        </p:scale>
        <p:origin x="48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Microsoft_Excelu1.xlsx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Se&#353;it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Microsoft_Excelu2.xlsx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C0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List1!$C$116:$C$117</c:f>
              <c:strCache>
                <c:ptCount val="2"/>
                <c:pt idx="0">
                  <c:v>Příjmy státního rozpočtu celkem</c:v>
                </c:pt>
                <c:pt idx="1">
                  <c:v>Výdaje státního rozpočtu celkem</c:v>
                </c:pt>
              </c:strCache>
            </c:strRef>
          </c:cat>
          <c:val>
            <c:numRef>
              <c:f>List1!$D$116:$D$117</c:f>
              <c:numCache>
                <c:formatCode>#,##0.00\ "Kč"</c:formatCode>
                <c:ptCount val="2"/>
                <c:pt idx="0">
                  <c:v>1.364818723753E12</c:v>
                </c:pt>
                <c:pt idx="1">
                  <c:v>1.864818723753E12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0767949327971431"/>
          <c:y val="0.190576177977753"/>
          <c:w val="0.846410134405714"/>
          <c:h val="0.723242430517082"/>
        </c:manualLayout>
      </c:layout>
      <c:pie3DChart>
        <c:varyColors val="1"/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C0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List1!$C$145:$C$146</c:f>
              <c:strCache>
                <c:ptCount val="2"/>
                <c:pt idx="0">
                  <c:v>Příjmy MPSV celkem</c:v>
                </c:pt>
                <c:pt idx="1">
                  <c:v>Výdaje MPSV celkem</c:v>
                </c:pt>
              </c:strCache>
            </c:strRef>
          </c:cat>
          <c:val>
            <c:numRef>
              <c:f>List1!$D$145:$D$146</c:f>
              <c:numCache>
                <c:formatCode>#,##0.00\ "Kč"</c:formatCode>
                <c:ptCount val="2"/>
                <c:pt idx="0">
                  <c:v>5.29989411659E11</c:v>
                </c:pt>
                <c:pt idx="1">
                  <c:v>6.94450038058E11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609565-FCF1-4D26-B86E-5BFBC0615CE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FAC4C72-912F-41EE-A406-61D01D3CB40E}">
      <dgm:prSet custT="1"/>
      <dgm:spPr>
        <a:solidFill>
          <a:srgbClr val="FFF0AF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Státem (veřejné rozpočty, státní rozpočet, zejména MPSV)</a:t>
          </a:r>
          <a:endParaRPr lang="cs-CZ" sz="1400" dirty="0">
            <a:latin typeface="Hind Regular"/>
          </a:endParaRPr>
        </a:p>
      </dgm:t>
    </dgm:pt>
    <dgm:pt modelId="{F3A9AD6A-AE26-4CC4-807D-37ADC57514F6}" type="parTrans" cxnId="{D980AF53-299C-4D6F-AAFC-20E3A9D4FEB2}">
      <dgm:prSet/>
      <dgm:spPr/>
      <dgm:t>
        <a:bodyPr/>
        <a:lstStyle/>
        <a:p>
          <a:endParaRPr lang="cs-CZ"/>
        </a:p>
      </dgm:t>
    </dgm:pt>
    <dgm:pt modelId="{FE2961D7-671A-42D8-AC3D-A6CC3031963A}" type="sibTrans" cxnId="{D980AF53-299C-4D6F-AAFC-20E3A9D4FEB2}">
      <dgm:prSet/>
      <dgm:spPr/>
      <dgm:t>
        <a:bodyPr/>
        <a:lstStyle/>
        <a:p>
          <a:endParaRPr lang="cs-CZ"/>
        </a:p>
      </dgm:t>
    </dgm:pt>
    <dgm:pt modelId="{CC4CB63F-DC05-4550-86EC-8A123AAC9773}">
      <dgm:prSet custT="1"/>
      <dgm:spPr>
        <a:solidFill>
          <a:srgbClr val="FFF0AF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Místní samosprávou (kraje, obce)</a:t>
          </a:r>
          <a:endParaRPr lang="cs-CZ" sz="1400" dirty="0">
            <a:latin typeface="Hind Regular"/>
          </a:endParaRPr>
        </a:p>
      </dgm:t>
    </dgm:pt>
    <dgm:pt modelId="{E94D7710-A0C5-4F71-9A35-9B102BCA6584}" type="parTrans" cxnId="{6954C7F8-7F50-4F56-8025-854BD9B7DA9A}">
      <dgm:prSet/>
      <dgm:spPr/>
      <dgm:t>
        <a:bodyPr/>
        <a:lstStyle/>
        <a:p>
          <a:endParaRPr lang="cs-CZ"/>
        </a:p>
      </dgm:t>
    </dgm:pt>
    <dgm:pt modelId="{6DF5007C-8AC0-43DD-BE28-08E4615FF177}" type="sibTrans" cxnId="{6954C7F8-7F50-4F56-8025-854BD9B7DA9A}">
      <dgm:prSet/>
      <dgm:spPr/>
      <dgm:t>
        <a:bodyPr/>
        <a:lstStyle/>
        <a:p>
          <a:endParaRPr lang="cs-CZ"/>
        </a:p>
      </dgm:t>
    </dgm:pt>
    <dgm:pt modelId="{76A8D835-DD3C-499A-B746-383C36A0277B}">
      <dgm:prSet custT="1"/>
      <dgm:spPr>
        <a:solidFill>
          <a:srgbClr val="FFF0AF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Zaměstnavatelem (příspěvek na pojištění zaměstnanců)</a:t>
          </a:r>
          <a:endParaRPr lang="cs-CZ" sz="1400" dirty="0">
            <a:latin typeface="Hind Regular"/>
          </a:endParaRPr>
        </a:p>
      </dgm:t>
    </dgm:pt>
    <dgm:pt modelId="{CA2ED702-A259-4382-8007-341F13DADFBC}" type="parTrans" cxnId="{548866C7-E2A1-4759-9AD4-0131A30B05F2}">
      <dgm:prSet/>
      <dgm:spPr/>
      <dgm:t>
        <a:bodyPr/>
        <a:lstStyle/>
        <a:p>
          <a:endParaRPr lang="cs-CZ"/>
        </a:p>
      </dgm:t>
    </dgm:pt>
    <dgm:pt modelId="{243FFCCB-113F-4345-826C-90F7FC18E821}" type="sibTrans" cxnId="{548866C7-E2A1-4759-9AD4-0131A30B05F2}">
      <dgm:prSet/>
      <dgm:spPr/>
      <dgm:t>
        <a:bodyPr/>
        <a:lstStyle/>
        <a:p>
          <a:endParaRPr lang="cs-CZ"/>
        </a:p>
      </dgm:t>
    </dgm:pt>
    <dgm:pt modelId="{10386B8E-C5BB-4E02-A253-A99BFF8053BA}">
      <dgm:prSet custT="1"/>
      <dgm:spPr>
        <a:solidFill>
          <a:srgbClr val="FFF0AF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Sponzorem</a:t>
          </a:r>
          <a:endParaRPr lang="cs-CZ" sz="1400" dirty="0">
            <a:latin typeface="Hind Regular"/>
          </a:endParaRPr>
        </a:p>
      </dgm:t>
    </dgm:pt>
    <dgm:pt modelId="{0E98EA1C-28C7-4137-90A1-CD7A6B1D2F04}" type="parTrans" cxnId="{DF2AE472-B86F-4AF8-B8D8-1901D0E2C079}">
      <dgm:prSet/>
      <dgm:spPr/>
      <dgm:t>
        <a:bodyPr/>
        <a:lstStyle/>
        <a:p>
          <a:endParaRPr lang="cs-CZ"/>
        </a:p>
      </dgm:t>
    </dgm:pt>
    <dgm:pt modelId="{CAD6BDEA-EEB9-433D-A7B8-86E61374FB11}" type="sibTrans" cxnId="{DF2AE472-B86F-4AF8-B8D8-1901D0E2C079}">
      <dgm:prSet/>
      <dgm:spPr/>
      <dgm:t>
        <a:bodyPr/>
        <a:lstStyle/>
        <a:p>
          <a:endParaRPr lang="cs-CZ"/>
        </a:p>
      </dgm:t>
    </dgm:pt>
    <dgm:pt modelId="{1FA9A6A6-5A9B-4D52-9964-F83BDC8CED6C}">
      <dgm:prSet custT="1"/>
      <dgm:spPr>
        <a:solidFill>
          <a:srgbClr val="FFF0AF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Občanem (účastník, samoplátce,…)</a:t>
          </a:r>
          <a:endParaRPr lang="cs-CZ" sz="1400" dirty="0">
            <a:latin typeface="Hind Regular"/>
          </a:endParaRPr>
        </a:p>
      </dgm:t>
    </dgm:pt>
    <dgm:pt modelId="{6E580039-E5C5-40CC-92AC-890173F1A16E}" type="parTrans" cxnId="{047F6474-806B-4760-AF18-4678B20F9E1D}">
      <dgm:prSet/>
      <dgm:spPr/>
      <dgm:t>
        <a:bodyPr/>
        <a:lstStyle/>
        <a:p>
          <a:endParaRPr lang="cs-CZ"/>
        </a:p>
      </dgm:t>
    </dgm:pt>
    <dgm:pt modelId="{83C553DC-D165-49CF-A1BF-479D14CFF842}" type="sibTrans" cxnId="{047F6474-806B-4760-AF18-4678B20F9E1D}">
      <dgm:prSet/>
      <dgm:spPr/>
      <dgm:t>
        <a:bodyPr/>
        <a:lstStyle/>
        <a:p>
          <a:endParaRPr lang="cs-CZ"/>
        </a:p>
      </dgm:t>
    </dgm:pt>
    <dgm:pt modelId="{64130EA5-C3F9-4416-BF90-6C5F91A406CF}">
      <dgm:prSet custT="1"/>
      <dgm:spPr>
        <a:solidFill>
          <a:schemeClr val="accent3"/>
        </a:solidFill>
      </dgm:spPr>
      <dgm:t>
        <a:bodyPr/>
        <a:lstStyle/>
        <a:p>
          <a:pPr rtl="0"/>
          <a:r>
            <a:rPr lang="cs-CZ" sz="2000" b="1" dirty="0" smtClean="0">
              <a:latin typeface="Hind Regular"/>
            </a:rPr>
            <a:t>Hlavní metody financování:</a:t>
          </a:r>
          <a:endParaRPr lang="cs-CZ" sz="2000" b="1" dirty="0">
            <a:latin typeface="Hind Regular"/>
          </a:endParaRPr>
        </a:p>
      </dgm:t>
    </dgm:pt>
    <dgm:pt modelId="{9B712573-046A-4D15-9D92-2C1B60A3AB24}" type="parTrans" cxnId="{C18DCC1C-BB47-4C3A-BB70-896F52E7655A}">
      <dgm:prSet/>
      <dgm:spPr/>
      <dgm:t>
        <a:bodyPr/>
        <a:lstStyle/>
        <a:p>
          <a:endParaRPr lang="cs-CZ"/>
        </a:p>
      </dgm:t>
    </dgm:pt>
    <dgm:pt modelId="{E8E30776-79ED-45CD-9F1D-F94B1BE9195A}" type="sibTrans" cxnId="{C18DCC1C-BB47-4C3A-BB70-896F52E7655A}">
      <dgm:prSet/>
      <dgm:spPr/>
      <dgm:t>
        <a:bodyPr/>
        <a:lstStyle/>
        <a:p>
          <a:endParaRPr lang="cs-CZ"/>
        </a:p>
      </dgm:t>
    </dgm:pt>
    <dgm:pt modelId="{869748D6-0C56-434E-9DA5-E30A8F8C3EA9}">
      <dgm:prSet custT="1"/>
      <dgm:spPr>
        <a:solidFill>
          <a:schemeClr val="accent3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rtl="0"/>
          <a:r>
            <a:rPr lang="cs-CZ" sz="1400" dirty="0" smtClean="0">
              <a:latin typeface="Hind Regular"/>
            </a:rPr>
            <a:t>Rozpočtová (průběžná)</a:t>
          </a:r>
          <a:endParaRPr lang="cs-CZ" sz="1400" dirty="0">
            <a:latin typeface="Hind Regular"/>
          </a:endParaRPr>
        </a:p>
      </dgm:t>
    </dgm:pt>
    <dgm:pt modelId="{4BB2371A-60FF-4E42-8E0A-A0AB3BC1AB2E}" type="parTrans" cxnId="{893B201F-3C1B-493F-A19B-1C276C474BC8}">
      <dgm:prSet/>
      <dgm:spPr/>
      <dgm:t>
        <a:bodyPr/>
        <a:lstStyle/>
        <a:p>
          <a:endParaRPr lang="cs-CZ"/>
        </a:p>
      </dgm:t>
    </dgm:pt>
    <dgm:pt modelId="{F8423F90-D918-420D-9A35-3D2A9E31C6EA}" type="sibTrans" cxnId="{893B201F-3C1B-493F-A19B-1C276C474BC8}">
      <dgm:prSet/>
      <dgm:spPr/>
      <dgm:t>
        <a:bodyPr/>
        <a:lstStyle/>
        <a:p>
          <a:endParaRPr lang="cs-CZ"/>
        </a:p>
      </dgm:t>
    </dgm:pt>
    <dgm:pt modelId="{ACD4B2F6-3B1D-4DDC-9C5E-CC7EAD16AF50}">
      <dgm:prSet custT="1"/>
      <dgm:spPr>
        <a:solidFill>
          <a:schemeClr val="accent3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rtl="0"/>
          <a:r>
            <a:rPr lang="cs-CZ" sz="1400" dirty="0" smtClean="0">
              <a:latin typeface="Hind Regular"/>
            </a:rPr>
            <a:t>Fondová </a:t>
          </a:r>
          <a:endParaRPr lang="cs-CZ" sz="1400" dirty="0">
            <a:latin typeface="Hind Regular"/>
          </a:endParaRPr>
        </a:p>
      </dgm:t>
    </dgm:pt>
    <dgm:pt modelId="{BC4E3137-3D47-40A0-B132-9FB39B9C8AA3}" type="parTrans" cxnId="{0506279C-F292-4D2F-A010-3A5733028E7A}">
      <dgm:prSet/>
      <dgm:spPr/>
      <dgm:t>
        <a:bodyPr/>
        <a:lstStyle/>
        <a:p>
          <a:endParaRPr lang="cs-CZ"/>
        </a:p>
      </dgm:t>
    </dgm:pt>
    <dgm:pt modelId="{300705F2-0853-49C2-9056-95C79BA8C0D7}" type="sibTrans" cxnId="{0506279C-F292-4D2F-A010-3A5733028E7A}">
      <dgm:prSet/>
      <dgm:spPr/>
      <dgm:t>
        <a:bodyPr/>
        <a:lstStyle/>
        <a:p>
          <a:endParaRPr lang="cs-CZ"/>
        </a:p>
      </dgm:t>
    </dgm:pt>
    <dgm:pt modelId="{76028EF9-0ABA-48B0-AF67-4C461A0F9FE5}">
      <dgm:prSet custT="1"/>
      <dgm:spPr>
        <a:solidFill>
          <a:schemeClr val="accent3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rtl="0"/>
          <a:r>
            <a:rPr lang="cs-CZ" sz="1400" dirty="0" smtClean="0">
              <a:latin typeface="Hind Regular"/>
            </a:rPr>
            <a:t>Smíšená </a:t>
          </a:r>
          <a:endParaRPr lang="cs-CZ" sz="1400" dirty="0">
            <a:latin typeface="Hind Regular"/>
          </a:endParaRPr>
        </a:p>
      </dgm:t>
    </dgm:pt>
    <dgm:pt modelId="{5AC9DB34-0D4F-4AA3-837D-DB9F8C05D1BB}" type="parTrans" cxnId="{E1333976-791C-400B-86F2-C4C864AB15E3}">
      <dgm:prSet/>
      <dgm:spPr/>
      <dgm:t>
        <a:bodyPr/>
        <a:lstStyle/>
        <a:p>
          <a:endParaRPr lang="cs-CZ"/>
        </a:p>
      </dgm:t>
    </dgm:pt>
    <dgm:pt modelId="{EF37C5EC-DB78-4AC7-AEB8-FF517F148458}" type="sibTrans" cxnId="{E1333976-791C-400B-86F2-C4C864AB15E3}">
      <dgm:prSet/>
      <dgm:spPr/>
      <dgm:t>
        <a:bodyPr/>
        <a:lstStyle/>
        <a:p>
          <a:endParaRPr lang="cs-CZ"/>
        </a:p>
      </dgm:t>
    </dgm:pt>
    <dgm:pt modelId="{6B9915FD-C28C-4ACF-BA3A-78A2620D2AFD}">
      <dgm:prSet custT="1"/>
      <dgm:spPr>
        <a:solidFill>
          <a:srgbClr val="FFCC00"/>
        </a:solidFill>
      </dgm:spPr>
      <dgm:t>
        <a:bodyPr/>
        <a:lstStyle/>
        <a:p>
          <a:pPr rtl="0"/>
          <a:r>
            <a:rPr lang="cs-CZ" sz="2000" b="1" dirty="0" smtClean="0">
              <a:latin typeface="Hind Regular"/>
            </a:rPr>
            <a:t>Sociální politika je financována:</a:t>
          </a:r>
          <a:endParaRPr lang="cs-CZ" sz="2000" b="1" dirty="0">
            <a:latin typeface="Hind Regular"/>
          </a:endParaRPr>
        </a:p>
      </dgm:t>
    </dgm:pt>
    <dgm:pt modelId="{2B61EA12-CBC9-4B59-A3DE-8B8015EB9D4C}" type="sibTrans" cxnId="{BCD3F907-9BF8-4E19-BDAE-4C199C492A65}">
      <dgm:prSet/>
      <dgm:spPr/>
      <dgm:t>
        <a:bodyPr/>
        <a:lstStyle/>
        <a:p>
          <a:endParaRPr lang="cs-CZ"/>
        </a:p>
      </dgm:t>
    </dgm:pt>
    <dgm:pt modelId="{9ED52F50-5D8A-4248-88E2-9BA0BEAD9DA6}" type="parTrans" cxnId="{BCD3F907-9BF8-4E19-BDAE-4C199C492A65}">
      <dgm:prSet/>
      <dgm:spPr/>
      <dgm:t>
        <a:bodyPr/>
        <a:lstStyle/>
        <a:p>
          <a:endParaRPr lang="cs-CZ"/>
        </a:p>
      </dgm:t>
    </dgm:pt>
    <dgm:pt modelId="{26AA79EF-E97C-4088-A9B3-41137375C758}" type="pres">
      <dgm:prSet presAssocID="{03609565-FCF1-4D26-B86E-5BFBC0615CE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2EB4816-4578-4CC6-9E6D-B400B817475D}" type="pres">
      <dgm:prSet presAssocID="{6B9915FD-C28C-4ACF-BA3A-78A2620D2AFD}" presName="linNode" presStyleCnt="0"/>
      <dgm:spPr/>
    </dgm:pt>
    <dgm:pt modelId="{4F1D1232-8E7C-4ABC-A516-A5166550175A}" type="pres">
      <dgm:prSet presAssocID="{6B9915FD-C28C-4ACF-BA3A-78A2620D2AFD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C12EB53-EC02-43A4-8312-8339BBF87736}" type="pres">
      <dgm:prSet presAssocID="{6B9915FD-C28C-4ACF-BA3A-78A2620D2AFD}" presName="descendantText" presStyleLbl="alignAccFollowNode1" presStyleIdx="0" presStyleCnt="2" custScaleY="118190" custLinFactNeighborY="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E72DF65-CB93-4EBA-A56B-F02BE95FBCCC}" type="pres">
      <dgm:prSet presAssocID="{2B61EA12-CBC9-4B59-A3DE-8B8015EB9D4C}" presName="sp" presStyleCnt="0"/>
      <dgm:spPr/>
    </dgm:pt>
    <dgm:pt modelId="{34292B49-E3E1-4D3C-8A96-539E4D8DAB31}" type="pres">
      <dgm:prSet presAssocID="{64130EA5-C3F9-4416-BF90-6C5F91A406CF}" presName="linNode" presStyleCnt="0"/>
      <dgm:spPr/>
    </dgm:pt>
    <dgm:pt modelId="{F1948DB0-46A6-48A7-ACF7-390377BBA8E4}" type="pres">
      <dgm:prSet presAssocID="{64130EA5-C3F9-4416-BF90-6C5F91A406CF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DF3F4F-24CE-4AF1-AC60-592D73958F13}" type="pres">
      <dgm:prSet presAssocID="{64130EA5-C3F9-4416-BF90-6C5F91A406CF}" presName="descendantText" presStyleLbl="alignAccFollowNode1" presStyleIdx="1" presStyleCnt="2" custScaleY="11819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513BF29-1A0E-4AD0-87BF-94950425154A}" type="presOf" srcId="{869748D6-0C56-434E-9DA5-E30A8F8C3EA9}" destId="{C3DF3F4F-24CE-4AF1-AC60-592D73958F13}" srcOrd="0" destOrd="0" presId="urn:microsoft.com/office/officeart/2005/8/layout/vList5"/>
    <dgm:cxn modelId="{E1D95B00-542A-41CB-B3D6-5730D27C0F56}" type="presOf" srcId="{ACD4B2F6-3B1D-4DDC-9C5E-CC7EAD16AF50}" destId="{C3DF3F4F-24CE-4AF1-AC60-592D73958F13}" srcOrd="0" destOrd="1" presId="urn:microsoft.com/office/officeart/2005/8/layout/vList5"/>
    <dgm:cxn modelId="{0342DCA1-E53D-4C47-95A5-0BEDCDE25538}" type="presOf" srcId="{03609565-FCF1-4D26-B86E-5BFBC0615CE2}" destId="{26AA79EF-E97C-4088-A9B3-41137375C758}" srcOrd="0" destOrd="0" presId="urn:microsoft.com/office/officeart/2005/8/layout/vList5"/>
    <dgm:cxn modelId="{047F6474-806B-4760-AF18-4678B20F9E1D}" srcId="{6B9915FD-C28C-4ACF-BA3A-78A2620D2AFD}" destId="{1FA9A6A6-5A9B-4D52-9964-F83BDC8CED6C}" srcOrd="4" destOrd="0" parTransId="{6E580039-E5C5-40CC-92AC-890173F1A16E}" sibTransId="{83C553DC-D165-49CF-A1BF-479D14CFF842}"/>
    <dgm:cxn modelId="{7FB49CB7-F823-4554-B362-5457C3DD1943}" type="presOf" srcId="{CC4CB63F-DC05-4550-86EC-8A123AAC9773}" destId="{6C12EB53-EC02-43A4-8312-8339BBF87736}" srcOrd="0" destOrd="1" presId="urn:microsoft.com/office/officeart/2005/8/layout/vList5"/>
    <dgm:cxn modelId="{4F1C808D-C689-40A5-8CED-5ED7F585DD49}" type="presOf" srcId="{76A8D835-DD3C-499A-B746-383C36A0277B}" destId="{6C12EB53-EC02-43A4-8312-8339BBF87736}" srcOrd="0" destOrd="2" presId="urn:microsoft.com/office/officeart/2005/8/layout/vList5"/>
    <dgm:cxn modelId="{893B201F-3C1B-493F-A19B-1C276C474BC8}" srcId="{64130EA5-C3F9-4416-BF90-6C5F91A406CF}" destId="{869748D6-0C56-434E-9DA5-E30A8F8C3EA9}" srcOrd="0" destOrd="0" parTransId="{4BB2371A-60FF-4E42-8E0A-A0AB3BC1AB2E}" sibTransId="{F8423F90-D918-420D-9A35-3D2A9E31C6EA}"/>
    <dgm:cxn modelId="{BCD3F907-9BF8-4E19-BDAE-4C199C492A65}" srcId="{03609565-FCF1-4D26-B86E-5BFBC0615CE2}" destId="{6B9915FD-C28C-4ACF-BA3A-78A2620D2AFD}" srcOrd="0" destOrd="0" parTransId="{9ED52F50-5D8A-4248-88E2-9BA0BEAD9DA6}" sibTransId="{2B61EA12-CBC9-4B59-A3DE-8B8015EB9D4C}"/>
    <dgm:cxn modelId="{388F5186-4CD6-4E0F-99E5-EFEB0E096BB1}" type="presOf" srcId="{64130EA5-C3F9-4416-BF90-6C5F91A406CF}" destId="{F1948DB0-46A6-48A7-ACF7-390377BBA8E4}" srcOrd="0" destOrd="0" presId="urn:microsoft.com/office/officeart/2005/8/layout/vList5"/>
    <dgm:cxn modelId="{79D42F0A-8B47-4321-BD4B-16792082854D}" type="presOf" srcId="{6B9915FD-C28C-4ACF-BA3A-78A2620D2AFD}" destId="{4F1D1232-8E7C-4ABC-A516-A5166550175A}" srcOrd="0" destOrd="0" presId="urn:microsoft.com/office/officeart/2005/8/layout/vList5"/>
    <dgm:cxn modelId="{186D7D3E-B64E-4A7F-835A-A582EE36DC39}" type="presOf" srcId="{10386B8E-C5BB-4E02-A253-A99BFF8053BA}" destId="{6C12EB53-EC02-43A4-8312-8339BBF87736}" srcOrd="0" destOrd="3" presId="urn:microsoft.com/office/officeart/2005/8/layout/vList5"/>
    <dgm:cxn modelId="{D980AF53-299C-4D6F-AAFC-20E3A9D4FEB2}" srcId="{6B9915FD-C28C-4ACF-BA3A-78A2620D2AFD}" destId="{BFAC4C72-912F-41EE-A406-61D01D3CB40E}" srcOrd="0" destOrd="0" parTransId="{F3A9AD6A-AE26-4CC4-807D-37ADC57514F6}" sibTransId="{FE2961D7-671A-42D8-AC3D-A6CC3031963A}"/>
    <dgm:cxn modelId="{C18DCC1C-BB47-4C3A-BB70-896F52E7655A}" srcId="{03609565-FCF1-4D26-B86E-5BFBC0615CE2}" destId="{64130EA5-C3F9-4416-BF90-6C5F91A406CF}" srcOrd="1" destOrd="0" parTransId="{9B712573-046A-4D15-9D92-2C1B60A3AB24}" sibTransId="{E8E30776-79ED-45CD-9F1D-F94B1BE9195A}"/>
    <dgm:cxn modelId="{0506279C-F292-4D2F-A010-3A5733028E7A}" srcId="{64130EA5-C3F9-4416-BF90-6C5F91A406CF}" destId="{ACD4B2F6-3B1D-4DDC-9C5E-CC7EAD16AF50}" srcOrd="1" destOrd="0" parTransId="{BC4E3137-3D47-40A0-B132-9FB39B9C8AA3}" sibTransId="{300705F2-0853-49C2-9056-95C79BA8C0D7}"/>
    <dgm:cxn modelId="{DF2AE472-B86F-4AF8-B8D8-1901D0E2C079}" srcId="{6B9915FD-C28C-4ACF-BA3A-78A2620D2AFD}" destId="{10386B8E-C5BB-4E02-A253-A99BFF8053BA}" srcOrd="3" destOrd="0" parTransId="{0E98EA1C-28C7-4137-90A1-CD7A6B1D2F04}" sibTransId="{CAD6BDEA-EEB9-433D-A7B8-86E61374FB11}"/>
    <dgm:cxn modelId="{4660AC1E-F52A-43FB-A76B-F6FEAF246CA0}" type="presOf" srcId="{76028EF9-0ABA-48B0-AF67-4C461A0F9FE5}" destId="{C3DF3F4F-24CE-4AF1-AC60-592D73958F13}" srcOrd="0" destOrd="2" presId="urn:microsoft.com/office/officeart/2005/8/layout/vList5"/>
    <dgm:cxn modelId="{2DE04740-C394-4B5E-B58D-0A5E7014FD58}" type="presOf" srcId="{BFAC4C72-912F-41EE-A406-61D01D3CB40E}" destId="{6C12EB53-EC02-43A4-8312-8339BBF87736}" srcOrd="0" destOrd="0" presId="urn:microsoft.com/office/officeart/2005/8/layout/vList5"/>
    <dgm:cxn modelId="{2640D853-99CB-44D3-830C-91C51FCFE4C5}" type="presOf" srcId="{1FA9A6A6-5A9B-4D52-9964-F83BDC8CED6C}" destId="{6C12EB53-EC02-43A4-8312-8339BBF87736}" srcOrd="0" destOrd="4" presId="urn:microsoft.com/office/officeart/2005/8/layout/vList5"/>
    <dgm:cxn modelId="{6954C7F8-7F50-4F56-8025-854BD9B7DA9A}" srcId="{6B9915FD-C28C-4ACF-BA3A-78A2620D2AFD}" destId="{CC4CB63F-DC05-4550-86EC-8A123AAC9773}" srcOrd="1" destOrd="0" parTransId="{E94D7710-A0C5-4F71-9A35-9B102BCA6584}" sibTransId="{6DF5007C-8AC0-43DD-BE28-08E4615FF177}"/>
    <dgm:cxn modelId="{548866C7-E2A1-4759-9AD4-0131A30B05F2}" srcId="{6B9915FD-C28C-4ACF-BA3A-78A2620D2AFD}" destId="{76A8D835-DD3C-499A-B746-383C36A0277B}" srcOrd="2" destOrd="0" parTransId="{CA2ED702-A259-4382-8007-341F13DADFBC}" sibTransId="{243FFCCB-113F-4345-826C-90F7FC18E821}"/>
    <dgm:cxn modelId="{E1333976-791C-400B-86F2-C4C864AB15E3}" srcId="{64130EA5-C3F9-4416-BF90-6C5F91A406CF}" destId="{76028EF9-0ABA-48B0-AF67-4C461A0F9FE5}" srcOrd="2" destOrd="0" parTransId="{5AC9DB34-0D4F-4AA3-837D-DB9F8C05D1BB}" sibTransId="{EF37C5EC-DB78-4AC7-AEB8-FF517F148458}"/>
    <dgm:cxn modelId="{F511E2E3-5F43-4995-87AD-EA551B87EDC4}" type="presParOf" srcId="{26AA79EF-E97C-4088-A9B3-41137375C758}" destId="{52EB4816-4578-4CC6-9E6D-B400B817475D}" srcOrd="0" destOrd="0" presId="urn:microsoft.com/office/officeart/2005/8/layout/vList5"/>
    <dgm:cxn modelId="{42587B9D-8918-4500-B7EF-AE6B4A8379C1}" type="presParOf" srcId="{52EB4816-4578-4CC6-9E6D-B400B817475D}" destId="{4F1D1232-8E7C-4ABC-A516-A5166550175A}" srcOrd="0" destOrd="0" presId="urn:microsoft.com/office/officeart/2005/8/layout/vList5"/>
    <dgm:cxn modelId="{CECD2700-5907-4711-A404-B64E89060AD8}" type="presParOf" srcId="{52EB4816-4578-4CC6-9E6D-B400B817475D}" destId="{6C12EB53-EC02-43A4-8312-8339BBF87736}" srcOrd="1" destOrd="0" presId="urn:microsoft.com/office/officeart/2005/8/layout/vList5"/>
    <dgm:cxn modelId="{9D1FC830-CE8A-4D05-94D3-4429D2A87737}" type="presParOf" srcId="{26AA79EF-E97C-4088-A9B3-41137375C758}" destId="{DE72DF65-CB93-4EBA-A56B-F02BE95FBCCC}" srcOrd="1" destOrd="0" presId="urn:microsoft.com/office/officeart/2005/8/layout/vList5"/>
    <dgm:cxn modelId="{9BCB5C2C-8BE1-443C-A581-D684DDCE00F3}" type="presParOf" srcId="{26AA79EF-E97C-4088-A9B3-41137375C758}" destId="{34292B49-E3E1-4D3C-8A96-539E4D8DAB31}" srcOrd="2" destOrd="0" presId="urn:microsoft.com/office/officeart/2005/8/layout/vList5"/>
    <dgm:cxn modelId="{AFBF6746-7005-4899-AFB2-5AFBBF5489BD}" type="presParOf" srcId="{34292B49-E3E1-4D3C-8A96-539E4D8DAB31}" destId="{F1948DB0-46A6-48A7-ACF7-390377BBA8E4}" srcOrd="0" destOrd="0" presId="urn:microsoft.com/office/officeart/2005/8/layout/vList5"/>
    <dgm:cxn modelId="{84105F71-2D1C-47AF-AE94-FF7C0D57E9BC}" type="presParOf" srcId="{34292B49-E3E1-4D3C-8A96-539E4D8DAB31}" destId="{C3DF3F4F-24CE-4AF1-AC60-592D73958F1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27665D-A6A1-4085-AD90-5720F494090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1D00892-F01E-4120-BEE5-B4EB78B2B4DA}">
      <dgm:prSet custT="1"/>
      <dgm:spPr>
        <a:solidFill>
          <a:schemeClr val="accent6"/>
        </a:solidFill>
      </dgm:spPr>
      <dgm:t>
        <a:bodyPr/>
        <a:lstStyle/>
        <a:p>
          <a:pPr rtl="0"/>
          <a:r>
            <a:rPr lang="cs-CZ" sz="1800" b="1" dirty="0" smtClean="0">
              <a:latin typeface="Hind Regular"/>
            </a:rPr>
            <a:t>Veřejné finance slouží k zajištění existence a fungování veřejného sektoru. Stát je získává z těchto zdrojů:</a:t>
          </a:r>
          <a:endParaRPr lang="cs-CZ" sz="1800" b="1" dirty="0">
            <a:latin typeface="Hind Regular"/>
          </a:endParaRPr>
        </a:p>
      </dgm:t>
    </dgm:pt>
    <dgm:pt modelId="{03157BC8-FA43-439D-A2D4-91475B8581C1}" type="parTrans" cxnId="{2A94D2E4-53FF-435E-833A-74BF4BB7FFA6}">
      <dgm:prSet/>
      <dgm:spPr/>
      <dgm:t>
        <a:bodyPr/>
        <a:lstStyle/>
        <a:p>
          <a:endParaRPr lang="cs-CZ"/>
        </a:p>
      </dgm:t>
    </dgm:pt>
    <dgm:pt modelId="{619EB260-3DC0-417F-89A0-4A110D34BC8F}" type="sibTrans" cxnId="{2A94D2E4-53FF-435E-833A-74BF4BB7FFA6}">
      <dgm:prSet/>
      <dgm:spPr/>
      <dgm:t>
        <a:bodyPr/>
        <a:lstStyle/>
        <a:p>
          <a:endParaRPr lang="cs-CZ"/>
        </a:p>
      </dgm:t>
    </dgm:pt>
    <dgm:pt modelId="{06C4D5A5-D527-4109-A2C6-19A0AA691FAE}">
      <dgm:prSet custT="1"/>
      <dgm:spPr>
        <a:solidFill>
          <a:schemeClr val="accent6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rtl="0"/>
          <a:r>
            <a:rPr lang="cs-CZ" sz="1400" dirty="0" smtClean="0">
              <a:latin typeface="Hind Regular"/>
            </a:rPr>
            <a:t>Daně (asi 50% příjmu státního rozpočtu)</a:t>
          </a:r>
          <a:endParaRPr lang="cs-CZ" sz="1400" dirty="0">
            <a:latin typeface="Hind Regular"/>
          </a:endParaRPr>
        </a:p>
      </dgm:t>
    </dgm:pt>
    <dgm:pt modelId="{3763C602-C3EB-4386-97FD-F67D79269606}" type="parTrans" cxnId="{D923FA97-C23B-4D27-9263-92E814E39B7B}">
      <dgm:prSet/>
      <dgm:spPr/>
      <dgm:t>
        <a:bodyPr/>
        <a:lstStyle/>
        <a:p>
          <a:endParaRPr lang="cs-CZ"/>
        </a:p>
      </dgm:t>
    </dgm:pt>
    <dgm:pt modelId="{FDF4F525-F1B7-4286-B0D0-FC71AAC9EA32}" type="sibTrans" cxnId="{D923FA97-C23B-4D27-9263-92E814E39B7B}">
      <dgm:prSet/>
      <dgm:spPr/>
      <dgm:t>
        <a:bodyPr/>
        <a:lstStyle/>
        <a:p>
          <a:endParaRPr lang="cs-CZ"/>
        </a:p>
      </dgm:t>
    </dgm:pt>
    <dgm:pt modelId="{E8D5C87E-30C3-493F-80F9-18541F6C3E59}">
      <dgm:prSet custT="1"/>
      <dgm:spPr>
        <a:solidFill>
          <a:schemeClr val="accent6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rtl="0"/>
          <a:r>
            <a:rPr lang="cs-CZ" sz="1400" dirty="0" smtClean="0">
              <a:latin typeface="Hind Regular"/>
            </a:rPr>
            <a:t>Pojistné na sociální zabezpečení (asi 30% příjmu SR)</a:t>
          </a:r>
          <a:endParaRPr lang="cs-CZ" sz="1400" dirty="0">
            <a:latin typeface="Hind Regular"/>
          </a:endParaRPr>
        </a:p>
      </dgm:t>
    </dgm:pt>
    <dgm:pt modelId="{1D66F2CB-A392-4CB1-A165-368FA9F4C716}" type="parTrans" cxnId="{E5BEED3C-1CB3-4A8E-A5FD-C16DCCF91176}">
      <dgm:prSet/>
      <dgm:spPr/>
      <dgm:t>
        <a:bodyPr/>
        <a:lstStyle/>
        <a:p>
          <a:endParaRPr lang="cs-CZ"/>
        </a:p>
      </dgm:t>
    </dgm:pt>
    <dgm:pt modelId="{4557549C-946E-4521-8816-D55E0F0951C2}" type="sibTrans" cxnId="{E5BEED3C-1CB3-4A8E-A5FD-C16DCCF91176}">
      <dgm:prSet/>
      <dgm:spPr/>
      <dgm:t>
        <a:bodyPr/>
        <a:lstStyle/>
        <a:p>
          <a:endParaRPr lang="cs-CZ"/>
        </a:p>
      </dgm:t>
    </dgm:pt>
    <dgm:pt modelId="{14E5F71C-9774-42F7-9869-AB1DDDD240D5}">
      <dgm:prSet custT="1"/>
      <dgm:spPr>
        <a:solidFill>
          <a:schemeClr val="accent6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rtl="0"/>
          <a:r>
            <a:rPr lang="cs-CZ" sz="1400" dirty="0" smtClean="0">
              <a:latin typeface="Hind Regular"/>
            </a:rPr>
            <a:t>Dotace EU</a:t>
          </a:r>
          <a:endParaRPr lang="cs-CZ" sz="1400" dirty="0">
            <a:latin typeface="Hind Regular"/>
          </a:endParaRPr>
        </a:p>
      </dgm:t>
    </dgm:pt>
    <dgm:pt modelId="{00FC7AC9-E74F-4958-89A1-9BF24BDC9F8C}" type="parTrans" cxnId="{BA5F1CC4-12D4-4D7B-93F7-12A5E71CD646}">
      <dgm:prSet/>
      <dgm:spPr/>
      <dgm:t>
        <a:bodyPr/>
        <a:lstStyle/>
        <a:p>
          <a:endParaRPr lang="cs-CZ"/>
        </a:p>
      </dgm:t>
    </dgm:pt>
    <dgm:pt modelId="{26E1EDE6-A778-4AD1-AB40-325555CD9DF3}" type="sibTrans" cxnId="{BA5F1CC4-12D4-4D7B-93F7-12A5E71CD646}">
      <dgm:prSet/>
      <dgm:spPr/>
      <dgm:t>
        <a:bodyPr/>
        <a:lstStyle/>
        <a:p>
          <a:endParaRPr lang="cs-CZ"/>
        </a:p>
      </dgm:t>
    </dgm:pt>
    <dgm:pt modelId="{97AA6248-3270-4063-80B1-E44EE96690C4}">
      <dgm:prSet custT="1"/>
      <dgm:spPr>
        <a:solidFill>
          <a:srgbClr val="FFCC00"/>
        </a:solidFill>
      </dgm:spPr>
      <dgm:t>
        <a:bodyPr/>
        <a:lstStyle/>
        <a:p>
          <a:pPr rtl="0"/>
          <a:r>
            <a:rPr lang="cs-CZ" sz="1800" b="1" dirty="0" smtClean="0">
              <a:latin typeface="Hind Regular"/>
            </a:rPr>
            <a:t>Veřejné rozpočty:</a:t>
          </a:r>
          <a:endParaRPr lang="cs-CZ" sz="1800" b="1" dirty="0">
            <a:latin typeface="Hind Regular"/>
          </a:endParaRPr>
        </a:p>
      </dgm:t>
    </dgm:pt>
    <dgm:pt modelId="{C5A8C9F2-C658-4125-82BB-AA96F25DDE56}" type="parTrans" cxnId="{09C21389-3937-4038-9671-14DD5DECAFAB}">
      <dgm:prSet/>
      <dgm:spPr/>
      <dgm:t>
        <a:bodyPr/>
        <a:lstStyle/>
        <a:p>
          <a:endParaRPr lang="cs-CZ"/>
        </a:p>
      </dgm:t>
    </dgm:pt>
    <dgm:pt modelId="{B695315F-0953-4B83-B311-2D6835116ECB}" type="sibTrans" cxnId="{09C21389-3937-4038-9671-14DD5DECAFAB}">
      <dgm:prSet/>
      <dgm:spPr/>
      <dgm:t>
        <a:bodyPr/>
        <a:lstStyle/>
        <a:p>
          <a:endParaRPr lang="cs-CZ"/>
        </a:p>
      </dgm:t>
    </dgm:pt>
    <dgm:pt modelId="{46A11EC1-C272-4F70-96C8-AA3975A6EC77}">
      <dgm:prSet custT="1"/>
      <dgm:spPr>
        <a:solidFill>
          <a:srgbClr val="FFEA93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Státní rozpočet (rozpočet vlády)</a:t>
          </a:r>
          <a:endParaRPr lang="cs-CZ" sz="1400" dirty="0">
            <a:latin typeface="Hind Regular"/>
          </a:endParaRPr>
        </a:p>
      </dgm:t>
    </dgm:pt>
    <dgm:pt modelId="{CD7AAB30-C5D5-4AB6-8E93-96DD203301C0}" type="parTrans" cxnId="{DDE7195D-88D2-4390-BA6C-1FEAFA611AE2}">
      <dgm:prSet/>
      <dgm:spPr/>
      <dgm:t>
        <a:bodyPr/>
        <a:lstStyle/>
        <a:p>
          <a:endParaRPr lang="cs-CZ"/>
        </a:p>
      </dgm:t>
    </dgm:pt>
    <dgm:pt modelId="{EF89C1F6-9974-4B01-AE5B-0E88F595A7B4}" type="sibTrans" cxnId="{DDE7195D-88D2-4390-BA6C-1FEAFA611AE2}">
      <dgm:prSet/>
      <dgm:spPr/>
      <dgm:t>
        <a:bodyPr/>
        <a:lstStyle/>
        <a:p>
          <a:endParaRPr lang="cs-CZ"/>
        </a:p>
      </dgm:t>
    </dgm:pt>
    <dgm:pt modelId="{5F626026-19E6-4352-AA8C-F4A95636A34F}">
      <dgm:prSet custT="1"/>
      <dgm:spPr>
        <a:solidFill>
          <a:srgbClr val="FFEA93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Municipální rozpočty (rozpočty krajů a obcí)</a:t>
          </a:r>
          <a:endParaRPr lang="cs-CZ" sz="1400" dirty="0">
            <a:latin typeface="Hind Regular"/>
          </a:endParaRPr>
        </a:p>
      </dgm:t>
    </dgm:pt>
    <dgm:pt modelId="{48C62985-C268-4A69-9095-51BE6ACA9824}" type="parTrans" cxnId="{936F3344-8D38-41B1-AEAC-6D035E3DADFE}">
      <dgm:prSet/>
      <dgm:spPr/>
      <dgm:t>
        <a:bodyPr/>
        <a:lstStyle/>
        <a:p>
          <a:endParaRPr lang="cs-CZ"/>
        </a:p>
      </dgm:t>
    </dgm:pt>
    <dgm:pt modelId="{340EBD26-15CD-4B68-A019-F9B1083048A0}" type="sibTrans" cxnId="{936F3344-8D38-41B1-AEAC-6D035E3DADFE}">
      <dgm:prSet/>
      <dgm:spPr/>
      <dgm:t>
        <a:bodyPr/>
        <a:lstStyle/>
        <a:p>
          <a:endParaRPr lang="cs-CZ"/>
        </a:p>
      </dgm:t>
    </dgm:pt>
    <dgm:pt modelId="{0F6107DF-1030-4024-A738-56BF7B4ED6FB}">
      <dgm:prSet custT="1"/>
      <dgm:spPr>
        <a:solidFill>
          <a:srgbClr val="FFEA93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Rozpočty veřejných (státních) podniků (např. železnice, pošty, Česká televize)</a:t>
          </a:r>
          <a:endParaRPr lang="cs-CZ" sz="1400" dirty="0">
            <a:latin typeface="Hind Regular"/>
          </a:endParaRPr>
        </a:p>
      </dgm:t>
    </dgm:pt>
    <dgm:pt modelId="{C5E57CD2-8420-45C2-A037-C0D8CEC44447}" type="parTrans" cxnId="{31C244FA-F795-49B3-8602-01708DC46CF2}">
      <dgm:prSet/>
      <dgm:spPr/>
      <dgm:t>
        <a:bodyPr/>
        <a:lstStyle/>
        <a:p>
          <a:endParaRPr lang="cs-CZ"/>
        </a:p>
      </dgm:t>
    </dgm:pt>
    <dgm:pt modelId="{B9192496-9B0E-41D9-A220-65E21C00F419}" type="sibTrans" cxnId="{31C244FA-F795-49B3-8602-01708DC46CF2}">
      <dgm:prSet/>
      <dgm:spPr/>
      <dgm:t>
        <a:bodyPr/>
        <a:lstStyle/>
        <a:p>
          <a:endParaRPr lang="cs-CZ"/>
        </a:p>
      </dgm:t>
    </dgm:pt>
    <dgm:pt modelId="{5452D6A7-DD52-45E6-A7C8-5E2656AE8CA6}">
      <dgm:prSet custT="1"/>
      <dgm:spPr>
        <a:solidFill>
          <a:srgbClr val="FFEA93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Státem vytvořené účelové peněžní fondy</a:t>
          </a:r>
          <a:endParaRPr lang="cs-CZ" sz="1400" dirty="0">
            <a:latin typeface="Hind Regular"/>
          </a:endParaRPr>
        </a:p>
      </dgm:t>
    </dgm:pt>
    <dgm:pt modelId="{E89FAB61-111E-42D3-968D-E15B646F97C9}" type="parTrans" cxnId="{1CA1FB27-A2D5-4E5D-9A7F-AFB0D9800D47}">
      <dgm:prSet/>
      <dgm:spPr/>
      <dgm:t>
        <a:bodyPr/>
        <a:lstStyle/>
        <a:p>
          <a:endParaRPr lang="cs-CZ"/>
        </a:p>
      </dgm:t>
    </dgm:pt>
    <dgm:pt modelId="{AE12A4DB-4DED-4188-A780-1B81B7115FF0}" type="sibTrans" cxnId="{1CA1FB27-A2D5-4E5D-9A7F-AFB0D9800D47}">
      <dgm:prSet/>
      <dgm:spPr/>
      <dgm:t>
        <a:bodyPr/>
        <a:lstStyle/>
        <a:p>
          <a:endParaRPr lang="cs-CZ"/>
        </a:p>
      </dgm:t>
    </dgm:pt>
    <dgm:pt modelId="{CC37D8BD-5A6E-4C61-A09D-63600F4BEC6D}">
      <dgm:prSet custT="1"/>
      <dgm:spPr>
        <a:solidFill>
          <a:srgbClr val="FFEA93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Vazba na rozpočet EU</a:t>
          </a:r>
          <a:endParaRPr lang="cs-CZ" sz="1400" dirty="0">
            <a:latin typeface="Hind Regular"/>
          </a:endParaRPr>
        </a:p>
      </dgm:t>
    </dgm:pt>
    <dgm:pt modelId="{D952AD27-2521-4660-BA79-6A4F93F6BE64}" type="parTrans" cxnId="{141734CD-A1BD-40F2-A3EE-316DA393627B}">
      <dgm:prSet/>
      <dgm:spPr/>
      <dgm:t>
        <a:bodyPr/>
        <a:lstStyle/>
        <a:p>
          <a:endParaRPr lang="cs-CZ"/>
        </a:p>
      </dgm:t>
    </dgm:pt>
    <dgm:pt modelId="{3D50A4C8-48C1-4A0F-B5AA-B955D44CB267}" type="sibTrans" cxnId="{141734CD-A1BD-40F2-A3EE-316DA393627B}">
      <dgm:prSet/>
      <dgm:spPr/>
      <dgm:t>
        <a:bodyPr/>
        <a:lstStyle/>
        <a:p>
          <a:endParaRPr lang="cs-CZ"/>
        </a:p>
      </dgm:t>
    </dgm:pt>
    <dgm:pt modelId="{134C03CE-B81B-436D-B3EC-C37F32467A4D}">
      <dgm:prSet custT="1"/>
      <dgm:spPr>
        <a:solidFill>
          <a:srgbClr val="FFEA93">
            <a:alpha val="90000"/>
          </a:srgbClr>
        </a:solidFill>
        <a:ln>
          <a:noFill/>
        </a:ln>
      </dgm:spPr>
      <dgm:t>
        <a:bodyPr/>
        <a:lstStyle/>
        <a:p>
          <a:pPr algn="just" rtl="0"/>
          <a:r>
            <a:rPr lang="cs-CZ" sz="1400" dirty="0" smtClean="0">
              <a:latin typeface="Hind Regular"/>
            </a:rPr>
            <a:t>Rozpočty zdravotních pojišťoven</a:t>
          </a:r>
          <a:endParaRPr lang="cs-CZ" sz="1400" dirty="0">
            <a:latin typeface="Hind Regular"/>
          </a:endParaRPr>
        </a:p>
      </dgm:t>
    </dgm:pt>
    <dgm:pt modelId="{10A6BD16-4ED9-42C0-B697-96C41E6626A9}" type="parTrans" cxnId="{B9113FC1-9793-4C19-91B1-970B59E98B1F}">
      <dgm:prSet/>
      <dgm:spPr/>
      <dgm:t>
        <a:bodyPr/>
        <a:lstStyle/>
        <a:p>
          <a:endParaRPr lang="cs-CZ"/>
        </a:p>
      </dgm:t>
    </dgm:pt>
    <dgm:pt modelId="{82390C7A-9C14-41D6-9686-1D6BB3ED1EF2}" type="sibTrans" cxnId="{B9113FC1-9793-4C19-91B1-970B59E98B1F}">
      <dgm:prSet/>
      <dgm:spPr/>
      <dgm:t>
        <a:bodyPr/>
        <a:lstStyle/>
        <a:p>
          <a:endParaRPr lang="cs-CZ"/>
        </a:p>
      </dgm:t>
    </dgm:pt>
    <dgm:pt modelId="{F5C7E22B-A00A-48CF-A1D1-48CEB905CD47}">
      <dgm:prSet custT="1"/>
      <dgm:spPr>
        <a:solidFill>
          <a:schemeClr val="accent6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rtl="0"/>
          <a:r>
            <a:rPr lang="cs-CZ" sz="1400" dirty="0" smtClean="0">
              <a:latin typeface="Hind Regular"/>
            </a:rPr>
            <a:t>Kapitálové příjmy, transfery, prodeje, …</a:t>
          </a:r>
          <a:endParaRPr lang="cs-CZ" sz="1400" dirty="0">
            <a:latin typeface="Hind Regular"/>
          </a:endParaRPr>
        </a:p>
      </dgm:t>
    </dgm:pt>
    <dgm:pt modelId="{5AD4141F-EC9F-4863-9F32-F8DB35EC06F4}" type="parTrans" cxnId="{1B7A805A-7B80-41AE-999B-2472E8846AB6}">
      <dgm:prSet/>
      <dgm:spPr/>
      <dgm:t>
        <a:bodyPr/>
        <a:lstStyle/>
        <a:p>
          <a:endParaRPr lang="cs-CZ"/>
        </a:p>
      </dgm:t>
    </dgm:pt>
    <dgm:pt modelId="{10199EA3-CA66-4736-B6EC-8B24941F66BA}" type="sibTrans" cxnId="{1B7A805A-7B80-41AE-999B-2472E8846AB6}">
      <dgm:prSet/>
      <dgm:spPr/>
      <dgm:t>
        <a:bodyPr/>
        <a:lstStyle/>
        <a:p>
          <a:endParaRPr lang="cs-CZ"/>
        </a:p>
      </dgm:t>
    </dgm:pt>
    <dgm:pt modelId="{D7F2CBF3-1BF0-4923-B7A5-E72A4B585D8B}" type="pres">
      <dgm:prSet presAssocID="{9727665D-A6A1-4085-AD90-5720F49409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C7C05917-0D64-472F-A090-F6DB421C79FD}" type="pres">
      <dgm:prSet presAssocID="{F1D00892-F01E-4120-BEE5-B4EB78B2B4DA}" presName="linNode" presStyleCnt="0"/>
      <dgm:spPr/>
    </dgm:pt>
    <dgm:pt modelId="{AEF9BA83-C03D-4FB0-8141-393326670722}" type="pres">
      <dgm:prSet presAssocID="{F1D00892-F01E-4120-BEE5-B4EB78B2B4DA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583AF3B-D917-4309-9C84-42588BC96AB3}" type="pres">
      <dgm:prSet presAssocID="{F1D00892-F01E-4120-BEE5-B4EB78B2B4DA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B715708-3CF8-40EA-82DB-A6119145BBE7}" type="pres">
      <dgm:prSet presAssocID="{619EB260-3DC0-417F-89A0-4A110D34BC8F}" presName="sp" presStyleCnt="0"/>
      <dgm:spPr/>
    </dgm:pt>
    <dgm:pt modelId="{59DD7C4C-7B1D-4FF7-980F-AFB90A69F388}" type="pres">
      <dgm:prSet presAssocID="{97AA6248-3270-4063-80B1-E44EE96690C4}" presName="linNode" presStyleCnt="0"/>
      <dgm:spPr/>
    </dgm:pt>
    <dgm:pt modelId="{0B642821-5E8B-4E15-90E7-66AC81FBA961}" type="pres">
      <dgm:prSet presAssocID="{97AA6248-3270-4063-80B1-E44EE96690C4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B5B8E2A-2699-4647-9598-F9FA3A0F3D2E}" type="pres">
      <dgm:prSet presAssocID="{97AA6248-3270-4063-80B1-E44EE96690C4}" presName="descendantText" presStyleLbl="alignAccFollowNode1" presStyleIdx="1" presStyleCnt="2" custLinFactNeighborX="2185" custLinFactNeighborY="145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CA1FB27-A2D5-4E5D-9A7F-AFB0D9800D47}" srcId="{97AA6248-3270-4063-80B1-E44EE96690C4}" destId="{5452D6A7-DD52-45E6-A7C8-5E2656AE8CA6}" srcOrd="4" destOrd="0" parTransId="{E89FAB61-111E-42D3-968D-E15B646F97C9}" sibTransId="{AE12A4DB-4DED-4188-A780-1B81B7115FF0}"/>
    <dgm:cxn modelId="{95E16AF6-D93C-4BCF-9699-04385A7848FA}" type="presOf" srcId="{9727665D-A6A1-4085-AD90-5720F4940905}" destId="{D7F2CBF3-1BF0-4923-B7A5-E72A4B585D8B}" srcOrd="0" destOrd="0" presId="urn:microsoft.com/office/officeart/2005/8/layout/vList5"/>
    <dgm:cxn modelId="{D8770F7E-0BF9-497D-9987-49C1BE6ABC31}" type="presOf" srcId="{CC37D8BD-5A6E-4C61-A09D-63600F4BEC6D}" destId="{7B5B8E2A-2699-4647-9598-F9FA3A0F3D2E}" srcOrd="0" destOrd="5" presId="urn:microsoft.com/office/officeart/2005/8/layout/vList5"/>
    <dgm:cxn modelId="{6EBC20F1-C37B-4B3D-BFF2-42D475F64C09}" type="presOf" srcId="{F5C7E22B-A00A-48CF-A1D1-48CEB905CD47}" destId="{B583AF3B-D917-4309-9C84-42588BC96AB3}" srcOrd="0" destOrd="2" presId="urn:microsoft.com/office/officeart/2005/8/layout/vList5"/>
    <dgm:cxn modelId="{936F3344-8D38-41B1-AEAC-6D035E3DADFE}" srcId="{97AA6248-3270-4063-80B1-E44EE96690C4}" destId="{5F626026-19E6-4352-AA8C-F4A95636A34F}" srcOrd="1" destOrd="0" parTransId="{48C62985-C268-4A69-9095-51BE6ACA9824}" sibTransId="{340EBD26-15CD-4B68-A019-F9B1083048A0}"/>
    <dgm:cxn modelId="{EC32792F-7CF4-4F20-8CAB-EDC68B8CFA5B}" type="presOf" srcId="{46A11EC1-C272-4F70-96C8-AA3975A6EC77}" destId="{7B5B8E2A-2699-4647-9598-F9FA3A0F3D2E}" srcOrd="0" destOrd="0" presId="urn:microsoft.com/office/officeart/2005/8/layout/vList5"/>
    <dgm:cxn modelId="{F10D47B3-6F13-4D73-A1E9-EFCDE2C38AB2}" type="presOf" srcId="{06C4D5A5-D527-4109-A2C6-19A0AA691FAE}" destId="{B583AF3B-D917-4309-9C84-42588BC96AB3}" srcOrd="0" destOrd="0" presId="urn:microsoft.com/office/officeart/2005/8/layout/vList5"/>
    <dgm:cxn modelId="{A96660F8-8CD6-4E85-A2D4-94B1A9777015}" type="presOf" srcId="{E8D5C87E-30C3-493F-80F9-18541F6C3E59}" destId="{B583AF3B-D917-4309-9C84-42588BC96AB3}" srcOrd="0" destOrd="1" presId="urn:microsoft.com/office/officeart/2005/8/layout/vList5"/>
    <dgm:cxn modelId="{DDE7195D-88D2-4390-BA6C-1FEAFA611AE2}" srcId="{97AA6248-3270-4063-80B1-E44EE96690C4}" destId="{46A11EC1-C272-4F70-96C8-AA3975A6EC77}" srcOrd="0" destOrd="0" parTransId="{CD7AAB30-C5D5-4AB6-8E93-96DD203301C0}" sibTransId="{EF89C1F6-9974-4B01-AE5B-0E88F595A7B4}"/>
    <dgm:cxn modelId="{C613A633-9C7E-4D1F-8275-7DE4A3C2638B}" type="presOf" srcId="{F1D00892-F01E-4120-BEE5-B4EB78B2B4DA}" destId="{AEF9BA83-C03D-4FB0-8141-393326670722}" srcOrd="0" destOrd="0" presId="urn:microsoft.com/office/officeart/2005/8/layout/vList5"/>
    <dgm:cxn modelId="{26197EAD-FB5C-4BC1-9A96-320514EA4B15}" type="presOf" srcId="{14E5F71C-9774-42F7-9869-AB1DDDD240D5}" destId="{B583AF3B-D917-4309-9C84-42588BC96AB3}" srcOrd="0" destOrd="3" presId="urn:microsoft.com/office/officeart/2005/8/layout/vList5"/>
    <dgm:cxn modelId="{E5BEED3C-1CB3-4A8E-A5FD-C16DCCF91176}" srcId="{F1D00892-F01E-4120-BEE5-B4EB78B2B4DA}" destId="{E8D5C87E-30C3-493F-80F9-18541F6C3E59}" srcOrd="1" destOrd="0" parTransId="{1D66F2CB-A392-4CB1-A165-368FA9F4C716}" sibTransId="{4557549C-946E-4521-8816-D55E0F0951C2}"/>
    <dgm:cxn modelId="{1B7A805A-7B80-41AE-999B-2472E8846AB6}" srcId="{F1D00892-F01E-4120-BEE5-B4EB78B2B4DA}" destId="{F5C7E22B-A00A-48CF-A1D1-48CEB905CD47}" srcOrd="2" destOrd="0" parTransId="{5AD4141F-EC9F-4863-9F32-F8DB35EC06F4}" sibTransId="{10199EA3-CA66-4736-B6EC-8B24941F66BA}"/>
    <dgm:cxn modelId="{BA5F1CC4-12D4-4D7B-93F7-12A5E71CD646}" srcId="{F1D00892-F01E-4120-BEE5-B4EB78B2B4DA}" destId="{14E5F71C-9774-42F7-9869-AB1DDDD240D5}" srcOrd="3" destOrd="0" parTransId="{00FC7AC9-E74F-4958-89A1-9BF24BDC9F8C}" sibTransId="{26E1EDE6-A778-4AD1-AB40-325555CD9DF3}"/>
    <dgm:cxn modelId="{F518D0C2-CC71-4A83-AAF5-497661F0CBD6}" type="presOf" srcId="{5452D6A7-DD52-45E6-A7C8-5E2656AE8CA6}" destId="{7B5B8E2A-2699-4647-9598-F9FA3A0F3D2E}" srcOrd="0" destOrd="4" presId="urn:microsoft.com/office/officeart/2005/8/layout/vList5"/>
    <dgm:cxn modelId="{2A94D2E4-53FF-435E-833A-74BF4BB7FFA6}" srcId="{9727665D-A6A1-4085-AD90-5720F4940905}" destId="{F1D00892-F01E-4120-BEE5-B4EB78B2B4DA}" srcOrd="0" destOrd="0" parTransId="{03157BC8-FA43-439D-A2D4-91475B8581C1}" sibTransId="{619EB260-3DC0-417F-89A0-4A110D34BC8F}"/>
    <dgm:cxn modelId="{31C244FA-F795-49B3-8602-01708DC46CF2}" srcId="{97AA6248-3270-4063-80B1-E44EE96690C4}" destId="{0F6107DF-1030-4024-A738-56BF7B4ED6FB}" srcOrd="2" destOrd="0" parTransId="{C5E57CD2-8420-45C2-A037-C0D8CEC44447}" sibTransId="{B9192496-9B0E-41D9-A220-65E21C00F419}"/>
    <dgm:cxn modelId="{A8DB2101-0CA0-4722-A5CD-373F60E6BD0D}" type="presOf" srcId="{97AA6248-3270-4063-80B1-E44EE96690C4}" destId="{0B642821-5E8B-4E15-90E7-66AC81FBA961}" srcOrd="0" destOrd="0" presId="urn:microsoft.com/office/officeart/2005/8/layout/vList5"/>
    <dgm:cxn modelId="{05589690-2731-4B44-A23D-84E65BF3E2BD}" type="presOf" srcId="{0F6107DF-1030-4024-A738-56BF7B4ED6FB}" destId="{7B5B8E2A-2699-4647-9598-F9FA3A0F3D2E}" srcOrd="0" destOrd="2" presId="urn:microsoft.com/office/officeart/2005/8/layout/vList5"/>
    <dgm:cxn modelId="{DAF8CC46-7DC5-465A-B34F-67AE02E3C928}" type="presOf" srcId="{5F626026-19E6-4352-AA8C-F4A95636A34F}" destId="{7B5B8E2A-2699-4647-9598-F9FA3A0F3D2E}" srcOrd="0" destOrd="1" presId="urn:microsoft.com/office/officeart/2005/8/layout/vList5"/>
    <dgm:cxn modelId="{09C21389-3937-4038-9671-14DD5DECAFAB}" srcId="{9727665D-A6A1-4085-AD90-5720F4940905}" destId="{97AA6248-3270-4063-80B1-E44EE96690C4}" srcOrd="1" destOrd="0" parTransId="{C5A8C9F2-C658-4125-82BB-AA96F25DDE56}" sibTransId="{B695315F-0953-4B83-B311-2D6835116ECB}"/>
    <dgm:cxn modelId="{B9113FC1-9793-4C19-91B1-970B59E98B1F}" srcId="{97AA6248-3270-4063-80B1-E44EE96690C4}" destId="{134C03CE-B81B-436D-B3EC-C37F32467A4D}" srcOrd="3" destOrd="0" parTransId="{10A6BD16-4ED9-42C0-B697-96C41E6626A9}" sibTransId="{82390C7A-9C14-41D6-9686-1D6BB3ED1EF2}"/>
    <dgm:cxn modelId="{141734CD-A1BD-40F2-A3EE-316DA393627B}" srcId="{97AA6248-3270-4063-80B1-E44EE96690C4}" destId="{CC37D8BD-5A6E-4C61-A09D-63600F4BEC6D}" srcOrd="5" destOrd="0" parTransId="{D952AD27-2521-4660-BA79-6A4F93F6BE64}" sibTransId="{3D50A4C8-48C1-4A0F-B5AA-B955D44CB267}"/>
    <dgm:cxn modelId="{D923FA97-C23B-4D27-9263-92E814E39B7B}" srcId="{F1D00892-F01E-4120-BEE5-B4EB78B2B4DA}" destId="{06C4D5A5-D527-4109-A2C6-19A0AA691FAE}" srcOrd="0" destOrd="0" parTransId="{3763C602-C3EB-4386-97FD-F67D79269606}" sibTransId="{FDF4F525-F1B7-4286-B0D0-FC71AAC9EA32}"/>
    <dgm:cxn modelId="{EB592C3B-9D2E-43C1-93ED-9FE9BA916778}" type="presOf" srcId="{134C03CE-B81B-436D-B3EC-C37F32467A4D}" destId="{7B5B8E2A-2699-4647-9598-F9FA3A0F3D2E}" srcOrd="0" destOrd="3" presId="urn:microsoft.com/office/officeart/2005/8/layout/vList5"/>
    <dgm:cxn modelId="{306F8641-1167-49C0-B731-83F620EE6EAC}" type="presParOf" srcId="{D7F2CBF3-1BF0-4923-B7A5-E72A4B585D8B}" destId="{C7C05917-0D64-472F-A090-F6DB421C79FD}" srcOrd="0" destOrd="0" presId="urn:microsoft.com/office/officeart/2005/8/layout/vList5"/>
    <dgm:cxn modelId="{3793FE85-6C9C-4447-A9EF-27EAAF5E8091}" type="presParOf" srcId="{C7C05917-0D64-472F-A090-F6DB421C79FD}" destId="{AEF9BA83-C03D-4FB0-8141-393326670722}" srcOrd="0" destOrd="0" presId="urn:microsoft.com/office/officeart/2005/8/layout/vList5"/>
    <dgm:cxn modelId="{C9AA45E2-30D7-4095-8B24-E749D2DD28BC}" type="presParOf" srcId="{C7C05917-0D64-472F-A090-F6DB421C79FD}" destId="{B583AF3B-D917-4309-9C84-42588BC96AB3}" srcOrd="1" destOrd="0" presId="urn:microsoft.com/office/officeart/2005/8/layout/vList5"/>
    <dgm:cxn modelId="{8C56AD38-9CCE-47FB-A9BA-6F2AAB8ED276}" type="presParOf" srcId="{D7F2CBF3-1BF0-4923-B7A5-E72A4B585D8B}" destId="{8B715708-3CF8-40EA-82DB-A6119145BBE7}" srcOrd="1" destOrd="0" presId="urn:microsoft.com/office/officeart/2005/8/layout/vList5"/>
    <dgm:cxn modelId="{1C567C25-C487-408D-A467-5B6C91F49F02}" type="presParOf" srcId="{D7F2CBF3-1BF0-4923-B7A5-E72A4B585D8B}" destId="{59DD7C4C-7B1D-4FF7-980F-AFB90A69F388}" srcOrd="2" destOrd="0" presId="urn:microsoft.com/office/officeart/2005/8/layout/vList5"/>
    <dgm:cxn modelId="{B9552B31-1483-4089-84F2-7586D91FF219}" type="presParOf" srcId="{59DD7C4C-7B1D-4FF7-980F-AFB90A69F388}" destId="{0B642821-5E8B-4E15-90E7-66AC81FBA961}" srcOrd="0" destOrd="0" presId="urn:microsoft.com/office/officeart/2005/8/layout/vList5"/>
    <dgm:cxn modelId="{F69432A2-1372-44B1-B5F1-1F1C95150D92}" type="presParOf" srcId="{59DD7C4C-7B1D-4FF7-980F-AFB90A69F388}" destId="{7B5B8E2A-2699-4647-9598-F9FA3A0F3D2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12EB53-EC02-43A4-8312-8339BBF87736}">
      <dsp:nvSpPr>
        <dsp:cNvPr id="0" name=""/>
        <dsp:cNvSpPr/>
      </dsp:nvSpPr>
      <dsp:spPr>
        <a:xfrm rot="5400000">
          <a:off x="4622783" y="-1645898"/>
          <a:ext cx="1803930" cy="5199763"/>
        </a:xfrm>
        <a:prstGeom prst="round2SameRect">
          <a:avLst/>
        </a:prstGeom>
        <a:solidFill>
          <a:srgbClr val="FFF0AF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Státem (veřejné rozpočty, státní rozpočet, zejména MPSV)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Místní samosprávou (kraje, obce)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Zaměstnavatelem (příspěvek na pojištění zaměstnanců)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Sponzorem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Občanem (účastník, samoplátce,…)</a:t>
          </a:r>
          <a:endParaRPr lang="cs-CZ" sz="1400" kern="1200" dirty="0">
            <a:latin typeface="Hind Regular"/>
          </a:endParaRPr>
        </a:p>
      </dsp:txBody>
      <dsp:txXfrm rot="-5400000">
        <a:off x="2924867" y="140079"/>
        <a:ext cx="5111702" cy="1627808"/>
      </dsp:txXfrm>
    </dsp:sp>
    <dsp:sp modelId="{4F1D1232-8E7C-4ABC-A516-A5166550175A}">
      <dsp:nvSpPr>
        <dsp:cNvPr id="0" name=""/>
        <dsp:cNvSpPr/>
      </dsp:nvSpPr>
      <dsp:spPr>
        <a:xfrm>
          <a:off x="0" y="47"/>
          <a:ext cx="2924867" cy="190787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latin typeface="Hind Regular"/>
            </a:rPr>
            <a:t>Sociální politika je financována:</a:t>
          </a:r>
          <a:endParaRPr lang="cs-CZ" sz="2000" b="1" kern="1200" dirty="0">
            <a:latin typeface="Hind Regular"/>
          </a:endParaRPr>
        </a:p>
      </dsp:txBody>
      <dsp:txXfrm>
        <a:off x="93135" y="93182"/>
        <a:ext cx="2738597" cy="1721600"/>
      </dsp:txXfrm>
    </dsp:sp>
    <dsp:sp modelId="{C3DF3F4F-24CE-4AF1-AC60-592D73958F13}">
      <dsp:nvSpPr>
        <dsp:cNvPr id="0" name=""/>
        <dsp:cNvSpPr/>
      </dsp:nvSpPr>
      <dsp:spPr>
        <a:xfrm rot="5400000">
          <a:off x="4622783" y="357365"/>
          <a:ext cx="1803930" cy="5199763"/>
        </a:xfrm>
        <a:prstGeom prst="round2Same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Rozpočtová (průběžná)</a:t>
          </a:r>
          <a:endParaRPr lang="cs-CZ" sz="1400" kern="1200" dirty="0">
            <a:latin typeface="Hind Regular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Fondová </a:t>
          </a:r>
          <a:endParaRPr lang="cs-CZ" sz="1400" kern="1200" dirty="0">
            <a:latin typeface="Hind Regular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Smíšená </a:t>
          </a:r>
          <a:endParaRPr lang="cs-CZ" sz="1400" kern="1200" dirty="0">
            <a:latin typeface="Hind Regular"/>
          </a:endParaRPr>
        </a:p>
      </dsp:txBody>
      <dsp:txXfrm rot="-5400000">
        <a:off x="2924867" y="2143343"/>
        <a:ext cx="5111702" cy="1627808"/>
      </dsp:txXfrm>
    </dsp:sp>
    <dsp:sp modelId="{F1948DB0-46A6-48A7-ACF7-390377BBA8E4}">
      <dsp:nvSpPr>
        <dsp:cNvPr id="0" name=""/>
        <dsp:cNvSpPr/>
      </dsp:nvSpPr>
      <dsp:spPr>
        <a:xfrm>
          <a:off x="0" y="2003312"/>
          <a:ext cx="2924867" cy="1907870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latin typeface="Hind Regular"/>
            </a:rPr>
            <a:t>Hlavní metody financování:</a:t>
          </a:r>
          <a:endParaRPr lang="cs-CZ" sz="2000" b="1" kern="1200" dirty="0">
            <a:latin typeface="Hind Regular"/>
          </a:endParaRPr>
        </a:p>
      </dsp:txBody>
      <dsp:txXfrm>
        <a:off x="93135" y="2096447"/>
        <a:ext cx="2738597" cy="1721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3AF3B-D917-4309-9C84-42588BC96AB3}">
      <dsp:nvSpPr>
        <dsp:cNvPr id="0" name=""/>
        <dsp:cNvSpPr/>
      </dsp:nvSpPr>
      <dsp:spPr>
        <a:xfrm rot="5400000">
          <a:off x="4799856" y="-1579756"/>
          <a:ext cx="1742199" cy="533737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Daně (asi 50% příjmu státního rozpočtu)</a:t>
          </a:r>
          <a:endParaRPr lang="cs-CZ" sz="1400" kern="1200" dirty="0">
            <a:latin typeface="Hind Regular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Pojistné na sociální zabezpečení (asi 30% příjmu SR)</a:t>
          </a:r>
          <a:endParaRPr lang="cs-CZ" sz="1400" kern="1200" dirty="0">
            <a:latin typeface="Hind Regular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Kapitálové příjmy, transfery, prodeje, …</a:t>
          </a:r>
          <a:endParaRPr lang="cs-CZ" sz="1400" kern="1200" dirty="0">
            <a:latin typeface="Hind Regular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Dotace EU</a:t>
          </a:r>
          <a:endParaRPr lang="cs-CZ" sz="1400" kern="1200" dirty="0">
            <a:latin typeface="Hind Regular"/>
          </a:endParaRPr>
        </a:p>
      </dsp:txBody>
      <dsp:txXfrm rot="-5400000">
        <a:off x="3002271" y="302876"/>
        <a:ext cx="5252323" cy="1572105"/>
      </dsp:txXfrm>
    </dsp:sp>
    <dsp:sp modelId="{AEF9BA83-C03D-4FB0-8141-393326670722}">
      <dsp:nvSpPr>
        <dsp:cNvPr id="0" name=""/>
        <dsp:cNvSpPr/>
      </dsp:nvSpPr>
      <dsp:spPr>
        <a:xfrm>
          <a:off x="0" y="54"/>
          <a:ext cx="3002271" cy="2177749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>
              <a:latin typeface="Hind Regular"/>
            </a:rPr>
            <a:t>Veřejné finance slouží k zajištění existence a fungování veřejného sektoru. Stát je získává z těchto zdrojů:</a:t>
          </a:r>
          <a:endParaRPr lang="cs-CZ" sz="1800" b="1" kern="1200" dirty="0">
            <a:latin typeface="Hind Regular"/>
          </a:endParaRPr>
        </a:p>
      </dsp:txBody>
      <dsp:txXfrm>
        <a:off x="106309" y="106363"/>
        <a:ext cx="2789653" cy="1965131"/>
      </dsp:txXfrm>
    </dsp:sp>
    <dsp:sp modelId="{7B5B8E2A-2699-4647-9598-F9FA3A0F3D2E}">
      <dsp:nvSpPr>
        <dsp:cNvPr id="0" name=""/>
        <dsp:cNvSpPr/>
      </dsp:nvSpPr>
      <dsp:spPr>
        <a:xfrm rot="5400000">
          <a:off x="4799856" y="732299"/>
          <a:ext cx="1742199" cy="5337370"/>
        </a:xfrm>
        <a:prstGeom prst="round2SameRect">
          <a:avLst/>
        </a:prstGeom>
        <a:solidFill>
          <a:srgbClr val="FFEA93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Státní rozpočet (rozpočet vlády)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Municipální rozpočty (rozpočty krajů a obcí)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Rozpočty veřejných (státních) podniků (např. železnice, pošty, Česká televize)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Rozpočty zdravotních pojišťoven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Státem vytvořené účelové peněžní fondy</a:t>
          </a:r>
          <a:endParaRPr lang="cs-CZ" sz="1400" kern="1200" dirty="0">
            <a:latin typeface="Hind Regular"/>
          </a:endParaRPr>
        </a:p>
        <a:p>
          <a:pPr marL="114300" lvl="1" indent="-114300" algn="just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smtClean="0">
              <a:latin typeface="Hind Regular"/>
            </a:rPr>
            <a:t>Vazba na rozpočet EU</a:t>
          </a:r>
          <a:endParaRPr lang="cs-CZ" sz="1400" kern="1200" dirty="0">
            <a:latin typeface="Hind Regular"/>
          </a:endParaRPr>
        </a:p>
      </dsp:txBody>
      <dsp:txXfrm rot="-5400000">
        <a:off x="3002271" y="2614932"/>
        <a:ext cx="5252323" cy="1572105"/>
      </dsp:txXfrm>
    </dsp:sp>
    <dsp:sp modelId="{0B642821-5E8B-4E15-90E7-66AC81FBA961}">
      <dsp:nvSpPr>
        <dsp:cNvPr id="0" name=""/>
        <dsp:cNvSpPr/>
      </dsp:nvSpPr>
      <dsp:spPr>
        <a:xfrm>
          <a:off x="0" y="2286691"/>
          <a:ext cx="3002271" cy="2177749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>
              <a:latin typeface="Hind Regular"/>
            </a:rPr>
            <a:t>Veřejné rozpočty:</a:t>
          </a:r>
          <a:endParaRPr lang="cs-CZ" sz="1800" b="1" kern="1200" dirty="0">
            <a:latin typeface="Hind Regular"/>
          </a:endParaRPr>
        </a:p>
      </dsp:txBody>
      <dsp:txXfrm>
        <a:off x="106309" y="2393000"/>
        <a:ext cx="2789653" cy="1965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4DBB545F-9D43-4AAA-90C9-33072A0929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4C0251D1-7C28-4985-806A-8E5EC5B23A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CC4A-17F4-454B-81F2-75DF69D343DB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F45AD217-ABA7-44FD-ACCB-EF9029DE8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AFC37F96-D703-4CC7-ADDF-F1775070E9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DA88-02AF-4FC5-889B-98F23C351B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784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967425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4E33-8944-489A-9842-0B217D5C3D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9D3F4AFC-3055-4F81-BECD-8850152D2C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>
            <a:extLst>
              <a:ext uri="{FF2B5EF4-FFF2-40B4-BE49-F238E27FC236}">
                <a16:creationId xmlns:a16="http://schemas.microsoft.com/office/drawing/2014/main" xmlns="" id="{39AB3988-575A-4524-969C-0E5353804C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4183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9C0D-A831-4BF3-AF29-E7747B954159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3DCA-BA36-4FE1-A845-4F213541F8FD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7238-A390-436A-AD29-DB5321681A2F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5C81-6840-4EA5-B321-54D6ABBBB49A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82486" y="62544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www.jabok.cz</a:t>
            </a: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3077-5DF7-413D-8223-B3A10273BD38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440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2F39-4E20-4709-AF12-84A6FE6F96FC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39CA-F613-461D-BE69-4653088F021D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C22E-EDDF-4C73-9EEC-E2277EB4D253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679F-FFC8-458A-A2F4-EB614CCDDA21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7D60-CBC2-48F8-A517-02E8AF517480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6508-F70E-41B4-B9ED-A7003E895728}" type="datetime1">
              <a:rPr lang="cs-CZ" smtClean="0"/>
              <a:pPr/>
              <a:t>12.04.2021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CB0D5FD9-3C04-44DA-9D63-B7598933CB24}" type="datetime1">
              <a:rPr lang="cs-CZ" smtClean="0"/>
              <a:pPr/>
              <a:t>12.04.2021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Relationship Id="rId3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5. Ekonomické souvislosti sociální politiky, státní rozpočet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Sociální politika 1</a:t>
            </a:r>
          </a:p>
          <a:p>
            <a:endParaRPr lang="cs-CZ" dirty="0"/>
          </a:p>
          <a:p>
            <a:r>
              <a:rPr lang="cs-CZ" sz="2400" dirty="0" smtClean="0"/>
              <a:t>Jan Matěj Bejček</a:t>
            </a:r>
            <a:endParaRPr lang="cs-CZ" sz="2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C4566E1C-67A8-4FCF-85C7-157F13081D4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1600" y="5852138"/>
            <a:ext cx="2880320" cy="87099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6F156362-A53D-44EC-BE5A-EC2DE35A4A9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5661248"/>
            <a:ext cx="4488359" cy="9961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8604"/>
            <a:ext cx="9144000" cy="565785"/>
          </a:xfrm>
        </p:spPr>
        <p:txBody>
          <a:bodyPr>
            <a:noAutofit/>
          </a:bodyPr>
          <a:lstStyle/>
          <a:p>
            <a:pPr algn="ctr" eaLnBrk="1" hangingPunct="1"/>
            <a:r>
              <a:rPr lang="cs-CZ" altLang="cs-CZ" b="1" dirty="0" smtClean="0">
                <a:latin typeface="Hind Bold"/>
              </a:rPr>
              <a:t>Stát</a:t>
            </a:r>
            <a:endParaRPr lang="cs-CZ" altLang="cs-CZ" b="1" dirty="0">
              <a:latin typeface="Hind Bold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57158" y="1643050"/>
            <a:ext cx="842968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 smtClean="0">
                <a:latin typeface="Hind Regular"/>
              </a:rPr>
              <a:t>Financování prostřednictvím daní (přímých nebo nepřímých) nebo z jiných příjmů a majetku.</a:t>
            </a:r>
          </a:p>
          <a:p>
            <a:pPr algn="just"/>
            <a:endParaRPr lang="cs-CZ" sz="2200" dirty="0">
              <a:latin typeface="Hind Regular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b="1" dirty="0" smtClean="0">
                <a:latin typeface="Hind Regular"/>
              </a:rPr>
              <a:t>Přímé daně </a:t>
            </a:r>
            <a:r>
              <a:rPr lang="cs-CZ" sz="2200" dirty="0" smtClean="0">
                <a:latin typeface="Hind Regular"/>
              </a:rPr>
              <a:t>– daň z příjmů fyzických a právnických osob, daň z nemovitých věcí, daň z nabytí nemovitých věcí, silniční daň.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b="1" dirty="0" smtClean="0">
                <a:latin typeface="Hind Regular"/>
              </a:rPr>
              <a:t>Nepřímé daně </a:t>
            </a:r>
            <a:r>
              <a:rPr lang="cs-CZ" sz="2200" dirty="0" smtClean="0">
                <a:latin typeface="Hind Regular"/>
              </a:rPr>
              <a:t>– univerzální (daň z přidané hodnoty), selektivní (spotřební daň).</a:t>
            </a:r>
            <a:endParaRPr lang="cs-CZ" sz="2200" dirty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92735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8596" y="1714488"/>
            <a:ext cx="8278586" cy="3393402"/>
          </a:xfrm>
        </p:spPr>
        <p:txBody>
          <a:bodyPr>
            <a:noAutofit/>
          </a:bodyPr>
          <a:lstStyle/>
          <a:p>
            <a:pPr algn="just"/>
            <a:r>
              <a:rPr lang="cs-CZ" sz="2200" b="1" dirty="0" smtClean="0"/>
              <a:t>Mandatorní (povinné) výdaje </a:t>
            </a:r>
            <a:r>
              <a:rPr lang="cs-CZ" sz="2200" dirty="0" smtClean="0"/>
              <a:t>- ty </a:t>
            </a:r>
            <a:r>
              <a:rPr lang="cs-CZ" sz="2200" dirty="0"/>
              <a:t>musí stát hradit, protože mu to přikazují jiné </a:t>
            </a:r>
            <a:r>
              <a:rPr lang="cs-CZ" sz="2200" dirty="0" smtClean="0"/>
              <a:t>zákony (dávky z důchodového a nemocenského pojištění, důchody, nepojistné sociální dávky, platby státu za zdravotní pojištění tzv. „státních“ pojištěnců, podpora v nezaměstnanosti apod.). </a:t>
            </a:r>
            <a:endParaRPr lang="cs-CZ" sz="2200" dirty="0"/>
          </a:p>
          <a:p>
            <a:pPr algn="just"/>
            <a:r>
              <a:rPr lang="cs-CZ" sz="2200" b="1" dirty="0" smtClean="0"/>
              <a:t>Kvazimandatorní</a:t>
            </a:r>
            <a:r>
              <a:rPr lang="cs-CZ" sz="2200" dirty="0" smtClean="0"/>
              <a:t> </a:t>
            </a:r>
            <a:r>
              <a:rPr lang="cs-CZ" sz="2200" b="1" dirty="0" smtClean="0"/>
              <a:t>výdaje</a:t>
            </a:r>
            <a:r>
              <a:rPr lang="cs-CZ" sz="2200" dirty="0" smtClean="0"/>
              <a:t> -  stát </a:t>
            </a:r>
            <a:r>
              <a:rPr lang="cs-CZ" sz="2200" dirty="0"/>
              <a:t>musí rovněž </a:t>
            </a:r>
            <a:r>
              <a:rPr lang="cs-CZ" sz="2200" dirty="0" smtClean="0"/>
              <a:t>hradit, jsou nezbytné pro chod státu a jedná se o platy státních zaměstnanců, pracovníků organizačních složek státu (ministerstva, soudy atd.), pracovníků příspěvkových organizací nebo výdaje na obranu. To </a:t>
            </a:r>
            <a:r>
              <a:rPr lang="cs-CZ" sz="2200" dirty="0"/>
              <a:t>je zdroj nejsnazších výdajových škrtů v případě nepříznivého vývoje státního rozpočtu.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500166" y="500042"/>
            <a:ext cx="6172200" cy="637580"/>
          </a:xfrm>
        </p:spPr>
        <p:txBody>
          <a:bodyPr/>
          <a:lstStyle/>
          <a:p>
            <a:pPr algn="ctr"/>
            <a:r>
              <a:rPr lang="cs-CZ" b="1" dirty="0" smtClean="0"/>
              <a:t>Výdaje státního rozpočtu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3437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/>
          </p:nvPr>
        </p:nvGraphicFramePr>
        <p:xfrm>
          <a:off x="266298" y="1543050"/>
          <a:ext cx="8620547" cy="3959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1169622" y="5502402"/>
            <a:ext cx="739882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b="1" dirty="0"/>
              <a:t>Zákon č. </a:t>
            </a:r>
            <a:r>
              <a:rPr lang="cs-CZ" b="1" dirty="0" smtClean="0"/>
              <a:t>355/2019 </a:t>
            </a:r>
            <a:r>
              <a:rPr lang="cs-CZ" b="1" dirty="0"/>
              <a:t>Sb., o státním rozpočtu České republiky na rok 2019</a:t>
            </a:r>
          </a:p>
        </p:txBody>
      </p:sp>
      <p:sp>
        <p:nvSpPr>
          <p:cNvPr id="4" name="Nadpis 5"/>
          <p:cNvSpPr>
            <a:spLocks noGrp="1"/>
          </p:cNvSpPr>
          <p:nvPr>
            <p:ph type="title"/>
          </p:nvPr>
        </p:nvSpPr>
        <p:spPr>
          <a:xfrm>
            <a:off x="611560" y="500042"/>
            <a:ext cx="7956884" cy="637580"/>
          </a:xfrm>
        </p:spPr>
        <p:txBody>
          <a:bodyPr/>
          <a:lstStyle/>
          <a:p>
            <a:pPr algn="ctr"/>
            <a:r>
              <a:rPr lang="cs-CZ" b="1" dirty="0" smtClean="0"/>
              <a:t>Státní rozpočet pro rok </a:t>
            </a:r>
            <a:r>
              <a:rPr lang="cs-CZ" b="1" dirty="0" smtClean="0"/>
              <a:t>2020</a:t>
            </a:r>
            <a:endParaRPr lang="cs-CZ" b="1" dirty="0"/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6920836"/>
              </p:ext>
            </p:extLst>
          </p:nvPr>
        </p:nvGraphicFramePr>
        <p:xfrm>
          <a:off x="611560" y="1749425"/>
          <a:ext cx="8532440" cy="3359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863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Zástupný symbol pro obsah 7"/>
          <p:cNvGraphicFramePr>
            <a:graphicFrameLocks noGrp="1"/>
          </p:cNvGraphicFramePr>
          <p:nvPr>
            <p:ph idx="1"/>
            <p:extLst/>
          </p:nvPr>
        </p:nvGraphicFramePr>
        <p:xfrm>
          <a:off x="395536" y="1345882"/>
          <a:ext cx="8424936" cy="4459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adpis 5"/>
          <p:cNvSpPr>
            <a:spLocks noGrp="1"/>
          </p:cNvSpPr>
          <p:nvPr>
            <p:ph type="title"/>
          </p:nvPr>
        </p:nvSpPr>
        <p:spPr>
          <a:xfrm>
            <a:off x="611560" y="500042"/>
            <a:ext cx="7956884" cy="637580"/>
          </a:xfrm>
        </p:spPr>
        <p:txBody>
          <a:bodyPr/>
          <a:lstStyle/>
          <a:p>
            <a:pPr algn="ctr"/>
            <a:r>
              <a:rPr lang="cs-CZ" b="1" dirty="0" smtClean="0"/>
              <a:t>Rozpočet MPSV pro rok </a:t>
            </a:r>
            <a:r>
              <a:rPr lang="cs-CZ" b="1" dirty="0" smtClean="0"/>
              <a:t>2020</a:t>
            </a:r>
            <a:endParaRPr lang="cs-CZ" b="1" dirty="0"/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0680292"/>
              </p:ext>
            </p:extLst>
          </p:nvPr>
        </p:nvGraphicFramePr>
        <p:xfrm>
          <a:off x="611560" y="1882774"/>
          <a:ext cx="8064896" cy="3634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929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8604"/>
            <a:ext cx="9144000" cy="565785"/>
          </a:xfrm>
        </p:spPr>
        <p:txBody>
          <a:bodyPr>
            <a:noAutofit/>
          </a:bodyPr>
          <a:lstStyle/>
          <a:p>
            <a:pPr algn="ctr" eaLnBrk="1" hangingPunct="1"/>
            <a:r>
              <a:rPr lang="cs-CZ" altLang="cs-CZ" b="1" dirty="0" smtClean="0">
                <a:latin typeface="Hind Bold"/>
              </a:rPr>
              <a:t>Samospráva</a:t>
            </a:r>
            <a:endParaRPr lang="cs-CZ" altLang="cs-CZ" b="1" dirty="0">
              <a:latin typeface="Hind Bold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57158" y="1643050"/>
            <a:ext cx="842968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 smtClean="0">
                <a:latin typeface="Hind Regular"/>
              </a:rPr>
              <a:t>Zdroje získává:</a:t>
            </a:r>
          </a:p>
          <a:p>
            <a:pPr algn="just"/>
            <a:endParaRPr lang="cs-CZ" sz="2200" dirty="0" smtClean="0">
              <a:latin typeface="Hind Regular"/>
            </a:endParaRPr>
          </a:p>
          <a:p>
            <a:pPr algn="just">
              <a:buFontTx/>
              <a:buChar char="-"/>
            </a:pPr>
            <a:r>
              <a:rPr lang="cs-CZ" sz="2200" dirty="0" smtClean="0">
                <a:latin typeface="Hind Regular"/>
              </a:rPr>
              <a:t> ze státního rozpočtu, </a:t>
            </a:r>
          </a:p>
          <a:p>
            <a:pPr algn="just">
              <a:buFontTx/>
              <a:buChar char="-"/>
            </a:pPr>
            <a:r>
              <a:rPr lang="cs-CZ" sz="2200" dirty="0" smtClean="0">
                <a:latin typeface="Hind Regular"/>
              </a:rPr>
              <a:t> z poplatků (vlastní příjmy od obyvatelstva = obecní poplatky),</a:t>
            </a:r>
          </a:p>
          <a:p>
            <a:pPr algn="just">
              <a:buFontTx/>
              <a:buChar char="-"/>
            </a:pPr>
            <a:r>
              <a:rPr lang="cs-CZ" sz="2200" dirty="0" smtClean="0">
                <a:latin typeface="Hind Regular"/>
              </a:rPr>
              <a:t> z darů.</a:t>
            </a:r>
          </a:p>
        </p:txBody>
      </p:sp>
    </p:spTree>
    <p:extLst>
      <p:ext uri="{BB962C8B-B14F-4D97-AF65-F5344CB8AC3E}">
        <p14:creationId xmlns:p14="http://schemas.microsoft.com/office/powerpoint/2010/main" val="51668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8604"/>
            <a:ext cx="9144000" cy="565785"/>
          </a:xfrm>
        </p:spPr>
        <p:txBody>
          <a:bodyPr>
            <a:noAutofit/>
          </a:bodyPr>
          <a:lstStyle/>
          <a:p>
            <a:pPr algn="ctr" eaLnBrk="1" hangingPunct="1"/>
            <a:r>
              <a:rPr lang="cs-CZ" altLang="cs-CZ" b="1" dirty="0" smtClean="0">
                <a:latin typeface="Hind Bold"/>
              </a:rPr>
              <a:t>Zaměstnavatel</a:t>
            </a:r>
            <a:endParaRPr lang="cs-CZ" altLang="cs-CZ" b="1" dirty="0">
              <a:latin typeface="Hind Bold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57158" y="1643050"/>
            <a:ext cx="84296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 smtClean="0">
                <a:latin typeface="Hind Regular"/>
              </a:rPr>
              <a:t>Přispívá na pojištění svých zaměstnanců.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200" dirty="0" smtClean="0">
                <a:latin typeface="Hind Regular"/>
              </a:rPr>
              <a:t>Podílí se na financování dalších nákladů (ať již na náklady na sociální ochranu nařízenou státem, např. BOZP, nebo poskytování sociálních výhod).</a:t>
            </a:r>
          </a:p>
        </p:txBody>
      </p:sp>
    </p:spTree>
    <p:extLst>
      <p:ext uri="{BB962C8B-B14F-4D97-AF65-F5344CB8AC3E}">
        <p14:creationId xmlns:p14="http://schemas.microsoft.com/office/powerpoint/2010/main" val="1282415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8604"/>
            <a:ext cx="9144000" cy="565785"/>
          </a:xfrm>
        </p:spPr>
        <p:txBody>
          <a:bodyPr>
            <a:noAutofit/>
          </a:bodyPr>
          <a:lstStyle/>
          <a:p>
            <a:pPr algn="ctr" eaLnBrk="1" hangingPunct="1"/>
            <a:r>
              <a:rPr lang="cs-CZ" altLang="cs-CZ" b="1" dirty="0" smtClean="0">
                <a:latin typeface="Hind Bold"/>
              </a:rPr>
              <a:t>Občan/účastník</a:t>
            </a:r>
            <a:endParaRPr lang="cs-CZ" altLang="cs-CZ" b="1" dirty="0">
              <a:latin typeface="Hind Bold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57158" y="1643050"/>
            <a:ext cx="84296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200" dirty="0" smtClean="0">
                <a:latin typeface="Hind Regular"/>
              </a:rPr>
              <a:t>Zaměstnanec / osoba samostatně výdělečně činná / samoplátce má spoluúčast na pojištění.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200" dirty="0" smtClean="0">
                <a:latin typeface="Hind Regular"/>
              </a:rPr>
              <a:t>Jedná se o tzv. povinnou solidaritu s jinými občany.</a:t>
            </a:r>
          </a:p>
        </p:txBody>
      </p:sp>
    </p:spTree>
    <p:extLst>
      <p:ext uri="{BB962C8B-B14F-4D97-AF65-F5344CB8AC3E}">
        <p14:creationId xmlns:p14="http://schemas.microsoft.com/office/powerpoint/2010/main" val="349550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8604"/>
            <a:ext cx="9144000" cy="565785"/>
          </a:xfrm>
        </p:spPr>
        <p:txBody>
          <a:bodyPr>
            <a:noAutofit/>
          </a:bodyPr>
          <a:lstStyle/>
          <a:p>
            <a:pPr algn="ctr" eaLnBrk="1" hangingPunct="1"/>
            <a:r>
              <a:rPr lang="cs-CZ" altLang="cs-CZ" b="1" dirty="0" smtClean="0">
                <a:latin typeface="Hind Bold"/>
              </a:rPr>
              <a:t>Sponzor</a:t>
            </a:r>
            <a:endParaRPr lang="cs-CZ" altLang="cs-CZ" b="1" dirty="0">
              <a:latin typeface="Hind Bold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57158" y="1643050"/>
            <a:ext cx="842968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200" dirty="0" smtClean="0">
                <a:latin typeface="Hind Regular"/>
              </a:rPr>
              <a:t>Dobrovolná participace na sociálních aktivitách.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200" dirty="0" smtClean="0">
                <a:latin typeface="Hind Regular"/>
              </a:rPr>
              <a:t>Může se jednat o sponzorské dary, přispívání ve veřejných sbírkách, materiální pomoc.</a:t>
            </a:r>
          </a:p>
          <a:p>
            <a:pPr lvl="0" algn="just"/>
            <a:endParaRPr lang="cs-CZ" sz="2200" dirty="0">
              <a:latin typeface="Hind Regular"/>
            </a:endParaRPr>
          </a:p>
          <a:p>
            <a:pPr lvl="0"/>
            <a:r>
              <a:rPr lang="cs-CZ" sz="2200" i="1" dirty="0" smtClean="0">
                <a:latin typeface="Hind Regular"/>
              </a:rPr>
              <a:t>„Zkušeností je ověřeno, že občané rádi přispívají na konkrétní účely, na viditelné cíle v obci či blízkém regionu, méně pak na obecně formulované záměry (projekty) nebo na vytvoření spíše anonymně spravovaných a využívaných fondů.“ </a:t>
            </a:r>
            <a:r>
              <a:rPr lang="cs-CZ" sz="2200" dirty="0" smtClean="0">
                <a:latin typeface="Hind Regular"/>
              </a:rPr>
              <a:t>(Tomeš, 2010: 358)</a:t>
            </a:r>
          </a:p>
        </p:txBody>
      </p:sp>
    </p:spTree>
    <p:extLst>
      <p:ext uri="{BB962C8B-B14F-4D97-AF65-F5344CB8AC3E}">
        <p14:creationId xmlns:p14="http://schemas.microsoft.com/office/powerpoint/2010/main" val="2557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Literatura: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/>
          <a:lstStyle/>
          <a:p>
            <a:r>
              <a:rPr lang="cs-CZ" sz="2200" dirty="0"/>
              <a:t>KREBS, Vojtěch. </a:t>
            </a:r>
            <a:r>
              <a:rPr lang="cs-CZ" sz="2200" i="1" dirty="0"/>
              <a:t>Sociální politika</a:t>
            </a:r>
            <a:r>
              <a:rPr lang="cs-CZ" sz="2200" dirty="0"/>
              <a:t>. Praha: Wolters </a:t>
            </a:r>
            <a:r>
              <a:rPr lang="cs-CZ" sz="2200" dirty="0" err="1"/>
              <a:t>Kluwer</a:t>
            </a:r>
            <a:r>
              <a:rPr lang="cs-CZ" sz="2200" dirty="0"/>
              <a:t>, 2015. ISBN 978-80-7478-921-2.</a:t>
            </a:r>
          </a:p>
          <a:p>
            <a:r>
              <a:rPr lang="cs-CZ" sz="2200" dirty="0" smtClean="0"/>
              <a:t>TOMEŠ</a:t>
            </a:r>
            <a:r>
              <a:rPr lang="cs-CZ" sz="2200" dirty="0"/>
              <a:t>, Igor. </a:t>
            </a:r>
            <a:r>
              <a:rPr lang="cs-CZ" sz="2200" i="1" dirty="0"/>
              <a:t>Úvod do teorie a metodologie sociální politiky</a:t>
            </a:r>
            <a:r>
              <a:rPr lang="cs-CZ" sz="2200" dirty="0"/>
              <a:t>. Praha: Portál, 2010. ISBN 978-80-7367-680-3</a:t>
            </a:r>
            <a:r>
              <a:rPr lang="cs-CZ" sz="2200" dirty="0" smtClean="0"/>
              <a:t>.</a:t>
            </a:r>
          </a:p>
          <a:p>
            <a:r>
              <a:rPr lang="cs-CZ" sz="2200" dirty="0"/>
              <a:t>TOMEŠ, Igor. </a:t>
            </a:r>
            <a:r>
              <a:rPr lang="cs-CZ" sz="2200" i="1" dirty="0"/>
              <a:t>Sociální správa: úvod do teorie a praxe</a:t>
            </a:r>
            <a:r>
              <a:rPr lang="cs-CZ" sz="2200" dirty="0"/>
              <a:t>. Vyd. 2., </a:t>
            </a:r>
            <a:r>
              <a:rPr lang="cs-CZ" sz="2200" dirty="0" err="1"/>
              <a:t>rozš</a:t>
            </a:r>
            <a:r>
              <a:rPr lang="cs-CZ" sz="2200" dirty="0"/>
              <a:t>. a </a:t>
            </a:r>
            <a:r>
              <a:rPr lang="cs-CZ" sz="2200" dirty="0" err="1"/>
              <a:t>přeprac</a:t>
            </a:r>
            <a:r>
              <a:rPr lang="cs-CZ" sz="2200" dirty="0"/>
              <a:t>. Praha: Portál, 2009. ISBN 978-80-7367-483-0.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326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Struktura prezentace: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lvl="0"/>
            <a:r>
              <a:rPr lang="cs-CZ" sz="2200" dirty="0" smtClean="0"/>
              <a:t>Financování sociální politiky</a:t>
            </a:r>
          </a:p>
          <a:p>
            <a:pPr lvl="0"/>
            <a:r>
              <a:rPr lang="cs-CZ" sz="2200" dirty="0" smtClean="0"/>
              <a:t>Veřejné rozpočty</a:t>
            </a:r>
          </a:p>
          <a:p>
            <a:pPr lvl="0"/>
            <a:r>
              <a:rPr lang="cs-CZ" sz="2200" dirty="0" smtClean="0"/>
              <a:t>Státní rozpočet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60131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Financování sociální politiky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i="1" dirty="0" smtClean="0"/>
              <a:t>„Sociální politika je především o rozvoji lidského potenciálu a o solidaritě mezi lidmi, a proto její úspěch mimo jiné závisí na zdrojích financování a na struktuře a štědrosti výdajů.“ </a:t>
            </a:r>
            <a:r>
              <a:rPr lang="cs-CZ" sz="2200" dirty="0" smtClean="0"/>
              <a:t>(Tomeš, 2010: 355)</a:t>
            </a:r>
          </a:p>
          <a:p>
            <a:pPr marL="0" indent="0">
              <a:spcBef>
                <a:spcPts val="0"/>
              </a:spcBef>
              <a:buNone/>
            </a:pPr>
            <a:endParaRPr lang="cs-CZ" sz="2200" i="1" dirty="0" smtClean="0"/>
          </a:p>
          <a:p>
            <a:pPr algn="just"/>
            <a:r>
              <a:rPr lang="cs-CZ" sz="2200" b="1" dirty="0" smtClean="0"/>
              <a:t>Předmětem financování </a:t>
            </a:r>
            <a:r>
              <a:rPr lang="cs-CZ" sz="2200" dirty="0" smtClean="0"/>
              <a:t>je organizace a realizace jednotlivých nástrojů sociální politiky.</a:t>
            </a:r>
          </a:p>
          <a:p>
            <a:pPr algn="just"/>
            <a:endParaRPr lang="cs-CZ" sz="2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123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480068" y="404664"/>
            <a:ext cx="6172200" cy="597681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Financování sociální politiky</a:t>
            </a:r>
            <a:endParaRPr lang="cs-CZ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/>
          </p:nvPr>
        </p:nvGraphicFramePr>
        <p:xfrm>
          <a:off x="503852" y="1844824"/>
          <a:ext cx="8124631" cy="3911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437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276872"/>
            <a:ext cx="6844977" cy="2863636"/>
          </a:xfrm>
        </p:spPr>
      </p:pic>
      <p:sp>
        <p:nvSpPr>
          <p:cNvPr id="6" name="Nadpis 5"/>
          <p:cNvSpPr txBox="1">
            <a:spLocks/>
          </p:cNvSpPr>
          <p:nvPr/>
        </p:nvSpPr>
        <p:spPr>
          <a:xfrm>
            <a:off x="1812336" y="404664"/>
            <a:ext cx="6836348" cy="5976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baseline="0">
                <a:solidFill>
                  <a:schemeClr val="tx1"/>
                </a:solidFill>
                <a:latin typeface="Hind Bold" pitchFamily="2" charset="-18"/>
                <a:ea typeface="+mj-ea"/>
                <a:cs typeface="+mj-cs"/>
              </a:defRPr>
            </a:lvl1pPr>
          </a:lstStyle>
          <a:p>
            <a:r>
              <a:rPr lang="cs-CZ" b="1" smtClean="0"/>
              <a:t>Financování sociální politiky II.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2327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51620" y="125760"/>
            <a:ext cx="6845524" cy="1143000"/>
          </a:xfrm>
        </p:spPr>
        <p:txBody>
          <a:bodyPr/>
          <a:lstStyle/>
          <a:p>
            <a:r>
              <a:rPr lang="cs-CZ" b="1" dirty="0" smtClean="0"/>
              <a:t>Zdroje pro </a:t>
            </a:r>
            <a:r>
              <a:rPr lang="cs-CZ" b="1" dirty="0" smtClean="0"/>
              <a:t>sociální </a:t>
            </a:r>
            <a:r>
              <a:rPr lang="cs-CZ" b="1" dirty="0" smtClean="0"/>
              <a:t>politiku</a:t>
            </a:r>
            <a:endParaRPr lang="cs-CZ" b="1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620" y="1844824"/>
            <a:ext cx="6845524" cy="3554100"/>
          </a:xfrm>
        </p:spPr>
      </p:pic>
    </p:spTree>
    <p:extLst>
      <p:ext uri="{BB962C8B-B14F-4D97-AF65-F5344CB8AC3E}">
        <p14:creationId xmlns:p14="http://schemas.microsoft.com/office/powerpoint/2010/main" val="23415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785786" y="428604"/>
            <a:ext cx="7543800" cy="568820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Veřejné finance (rozpočty)</a:t>
            </a:r>
            <a:endParaRPr lang="cs-CZ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/>
          </p:nvPr>
        </p:nvGraphicFramePr>
        <p:xfrm>
          <a:off x="552838" y="1556792"/>
          <a:ext cx="833964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321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8596" y="1714488"/>
            <a:ext cx="8278586" cy="3393402"/>
          </a:xfrm>
        </p:spPr>
        <p:txBody>
          <a:bodyPr>
            <a:noAutofit/>
          </a:bodyPr>
          <a:lstStyle/>
          <a:p>
            <a:pPr marL="34289" indent="0" algn="just">
              <a:buNone/>
              <a:defRPr/>
            </a:pPr>
            <a:r>
              <a:rPr lang="cs-CZ" altLang="cs-CZ" sz="2200" dirty="0" smtClean="0">
                <a:solidFill>
                  <a:srgbClr val="000000"/>
                </a:solidFill>
              </a:rPr>
              <a:t>Sociální činnosti mají náklady dvojího druhu:</a:t>
            </a:r>
          </a:p>
          <a:p>
            <a:pPr marL="34289" indent="0" algn="just">
              <a:buNone/>
              <a:defRPr/>
            </a:pPr>
            <a:endParaRPr lang="cs-CZ" altLang="cs-CZ" sz="2200" dirty="0" smtClean="0">
              <a:solidFill>
                <a:srgbClr val="000000"/>
              </a:solidFill>
            </a:endParaRPr>
          </a:p>
          <a:p>
            <a:pPr algn="just">
              <a:lnSpc>
                <a:spcPct val="90000"/>
              </a:lnSpc>
              <a:buFont typeface="Arial"/>
              <a:buChar char="•"/>
              <a:defRPr/>
            </a:pPr>
            <a:r>
              <a:rPr lang="cs-CZ" altLang="cs-CZ" sz="2200" b="1" dirty="0" smtClean="0"/>
              <a:t>na činnost </a:t>
            </a:r>
            <a:r>
              <a:rPr lang="cs-CZ" altLang="cs-CZ" sz="2200" dirty="0" smtClean="0">
                <a:solidFill>
                  <a:srgbClr val="000000"/>
                </a:solidFill>
              </a:rPr>
              <a:t>– tzn. na redistribuci dávek a pokrytí sociálních služeb, které směřují k uživateli;</a:t>
            </a:r>
          </a:p>
          <a:p>
            <a:pPr marL="34289" indent="0" algn="just">
              <a:buNone/>
              <a:defRPr/>
            </a:pPr>
            <a:endParaRPr lang="cs-CZ" altLang="cs-CZ" sz="2200" dirty="0" smtClean="0">
              <a:solidFill>
                <a:srgbClr val="000000"/>
              </a:solidFill>
            </a:endParaRPr>
          </a:p>
          <a:p>
            <a:pPr algn="just">
              <a:lnSpc>
                <a:spcPct val="90000"/>
              </a:lnSpc>
              <a:buFont typeface="Arial"/>
              <a:buChar char="•"/>
              <a:defRPr/>
            </a:pPr>
            <a:r>
              <a:rPr lang="cs-CZ" altLang="cs-CZ" sz="2200" b="1" dirty="0" smtClean="0"/>
              <a:t>na správu potřebnou k činnosti</a:t>
            </a:r>
            <a:r>
              <a:rPr lang="cs-CZ" altLang="cs-CZ" sz="2200" b="1" dirty="0" smtClean="0">
                <a:solidFill>
                  <a:srgbClr val="000000"/>
                </a:solidFill>
              </a:rPr>
              <a:t>, </a:t>
            </a:r>
            <a:r>
              <a:rPr lang="cs-CZ" altLang="cs-CZ" sz="2200" dirty="0" smtClean="0">
                <a:solidFill>
                  <a:srgbClr val="000000"/>
                </a:solidFill>
              </a:rPr>
              <a:t>která zahrnuje náklady na: </a:t>
            </a:r>
          </a:p>
          <a:p>
            <a:pPr algn="just">
              <a:lnSpc>
                <a:spcPct val="90000"/>
              </a:lnSpc>
              <a:buFontTx/>
              <a:buChar char="-"/>
              <a:defRPr/>
            </a:pPr>
            <a:r>
              <a:rPr lang="cs-CZ" altLang="cs-CZ" sz="2200" i="1" dirty="0" smtClean="0">
                <a:solidFill>
                  <a:srgbClr val="000000"/>
                </a:solidFill>
              </a:rPr>
              <a:t>investice potřebné pro provoz činnosti</a:t>
            </a:r>
            <a:r>
              <a:rPr lang="cs-CZ" altLang="cs-CZ" sz="2200" dirty="0" smtClean="0">
                <a:solidFill>
                  <a:srgbClr val="000000"/>
                </a:solidFill>
              </a:rPr>
              <a:t> (technicko – materiální zabezpečení, výstavba apod.),</a:t>
            </a:r>
          </a:p>
          <a:p>
            <a:pPr algn="just">
              <a:lnSpc>
                <a:spcPct val="90000"/>
              </a:lnSpc>
              <a:buFontTx/>
              <a:buChar char="-"/>
              <a:defRPr/>
            </a:pPr>
            <a:r>
              <a:rPr lang="cs-CZ" altLang="cs-CZ" sz="2200" i="1" dirty="0" smtClean="0">
                <a:solidFill>
                  <a:srgbClr val="000000"/>
                </a:solidFill>
              </a:rPr>
              <a:t>vlastní operativní správu </a:t>
            </a:r>
            <a:r>
              <a:rPr lang="cs-CZ" altLang="cs-CZ" sz="2200" dirty="0" smtClean="0">
                <a:solidFill>
                  <a:srgbClr val="000000"/>
                </a:solidFill>
              </a:rPr>
              <a:t>(mzdové náklady, neinvestiční náklady apod.) </a:t>
            </a:r>
          </a:p>
          <a:p>
            <a:pPr marL="0" indent="0" algn="r">
              <a:lnSpc>
                <a:spcPct val="90000"/>
              </a:lnSpc>
              <a:buNone/>
              <a:defRPr/>
            </a:pPr>
            <a:r>
              <a:rPr lang="cs-CZ" altLang="cs-CZ" sz="2200" dirty="0" smtClean="0">
                <a:solidFill>
                  <a:srgbClr val="000000"/>
                </a:solidFill>
              </a:rPr>
              <a:t>(Tomeš, 2009)</a:t>
            </a:r>
          </a:p>
          <a:p>
            <a:pPr marL="0" indent="0" algn="just">
              <a:buNone/>
            </a:pPr>
            <a:endParaRPr lang="cs-CZ" sz="22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78586" cy="637580"/>
          </a:xfrm>
        </p:spPr>
        <p:txBody>
          <a:bodyPr/>
          <a:lstStyle/>
          <a:p>
            <a:pPr algn="ctr"/>
            <a:r>
              <a:rPr lang="cs-CZ" b="1" dirty="0" smtClean="0"/>
              <a:t>Financování sociálního systému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25609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8604"/>
            <a:ext cx="9144000" cy="565785"/>
          </a:xfrm>
        </p:spPr>
        <p:txBody>
          <a:bodyPr>
            <a:noAutofit/>
          </a:bodyPr>
          <a:lstStyle/>
          <a:p>
            <a:pPr algn="ctr" eaLnBrk="1" hangingPunct="1"/>
            <a:r>
              <a:rPr lang="cs-CZ" altLang="cs-CZ" b="1" dirty="0" smtClean="0">
                <a:latin typeface="Hind Bold"/>
              </a:rPr>
              <a:t>Subjekty financování a jejich role</a:t>
            </a:r>
            <a:endParaRPr lang="cs-CZ" altLang="cs-CZ" b="1" dirty="0">
              <a:latin typeface="Hind Bold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57158" y="1500174"/>
            <a:ext cx="835824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200" dirty="0" smtClean="0">
                <a:latin typeface="Hind Regular"/>
              </a:rPr>
              <a:t> Stát</a:t>
            </a:r>
          </a:p>
          <a:p>
            <a:pPr>
              <a:buFont typeface="Arial" pitchFamily="34" charset="0"/>
              <a:buChar char="•"/>
            </a:pPr>
            <a:r>
              <a:rPr lang="cs-CZ" sz="2200" dirty="0" smtClean="0">
                <a:latin typeface="Hind Regular"/>
              </a:rPr>
              <a:t> Samospráva (kraje, obce)</a:t>
            </a:r>
          </a:p>
          <a:p>
            <a:pPr>
              <a:buFont typeface="Arial" pitchFamily="34" charset="0"/>
              <a:buChar char="•"/>
            </a:pPr>
            <a:r>
              <a:rPr lang="cs-CZ" sz="2200" dirty="0" smtClean="0">
                <a:latin typeface="Hind Regular"/>
              </a:rPr>
              <a:t> Zaměstnavatel</a:t>
            </a:r>
          </a:p>
          <a:p>
            <a:pPr>
              <a:buFont typeface="Arial" pitchFamily="34" charset="0"/>
              <a:buChar char="•"/>
            </a:pPr>
            <a:r>
              <a:rPr lang="cs-CZ" sz="2200" dirty="0" smtClean="0">
                <a:latin typeface="Hind Regular"/>
              </a:rPr>
              <a:t> Občan/účastník (OSVČ, samoplátce)</a:t>
            </a:r>
          </a:p>
          <a:p>
            <a:pPr>
              <a:buFont typeface="Arial" pitchFamily="34" charset="0"/>
              <a:buChar char="•"/>
            </a:pPr>
            <a:r>
              <a:rPr lang="cs-CZ" sz="2200" dirty="0">
                <a:latin typeface="Hind Regular"/>
              </a:rPr>
              <a:t> </a:t>
            </a:r>
            <a:r>
              <a:rPr lang="cs-CZ" sz="2200" dirty="0" smtClean="0">
                <a:latin typeface="Hind Regular"/>
              </a:rPr>
              <a:t>Sponzor</a:t>
            </a:r>
            <a:endParaRPr lang="cs-CZ" sz="2200" dirty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65258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Prezentace_-_sablona_Jabok+IVOV</Template>
  <TotalTime>872</TotalTime>
  <Words>689</Words>
  <Application>Microsoft Macintosh PowerPoint</Application>
  <PresentationFormat>Předvádění na obrazovce (4:3)</PresentationFormat>
  <Paragraphs>86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Calibri</vt:lpstr>
      <vt:lpstr>Hind Bold</vt:lpstr>
      <vt:lpstr>Hind Regular</vt:lpstr>
      <vt:lpstr>Arial</vt:lpstr>
      <vt:lpstr>Prezentace01</vt:lpstr>
      <vt:lpstr>5. Ekonomické souvislosti sociální politiky, státní rozpočet</vt:lpstr>
      <vt:lpstr>Struktura prezentace:</vt:lpstr>
      <vt:lpstr>Financování sociální politiky</vt:lpstr>
      <vt:lpstr>Financování sociální politiky</vt:lpstr>
      <vt:lpstr>Prezentace aplikace PowerPoint</vt:lpstr>
      <vt:lpstr>Zdroje pro sociální politiku</vt:lpstr>
      <vt:lpstr>Veřejné finance (rozpočty)</vt:lpstr>
      <vt:lpstr>Financování sociálního systému</vt:lpstr>
      <vt:lpstr>Subjekty financování a jejich role</vt:lpstr>
      <vt:lpstr>Stát</vt:lpstr>
      <vt:lpstr>Výdaje státního rozpočtu</vt:lpstr>
      <vt:lpstr>Státní rozpočet pro rok 2020</vt:lpstr>
      <vt:lpstr>Rozpočet MPSV pro rok 2020</vt:lpstr>
      <vt:lpstr>Samospráva</vt:lpstr>
      <vt:lpstr>Zaměstnavatel</vt:lpstr>
      <vt:lpstr>Občan/účastník</vt:lpstr>
      <vt:lpstr>Sponzor</vt:lpstr>
      <vt:lpstr>Literatura:</vt:lpstr>
    </vt:vector>
  </TitlesOfParts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Ivanka &amp; Zdenko</dc:creator>
  <cp:lastModifiedBy>Uživatel Microsoft Office</cp:lastModifiedBy>
  <cp:revision>13</cp:revision>
  <dcterms:created xsi:type="dcterms:W3CDTF">2019-01-27T17:04:57Z</dcterms:created>
  <dcterms:modified xsi:type="dcterms:W3CDTF">2021-04-12T19:21:41Z</dcterms:modified>
</cp:coreProperties>
</file>