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264" autoAdjust="0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D2A1FA-ED82-4FDB-84E9-C55E6B5444A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DEDBBF-E373-4F41-A81E-F7DC5D851F2F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cs-CZ" sz="1800" b="1" dirty="0">
              <a:solidFill>
                <a:schemeClr val="tx1"/>
              </a:solidFill>
              <a:latin typeface="Hind Regular"/>
            </a:rPr>
            <a:t>Globální:</a:t>
          </a:r>
          <a:endParaRPr lang="cs-CZ" sz="1800" dirty="0">
            <a:solidFill>
              <a:schemeClr val="tx1"/>
            </a:solidFill>
            <a:latin typeface="Hind Regular"/>
          </a:endParaRPr>
        </a:p>
      </dgm:t>
    </dgm:pt>
    <dgm:pt modelId="{C08EFE5B-5271-486C-8606-259C8A94314F}" type="parTrans" cxnId="{3B757711-3567-443A-9E71-4B8AA6D300A0}">
      <dgm:prSet/>
      <dgm:spPr/>
      <dgm:t>
        <a:bodyPr/>
        <a:lstStyle/>
        <a:p>
          <a:endParaRPr lang="cs-CZ" sz="2000"/>
        </a:p>
      </dgm:t>
    </dgm:pt>
    <dgm:pt modelId="{C0619974-E140-4498-8F66-61AB55E6925F}" type="sibTrans" cxnId="{3B757711-3567-443A-9E71-4B8AA6D300A0}">
      <dgm:prSet/>
      <dgm:spPr/>
      <dgm:t>
        <a:bodyPr/>
        <a:lstStyle/>
        <a:p>
          <a:endParaRPr lang="cs-CZ" sz="2000"/>
        </a:p>
      </dgm:t>
    </dgm:pt>
    <dgm:pt modelId="{C87B1360-4BD7-46DE-98E0-BE7A4405026B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b="1" dirty="0">
              <a:latin typeface="Hind Regular"/>
            </a:rPr>
            <a:t>Všeobecná deklarace lidských práv </a:t>
          </a:r>
          <a:r>
            <a:rPr lang="cs-CZ" sz="1400" dirty="0">
              <a:latin typeface="Hind Regular"/>
            </a:rPr>
            <a:t>(OSN, 1948) – politický dokument, právně nezávazný</a:t>
          </a:r>
        </a:p>
      </dgm:t>
    </dgm:pt>
    <dgm:pt modelId="{EA580C63-3493-4CF4-BBF0-2085973BD887}" type="parTrans" cxnId="{DE70C520-F278-40CC-8BD5-DC85711378E3}">
      <dgm:prSet/>
      <dgm:spPr/>
      <dgm:t>
        <a:bodyPr/>
        <a:lstStyle/>
        <a:p>
          <a:endParaRPr lang="cs-CZ" sz="2000"/>
        </a:p>
      </dgm:t>
    </dgm:pt>
    <dgm:pt modelId="{34B2FE73-BACB-45AC-AA60-3F296651FAE7}" type="sibTrans" cxnId="{DE70C520-F278-40CC-8BD5-DC85711378E3}">
      <dgm:prSet/>
      <dgm:spPr/>
      <dgm:t>
        <a:bodyPr/>
        <a:lstStyle/>
        <a:p>
          <a:endParaRPr lang="cs-CZ" sz="2000"/>
        </a:p>
      </dgm:t>
    </dgm:pt>
    <dgm:pt modelId="{6CFEF5CC-716F-46F7-B687-2C7B4955BCF7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b="1" dirty="0">
              <a:latin typeface="Hind Regular"/>
            </a:rPr>
            <a:t>Pakt o občanských a politických právech </a:t>
          </a:r>
          <a:r>
            <a:rPr lang="cs-CZ" sz="1400" dirty="0">
              <a:latin typeface="Hind Regular"/>
            </a:rPr>
            <a:t>(OSN, 1966; ČSSR ,1976)</a:t>
          </a:r>
        </a:p>
      </dgm:t>
    </dgm:pt>
    <dgm:pt modelId="{C5370631-6B01-4111-B911-130BCEB00EF1}" type="parTrans" cxnId="{A61ECEB1-084A-40E7-A0CF-51654FBC3EEF}">
      <dgm:prSet/>
      <dgm:spPr/>
      <dgm:t>
        <a:bodyPr/>
        <a:lstStyle/>
        <a:p>
          <a:endParaRPr lang="cs-CZ" sz="2000"/>
        </a:p>
      </dgm:t>
    </dgm:pt>
    <dgm:pt modelId="{1A5479FC-AB3C-41FE-BE19-A957CB3F65CB}" type="sibTrans" cxnId="{A61ECEB1-084A-40E7-A0CF-51654FBC3EEF}">
      <dgm:prSet/>
      <dgm:spPr/>
      <dgm:t>
        <a:bodyPr/>
        <a:lstStyle/>
        <a:p>
          <a:endParaRPr lang="cs-CZ" sz="2000"/>
        </a:p>
      </dgm:t>
    </dgm:pt>
    <dgm:pt modelId="{E9B16B30-E295-4304-9800-59FFE605C057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b="1" dirty="0">
              <a:latin typeface="Hind Regular"/>
            </a:rPr>
            <a:t>Pakt o ekonomických, kulturních a sociálních právech </a:t>
          </a:r>
          <a:r>
            <a:rPr lang="cs-CZ" sz="1400" dirty="0">
              <a:latin typeface="Hind Regular"/>
            </a:rPr>
            <a:t>(OSN, 1966; ČSSR 1976)</a:t>
          </a:r>
        </a:p>
      </dgm:t>
    </dgm:pt>
    <dgm:pt modelId="{99F6BBA4-B78A-4E7E-8041-EC93A2814087}" type="parTrans" cxnId="{D72777FC-CC1B-459A-B2AF-3E790A6A5C56}">
      <dgm:prSet/>
      <dgm:spPr/>
      <dgm:t>
        <a:bodyPr/>
        <a:lstStyle/>
        <a:p>
          <a:endParaRPr lang="cs-CZ" sz="2000"/>
        </a:p>
      </dgm:t>
    </dgm:pt>
    <dgm:pt modelId="{B66D7A17-F778-47EC-A2F4-69F56967D047}" type="sibTrans" cxnId="{D72777FC-CC1B-459A-B2AF-3E790A6A5C56}">
      <dgm:prSet/>
      <dgm:spPr/>
      <dgm:t>
        <a:bodyPr/>
        <a:lstStyle/>
        <a:p>
          <a:endParaRPr lang="cs-CZ" sz="2000"/>
        </a:p>
      </dgm:t>
    </dgm:pt>
    <dgm:pt modelId="{CE52ABFA-51C5-41E1-8DF1-92536D0EB801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cs-CZ" sz="1800" b="1" dirty="0">
              <a:solidFill>
                <a:schemeClr val="tx1"/>
              </a:solidFill>
              <a:latin typeface="Hind Regular"/>
            </a:rPr>
            <a:t>Evropské: </a:t>
          </a:r>
          <a:endParaRPr lang="cs-CZ" sz="1800" dirty="0">
            <a:solidFill>
              <a:schemeClr val="tx1"/>
            </a:solidFill>
            <a:latin typeface="Hind Regular"/>
          </a:endParaRPr>
        </a:p>
      </dgm:t>
    </dgm:pt>
    <dgm:pt modelId="{8517E1B7-F2FB-48D4-8C5F-6AA98E27E9A5}" type="parTrans" cxnId="{F3B0C613-C0AB-4508-9A8C-86861873AECA}">
      <dgm:prSet/>
      <dgm:spPr/>
      <dgm:t>
        <a:bodyPr/>
        <a:lstStyle/>
        <a:p>
          <a:endParaRPr lang="cs-CZ" sz="2000"/>
        </a:p>
      </dgm:t>
    </dgm:pt>
    <dgm:pt modelId="{6719C869-55EE-4F1C-966F-0D76FE0B6604}" type="sibTrans" cxnId="{F3B0C613-C0AB-4508-9A8C-86861873AECA}">
      <dgm:prSet/>
      <dgm:spPr/>
      <dgm:t>
        <a:bodyPr/>
        <a:lstStyle/>
        <a:p>
          <a:endParaRPr lang="cs-CZ" sz="2000"/>
        </a:p>
      </dgm:t>
    </dgm:pt>
    <dgm:pt modelId="{F8FFE095-4315-4D11-A06F-256673A90556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rtl="0"/>
          <a:r>
            <a:rPr lang="cs-CZ" sz="1400" b="1" dirty="0">
              <a:latin typeface="Hind Regular"/>
            </a:rPr>
            <a:t>Evropská úmluva o lidských právech </a:t>
          </a:r>
          <a:r>
            <a:rPr lang="cs-CZ" sz="1400" b="0" dirty="0">
              <a:latin typeface="Hind Regular"/>
            </a:rPr>
            <a:t>(RE, 1950; ČSFR, 1992) </a:t>
          </a:r>
        </a:p>
      </dgm:t>
    </dgm:pt>
    <dgm:pt modelId="{C844B6E8-11FB-49C1-84CA-A2C3F6B9927A}" type="parTrans" cxnId="{8B58E2E0-9D57-47E5-BDE8-6CE72347D630}">
      <dgm:prSet/>
      <dgm:spPr/>
      <dgm:t>
        <a:bodyPr/>
        <a:lstStyle/>
        <a:p>
          <a:endParaRPr lang="cs-CZ" sz="2000"/>
        </a:p>
      </dgm:t>
    </dgm:pt>
    <dgm:pt modelId="{1CF61F0B-4A2F-4114-804C-B470589820DE}" type="sibTrans" cxnId="{8B58E2E0-9D57-47E5-BDE8-6CE72347D630}">
      <dgm:prSet/>
      <dgm:spPr/>
      <dgm:t>
        <a:bodyPr/>
        <a:lstStyle/>
        <a:p>
          <a:endParaRPr lang="cs-CZ" sz="2000"/>
        </a:p>
      </dgm:t>
    </dgm:pt>
    <dgm:pt modelId="{51A5870C-A548-4828-96DE-DABDEB809EF5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rtl="0"/>
          <a:r>
            <a:rPr lang="cs-CZ" sz="1400" b="1" dirty="0">
              <a:latin typeface="Hind Regular"/>
            </a:rPr>
            <a:t>Evropská sociální charta </a:t>
          </a:r>
          <a:r>
            <a:rPr lang="cs-CZ" sz="1400" dirty="0">
              <a:latin typeface="Hind Regular"/>
            </a:rPr>
            <a:t>(RE, 1961; ČR 2000)</a:t>
          </a:r>
        </a:p>
      </dgm:t>
    </dgm:pt>
    <dgm:pt modelId="{61DC5BA0-3173-46BD-AEC4-5D402229E753}" type="parTrans" cxnId="{F4950F83-CFA0-4181-8649-DB1341ECB589}">
      <dgm:prSet/>
      <dgm:spPr/>
      <dgm:t>
        <a:bodyPr/>
        <a:lstStyle/>
        <a:p>
          <a:endParaRPr lang="cs-CZ" sz="2000"/>
        </a:p>
      </dgm:t>
    </dgm:pt>
    <dgm:pt modelId="{F629325F-DB52-4232-BA66-8BBE69BCC4D5}" type="sibTrans" cxnId="{F4950F83-CFA0-4181-8649-DB1341ECB589}">
      <dgm:prSet/>
      <dgm:spPr/>
      <dgm:t>
        <a:bodyPr/>
        <a:lstStyle/>
        <a:p>
          <a:endParaRPr lang="cs-CZ" sz="2000"/>
        </a:p>
      </dgm:t>
    </dgm:pt>
    <dgm:pt modelId="{FF13D707-2305-4646-BFD1-4B7735EF28C4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rtl="0"/>
          <a:r>
            <a:rPr lang="cs-CZ" sz="1400" b="1" dirty="0">
              <a:latin typeface="Hind Regular"/>
            </a:rPr>
            <a:t>Listina základních práv Evropské Unie </a:t>
          </a:r>
          <a:r>
            <a:rPr lang="cs-CZ" sz="1400" dirty="0">
              <a:latin typeface="Hind Regular"/>
            </a:rPr>
            <a:t>(EU, 2009)</a:t>
          </a:r>
        </a:p>
      </dgm:t>
    </dgm:pt>
    <dgm:pt modelId="{E9D93BD1-5956-42E5-BED3-39DC5E9BF100}" type="parTrans" cxnId="{605730B1-0036-48E0-A6D3-4D4FFBD9D375}">
      <dgm:prSet/>
      <dgm:spPr/>
      <dgm:t>
        <a:bodyPr/>
        <a:lstStyle/>
        <a:p>
          <a:endParaRPr lang="cs-CZ" sz="2000"/>
        </a:p>
      </dgm:t>
    </dgm:pt>
    <dgm:pt modelId="{D339910F-414F-4F90-AB6D-704F207FC904}" type="sibTrans" cxnId="{605730B1-0036-48E0-A6D3-4D4FFBD9D375}">
      <dgm:prSet/>
      <dgm:spPr/>
      <dgm:t>
        <a:bodyPr/>
        <a:lstStyle/>
        <a:p>
          <a:endParaRPr lang="cs-CZ" sz="2000"/>
        </a:p>
      </dgm:t>
    </dgm:pt>
    <dgm:pt modelId="{ADE81F9A-70FC-4674-B88E-F172BC58097B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cs-CZ" sz="1800" b="1" dirty="0">
              <a:solidFill>
                <a:schemeClr val="tx1"/>
              </a:solidFill>
              <a:latin typeface="Hind Regular"/>
            </a:rPr>
            <a:t>České: </a:t>
          </a:r>
          <a:endParaRPr lang="cs-CZ" sz="1800" dirty="0">
            <a:solidFill>
              <a:schemeClr val="tx1"/>
            </a:solidFill>
            <a:latin typeface="Hind Regular"/>
          </a:endParaRPr>
        </a:p>
      </dgm:t>
    </dgm:pt>
    <dgm:pt modelId="{132D6279-FA1B-4080-B3CE-CD44A30ED650}" type="parTrans" cxnId="{8639F211-61FA-46A9-9703-66742F892BB5}">
      <dgm:prSet/>
      <dgm:spPr/>
      <dgm:t>
        <a:bodyPr/>
        <a:lstStyle/>
        <a:p>
          <a:endParaRPr lang="cs-CZ" sz="2000"/>
        </a:p>
      </dgm:t>
    </dgm:pt>
    <dgm:pt modelId="{AFFD9C3E-352B-4051-9602-9BD7A114A37B}" type="sibTrans" cxnId="{8639F211-61FA-46A9-9703-66742F892BB5}">
      <dgm:prSet/>
      <dgm:spPr/>
      <dgm:t>
        <a:bodyPr/>
        <a:lstStyle/>
        <a:p>
          <a:endParaRPr lang="cs-CZ" sz="2000"/>
        </a:p>
      </dgm:t>
    </dgm:pt>
    <dgm:pt modelId="{4C46A27F-A1D1-474C-8DD4-1C4C59EFF8F8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rtl="0"/>
          <a:r>
            <a:rPr lang="cs-CZ" sz="1400" b="1" dirty="0">
              <a:latin typeface="Hind Regular"/>
            </a:rPr>
            <a:t>Listina základních práv a svobod</a:t>
          </a:r>
          <a:r>
            <a:rPr lang="cs-CZ" sz="1400" i="1" dirty="0">
              <a:latin typeface="Hind Regular"/>
            </a:rPr>
            <a:t>, </a:t>
          </a:r>
          <a:r>
            <a:rPr lang="cs-CZ" sz="1400" dirty="0">
              <a:latin typeface="Hind Regular"/>
            </a:rPr>
            <a:t>součást ústavního pořádku ČR</a:t>
          </a:r>
          <a:r>
            <a:rPr lang="cs-CZ" sz="1400" i="1" dirty="0">
              <a:latin typeface="Hind Regular"/>
            </a:rPr>
            <a:t> </a:t>
          </a:r>
          <a:r>
            <a:rPr lang="cs-CZ" sz="1400" dirty="0">
              <a:latin typeface="Hind Regular"/>
            </a:rPr>
            <a:t>(1992)</a:t>
          </a:r>
        </a:p>
      </dgm:t>
    </dgm:pt>
    <dgm:pt modelId="{448D014E-A20B-465E-A25C-BEEF8203D171}" type="parTrans" cxnId="{A403F4CF-FBBA-410B-8550-9A01000D5CC5}">
      <dgm:prSet/>
      <dgm:spPr/>
      <dgm:t>
        <a:bodyPr/>
        <a:lstStyle/>
        <a:p>
          <a:endParaRPr lang="cs-CZ" sz="2000"/>
        </a:p>
      </dgm:t>
    </dgm:pt>
    <dgm:pt modelId="{ACD78952-5205-4EB5-BB1D-3ED88BB90A33}" type="sibTrans" cxnId="{A403F4CF-FBBA-410B-8550-9A01000D5CC5}">
      <dgm:prSet/>
      <dgm:spPr/>
      <dgm:t>
        <a:bodyPr/>
        <a:lstStyle/>
        <a:p>
          <a:endParaRPr lang="cs-CZ" sz="2000"/>
        </a:p>
      </dgm:t>
    </dgm:pt>
    <dgm:pt modelId="{8E6E7D29-D538-4A4D-83F2-5650702DCAA6}" type="pres">
      <dgm:prSet presAssocID="{CCD2A1FA-ED82-4FDB-84E9-C55E6B5444A8}" presName="Name0" presStyleCnt="0">
        <dgm:presLayoutVars>
          <dgm:dir/>
          <dgm:animLvl val="lvl"/>
          <dgm:resizeHandles val="exact"/>
        </dgm:presLayoutVars>
      </dgm:prSet>
      <dgm:spPr/>
    </dgm:pt>
    <dgm:pt modelId="{762A614A-E62F-4C4D-8CA4-02E5D6A48FBC}" type="pres">
      <dgm:prSet presAssocID="{02DEDBBF-E373-4F41-A81E-F7DC5D851F2F}" presName="linNode" presStyleCnt="0"/>
      <dgm:spPr/>
    </dgm:pt>
    <dgm:pt modelId="{0272299F-F440-4840-8DBC-1FE78DF184C7}" type="pres">
      <dgm:prSet presAssocID="{02DEDBBF-E373-4F41-A81E-F7DC5D851F2F}" presName="parentText" presStyleLbl="node1" presStyleIdx="0" presStyleCnt="3" custScaleX="44725">
        <dgm:presLayoutVars>
          <dgm:chMax val="1"/>
          <dgm:bulletEnabled val="1"/>
        </dgm:presLayoutVars>
      </dgm:prSet>
      <dgm:spPr/>
    </dgm:pt>
    <dgm:pt modelId="{E88A6C6A-663D-4908-AF39-25C1287AA085}" type="pres">
      <dgm:prSet presAssocID="{02DEDBBF-E373-4F41-A81E-F7DC5D851F2F}" presName="descendantText" presStyleLbl="alignAccFollowNode1" presStyleIdx="0" presStyleCnt="3" custScaleX="131220" custScaleY="112520">
        <dgm:presLayoutVars>
          <dgm:bulletEnabled val="1"/>
        </dgm:presLayoutVars>
      </dgm:prSet>
      <dgm:spPr/>
    </dgm:pt>
    <dgm:pt modelId="{4B4C0015-D44D-4834-AB46-36F0FAD82D9C}" type="pres">
      <dgm:prSet presAssocID="{C0619974-E140-4498-8F66-61AB55E6925F}" presName="sp" presStyleCnt="0"/>
      <dgm:spPr/>
    </dgm:pt>
    <dgm:pt modelId="{89016B79-F030-4F57-8078-C93C7237B044}" type="pres">
      <dgm:prSet presAssocID="{CE52ABFA-51C5-41E1-8DF1-92536D0EB801}" presName="linNode" presStyleCnt="0"/>
      <dgm:spPr/>
    </dgm:pt>
    <dgm:pt modelId="{AC774346-38DD-493E-91C6-8D338C214057}" type="pres">
      <dgm:prSet presAssocID="{CE52ABFA-51C5-41E1-8DF1-92536D0EB801}" presName="parentText" presStyleLbl="node1" presStyleIdx="1" presStyleCnt="3" custScaleX="43978">
        <dgm:presLayoutVars>
          <dgm:chMax val="1"/>
          <dgm:bulletEnabled val="1"/>
        </dgm:presLayoutVars>
      </dgm:prSet>
      <dgm:spPr/>
    </dgm:pt>
    <dgm:pt modelId="{F1A7CC07-D043-4A59-97FE-9CE475673568}" type="pres">
      <dgm:prSet presAssocID="{CE52ABFA-51C5-41E1-8DF1-92536D0EB801}" presName="descendantText" presStyleLbl="alignAccFollowNode1" presStyleIdx="1" presStyleCnt="3" custScaleX="131103">
        <dgm:presLayoutVars>
          <dgm:bulletEnabled val="1"/>
        </dgm:presLayoutVars>
      </dgm:prSet>
      <dgm:spPr/>
    </dgm:pt>
    <dgm:pt modelId="{D5C56D2F-9BCB-430D-98DC-FF3F0609FD75}" type="pres">
      <dgm:prSet presAssocID="{6719C869-55EE-4F1C-966F-0D76FE0B6604}" presName="sp" presStyleCnt="0"/>
      <dgm:spPr/>
    </dgm:pt>
    <dgm:pt modelId="{05854D39-DBC6-4623-9D40-7F7E6E210A42}" type="pres">
      <dgm:prSet presAssocID="{ADE81F9A-70FC-4674-B88E-F172BC58097B}" presName="linNode" presStyleCnt="0"/>
      <dgm:spPr/>
    </dgm:pt>
    <dgm:pt modelId="{8B561DAD-40E2-4AC6-B2E6-57121732C7CA}" type="pres">
      <dgm:prSet presAssocID="{ADE81F9A-70FC-4674-B88E-F172BC58097B}" presName="parentText" presStyleLbl="node1" presStyleIdx="2" presStyleCnt="3" custScaleX="44725">
        <dgm:presLayoutVars>
          <dgm:chMax val="1"/>
          <dgm:bulletEnabled val="1"/>
        </dgm:presLayoutVars>
      </dgm:prSet>
      <dgm:spPr/>
    </dgm:pt>
    <dgm:pt modelId="{8D8471FC-E41C-4446-A3F3-92781877EFDB}" type="pres">
      <dgm:prSet presAssocID="{ADE81F9A-70FC-4674-B88E-F172BC58097B}" presName="descendantText" presStyleLbl="alignAccFollowNode1" presStyleIdx="2" presStyleCnt="3" custScaleX="131221" custLinFactNeighborX="1938" custLinFactNeighborY="-1088">
        <dgm:presLayoutVars>
          <dgm:bulletEnabled val="1"/>
        </dgm:presLayoutVars>
      </dgm:prSet>
      <dgm:spPr/>
    </dgm:pt>
  </dgm:ptLst>
  <dgm:cxnLst>
    <dgm:cxn modelId="{3B757711-3567-443A-9E71-4B8AA6D300A0}" srcId="{CCD2A1FA-ED82-4FDB-84E9-C55E6B5444A8}" destId="{02DEDBBF-E373-4F41-A81E-F7DC5D851F2F}" srcOrd="0" destOrd="0" parTransId="{C08EFE5B-5271-486C-8606-259C8A94314F}" sibTransId="{C0619974-E140-4498-8F66-61AB55E6925F}"/>
    <dgm:cxn modelId="{8639F211-61FA-46A9-9703-66742F892BB5}" srcId="{CCD2A1FA-ED82-4FDB-84E9-C55E6B5444A8}" destId="{ADE81F9A-70FC-4674-B88E-F172BC58097B}" srcOrd="2" destOrd="0" parTransId="{132D6279-FA1B-4080-B3CE-CD44A30ED650}" sibTransId="{AFFD9C3E-352B-4051-9602-9BD7A114A37B}"/>
    <dgm:cxn modelId="{F3B0C613-C0AB-4508-9A8C-86861873AECA}" srcId="{CCD2A1FA-ED82-4FDB-84E9-C55E6B5444A8}" destId="{CE52ABFA-51C5-41E1-8DF1-92536D0EB801}" srcOrd="1" destOrd="0" parTransId="{8517E1B7-F2FB-48D4-8C5F-6AA98E27E9A5}" sibTransId="{6719C869-55EE-4F1C-966F-0D76FE0B6604}"/>
    <dgm:cxn modelId="{07187D15-4724-4474-9EB0-20AEE1861ED5}" type="presOf" srcId="{6CFEF5CC-716F-46F7-B687-2C7B4955BCF7}" destId="{E88A6C6A-663D-4908-AF39-25C1287AA085}" srcOrd="0" destOrd="1" presId="urn:microsoft.com/office/officeart/2005/8/layout/vList5"/>
    <dgm:cxn modelId="{DE70C520-F278-40CC-8BD5-DC85711378E3}" srcId="{02DEDBBF-E373-4F41-A81E-F7DC5D851F2F}" destId="{C87B1360-4BD7-46DE-98E0-BE7A4405026B}" srcOrd="0" destOrd="0" parTransId="{EA580C63-3493-4CF4-BBF0-2085973BD887}" sibTransId="{34B2FE73-BACB-45AC-AA60-3F296651FAE7}"/>
    <dgm:cxn modelId="{E9BEA529-E2B3-44A5-8C0B-9F74DFC4F40A}" type="presOf" srcId="{C87B1360-4BD7-46DE-98E0-BE7A4405026B}" destId="{E88A6C6A-663D-4908-AF39-25C1287AA085}" srcOrd="0" destOrd="0" presId="urn:microsoft.com/office/officeart/2005/8/layout/vList5"/>
    <dgm:cxn modelId="{5C7CB133-BEB8-4DDB-BFC8-A40435D6586D}" type="presOf" srcId="{FF13D707-2305-4646-BFD1-4B7735EF28C4}" destId="{F1A7CC07-D043-4A59-97FE-9CE475673568}" srcOrd="0" destOrd="2" presId="urn:microsoft.com/office/officeart/2005/8/layout/vList5"/>
    <dgm:cxn modelId="{354CC05A-38A0-48D7-AAF1-B067B8898442}" type="presOf" srcId="{E9B16B30-E295-4304-9800-59FFE605C057}" destId="{E88A6C6A-663D-4908-AF39-25C1287AA085}" srcOrd="0" destOrd="2" presId="urn:microsoft.com/office/officeart/2005/8/layout/vList5"/>
    <dgm:cxn modelId="{D700F95A-6DA6-41B3-A4F8-069A61DC796F}" type="presOf" srcId="{51A5870C-A548-4828-96DE-DABDEB809EF5}" destId="{F1A7CC07-D043-4A59-97FE-9CE475673568}" srcOrd="0" destOrd="1" presId="urn:microsoft.com/office/officeart/2005/8/layout/vList5"/>
    <dgm:cxn modelId="{A36C8882-55AC-4956-B319-E0262DCAAFF4}" type="presOf" srcId="{CCD2A1FA-ED82-4FDB-84E9-C55E6B5444A8}" destId="{8E6E7D29-D538-4A4D-83F2-5650702DCAA6}" srcOrd="0" destOrd="0" presId="urn:microsoft.com/office/officeart/2005/8/layout/vList5"/>
    <dgm:cxn modelId="{F4950F83-CFA0-4181-8649-DB1341ECB589}" srcId="{CE52ABFA-51C5-41E1-8DF1-92536D0EB801}" destId="{51A5870C-A548-4828-96DE-DABDEB809EF5}" srcOrd="1" destOrd="0" parTransId="{61DC5BA0-3173-46BD-AEC4-5D402229E753}" sibTransId="{F629325F-DB52-4232-BA66-8BBE69BCC4D5}"/>
    <dgm:cxn modelId="{D8E83C96-C603-4295-BDEE-75263F6F60CD}" type="presOf" srcId="{F8FFE095-4315-4D11-A06F-256673A90556}" destId="{F1A7CC07-D043-4A59-97FE-9CE475673568}" srcOrd="0" destOrd="0" presId="urn:microsoft.com/office/officeart/2005/8/layout/vList5"/>
    <dgm:cxn modelId="{605730B1-0036-48E0-A6D3-4D4FFBD9D375}" srcId="{CE52ABFA-51C5-41E1-8DF1-92536D0EB801}" destId="{FF13D707-2305-4646-BFD1-4B7735EF28C4}" srcOrd="2" destOrd="0" parTransId="{E9D93BD1-5956-42E5-BED3-39DC5E9BF100}" sibTransId="{D339910F-414F-4F90-AB6D-704F207FC904}"/>
    <dgm:cxn modelId="{A61ECEB1-084A-40E7-A0CF-51654FBC3EEF}" srcId="{02DEDBBF-E373-4F41-A81E-F7DC5D851F2F}" destId="{6CFEF5CC-716F-46F7-B687-2C7B4955BCF7}" srcOrd="1" destOrd="0" parTransId="{C5370631-6B01-4111-B911-130BCEB00EF1}" sibTransId="{1A5479FC-AB3C-41FE-BE19-A957CB3F65CB}"/>
    <dgm:cxn modelId="{9C5DAEB6-B7FD-4717-81C9-4F59798CA77F}" type="presOf" srcId="{ADE81F9A-70FC-4674-B88E-F172BC58097B}" destId="{8B561DAD-40E2-4AC6-B2E6-57121732C7CA}" srcOrd="0" destOrd="0" presId="urn:microsoft.com/office/officeart/2005/8/layout/vList5"/>
    <dgm:cxn modelId="{8DC403B9-4676-496E-A348-F9A07EF0D1DB}" type="presOf" srcId="{CE52ABFA-51C5-41E1-8DF1-92536D0EB801}" destId="{AC774346-38DD-493E-91C6-8D338C214057}" srcOrd="0" destOrd="0" presId="urn:microsoft.com/office/officeart/2005/8/layout/vList5"/>
    <dgm:cxn modelId="{A403F4CF-FBBA-410B-8550-9A01000D5CC5}" srcId="{ADE81F9A-70FC-4674-B88E-F172BC58097B}" destId="{4C46A27F-A1D1-474C-8DD4-1C4C59EFF8F8}" srcOrd="0" destOrd="0" parTransId="{448D014E-A20B-465E-A25C-BEEF8203D171}" sibTransId="{ACD78952-5205-4EB5-BB1D-3ED88BB90A33}"/>
    <dgm:cxn modelId="{8B58E2E0-9D57-47E5-BDE8-6CE72347D630}" srcId="{CE52ABFA-51C5-41E1-8DF1-92536D0EB801}" destId="{F8FFE095-4315-4D11-A06F-256673A90556}" srcOrd="0" destOrd="0" parTransId="{C844B6E8-11FB-49C1-84CA-A2C3F6B9927A}" sibTransId="{1CF61F0B-4A2F-4114-804C-B470589820DE}"/>
    <dgm:cxn modelId="{F511E5E2-4F94-4174-9DC5-66F7DA900CA1}" type="presOf" srcId="{02DEDBBF-E373-4F41-A81E-F7DC5D851F2F}" destId="{0272299F-F440-4840-8DBC-1FE78DF184C7}" srcOrd="0" destOrd="0" presId="urn:microsoft.com/office/officeart/2005/8/layout/vList5"/>
    <dgm:cxn modelId="{3EE2A4F6-8B42-42C3-A8E0-A60E8ED01B67}" type="presOf" srcId="{4C46A27F-A1D1-474C-8DD4-1C4C59EFF8F8}" destId="{8D8471FC-E41C-4446-A3F3-92781877EFDB}" srcOrd="0" destOrd="0" presId="urn:microsoft.com/office/officeart/2005/8/layout/vList5"/>
    <dgm:cxn modelId="{D72777FC-CC1B-459A-B2AF-3E790A6A5C56}" srcId="{02DEDBBF-E373-4F41-A81E-F7DC5D851F2F}" destId="{E9B16B30-E295-4304-9800-59FFE605C057}" srcOrd="2" destOrd="0" parTransId="{99F6BBA4-B78A-4E7E-8041-EC93A2814087}" sibTransId="{B66D7A17-F778-47EC-A2F4-69F56967D047}"/>
    <dgm:cxn modelId="{E3E4BAB6-5C7A-4C9F-A80C-AA1EC3FE38C7}" type="presParOf" srcId="{8E6E7D29-D538-4A4D-83F2-5650702DCAA6}" destId="{762A614A-E62F-4C4D-8CA4-02E5D6A48FBC}" srcOrd="0" destOrd="0" presId="urn:microsoft.com/office/officeart/2005/8/layout/vList5"/>
    <dgm:cxn modelId="{A04A18DC-71D8-406D-86FA-A601E3744422}" type="presParOf" srcId="{762A614A-E62F-4C4D-8CA4-02E5D6A48FBC}" destId="{0272299F-F440-4840-8DBC-1FE78DF184C7}" srcOrd="0" destOrd="0" presId="urn:microsoft.com/office/officeart/2005/8/layout/vList5"/>
    <dgm:cxn modelId="{53D2B585-19F6-4A29-BEFB-AE023D0AACE3}" type="presParOf" srcId="{762A614A-E62F-4C4D-8CA4-02E5D6A48FBC}" destId="{E88A6C6A-663D-4908-AF39-25C1287AA085}" srcOrd="1" destOrd="0" presId="urn:microsoft.com/office/officeart/2005/8/layout/vList5"/>
    <dgm:cxn modelId="{44D073D3-35D0-4806-BB3C-E82D6109A94A}" type="presParOf" srcId="{8E6E7D29-D538-4A4D-83F2-5650702DCAA6}" destId="{4B4C0015-D44D-4834-AB46-36F0FAD82D9C}" srcOrd="1" destOrd="0" presId="urn:microsoft.com/office/officeart/2005/8/layout/vList5"/>
    <dgm:cxn modelId="{F9CA6681-E3C6-4E2A-A775-875BD420F966}" type="presParOf" srcId="{8E6E7D29-D538-4A4D-83F2-5650702DCAA6}" destId="{89016B79-F030-4F57-8078-C93C7237B044}" srcOrd="2" destOrd="0" presId="urn:microsoft.com/office/officeart/2005/8/layout/vList5"/>
    <dgm:cxn modelId="{39CB5085-BECC-4FFC-B79F-D8225875134A}" type="presParOf" srcId="{89016B79-F030-4F57-8078-C93C7237B044}" destId="{AC774346-38DD-493E-91C6-8D338C214057}" srcOrd="0" destOrd="0" presId="urn:microsoft.com/office/officeart/2005/8/layout/vList5"/>
    <dgm:cxn modelId="{78D79AFC-DFFC-4354-AEDD-A42C2314A612}" type="presParOf" srcId="{89016B79-F030-4F57-8078-C93C7237B044}" destId="{F1A7CC07-D043-4A59-97FE-9CE475673568}" srcOrd="1" destOrd="0" presId="urn:microsoft.com/office/officeart/2005/8/layout/vList5"/>
    <dgm:cxn modelId="{469D5A58-4712-44EB-B496-5D24F94A22EE}" type="presParOf" srcId="{8E6E7D29-D538-4A4D-83F2-5650702DCAA6}" destId="{D5C56D2F-9BCB-430D-98DC-FF3F0609FD75}" srcOrd="3" destOrd="0" presId="urn:microsoft.com/office/officeart/2005/8/layout/vList5"/>
    <dgm:cxn modelId="{262A417C-F106-46A1-92EA-224E58F8E22E}" type="presParOf" srcId="{8E6E7D29-D538-4A4D-83F2-5650702DCAA6}" destId="{05854D39-DBC6-4623-9D40-7F7E6E210A42}" srcOrd="4" destOrd="0" presId="urn:microsoft.com/office/officeart/2005/8/layout/vList5"/>
    <dgm:cxn modelId="{185E3740-8483-4274-8299-B9FB93F1E1E8}" type="presParOf" srcId="{05854D39-DBC6-4623-9D40-7F7E6E210A42}" destId="{8B561DAD-40E2-4AC6-B2E6-57121732C7CA}" srcOrd="0" destOrd="0" presId="urn:microsoft.com/office/officeart/2005/8/layout/vList5"/>
    <dgm:cxn modelId="{10C326CB-0CD5-4834-BC6D-3F1BEA6D28A3}" type="presParOf" srcId="{05854D39-DBC6-4623-9D40-7F7E6E210A42}" destId="{8D8471FC-E41C-4446-A3F3-92781877EF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A6C6A-663D-4908-AF39-25C1287AA085}">
      <dsp:nvSpPr>
        <dsp:cNvPr id="0" name=""/>
        <dsp:cNvSpPr/>
      </dsp:nvSpPr>
      <dsp:spPr>
        <a:xfrm rot="5400000">
          <a:off x="4386119" y="-2939985"/>
          <a:ext cx="1174997" cy="7189246"/>
        </a:xfrm>
        <a:prstGeom prst="round2SameRect">
          <a:avLst/>
        </a:prstGeom>
        <a:solidFill>
          <a:srgbClr val="FFF0AF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latin typeface="Hind Regular"/>
            </a:rPr>
            <a:t>Všeobecná deklarace lidských práv </a:t>
          </a:r>
          <a:r>
            <a:rPr lang="cs-CZ" sz="1400" kern="1200" dirty="0">
              <a:latin typeface="Hind Regular"/>
            </a:rPr>
            <a:t>(OSN, 1948) – politický dokument, právně nezávazný</a:t>
          </a: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latin typeface="Hind Regular"/>
            </a:rPr>
            <a:t>Pakt o občanských a politických právech </a:t>
          </a:r>
          <a:r>
            <a:rPr lang="cs-CZ" sz="1400" kern="1200" dirty="0">
              <a:latin typeface="Hind Regular"/>
            </a:rPr>
            <a:t>(OSN, 1966; ČSSR ,1976)</a:t>
          </a: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latin typeface="Hind Regular"/>
            </a:rPr>
            <a:t>Pakt o ekonomických, kulturních a sociálních právech </a:t>
          </a:r>
          <a:r>
            <a:rPr lang="cs-CZ" sz="1400" kern="1200" dirty="0">
              <a:latin typeface="Hind Regular"/>
            </a:rPr>
            <a:t>(OSN, 1966; ČSSR 1976)</a:t>
          </a:r>
        </a:p>
      </dsp:txBody>
      <dsp:txXfrm rot="-5400000">
        <a:off x="1378995" y="124498"/>
        <a:ext cx="7131887" cy="1060279"/>
      </dsp:txXfrm>
    </dsp:sp>
    <dsp:sp modelId="{0272299F-F440-4840-8DBC-1FE78DF184C7}">
      <dsp:nvSpPr>
        <dsp:cNvPr id="0" name=""/>
        <dsp:cNvSpPr/>
      </dsp:nvSpPr>
      <dsp:spPr>
        <a:xfrm>
          <a:off x="655" y="1977"/>
          <a:ext cx="1378339" cy="130532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Hind Regular"/>
            </a:rPr>
            <a:t>Globální:</a:t>
          </a:r>
          <a:endParaRPr lang="cs-CZ" sz="1800" kern="1200" dirty="0">
            <a:solidFill>
              <a:schemeClr val="tx1"/>
            </a:solidFill>
            <a:latin typeface="Hind Regular"/>
          </a:endParaRPr>
        </a:p>
      </dsp:txBody>
      <dsp:txXfrm>
        <a:off x="64375" y="65697"/>
        <a:ext cx="1250899" cy="1177880"/>
      </dsp:txXfrm>
    </dsp:sp>
    <dsp:sp modelId="{F1A7CC07-D043-4A59-97FE-9CE475673568}">
      <dsp:nvSpPr>
        <dsp:cNvPr id="0" name=""/>
        <dsp:cNvSpPr/>
      </dsp:nvSpPr>
      <dsp:spPr>
        <a:xfrm rot="5400000">
          <a:off x="4430099" y="-1569704"/>
          <a:ext cx="1044256" cy="7189858"/>
        </a:xfrm>
        <a:prstGeom prst="round2SameRect">
          <a:avLst/>
        </a:prstGeom>
        <a:solidFill>
          <a:srgbClr val="FFF0AF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latin typeface="Hind Regular"/>
            </a:rPr>
            <a:t>Evropská úmluva o lidských právech </a:t>
          </a:r>
          <a:r>
            <a:rPr lang="cs-CZ" sz="1400" b="0" kern="1200" dirty="0">
              <a:latin typeface="Hind Regular"/>
            </a:rPr>
            <a:t>(RE, 1950; ČSFR, 1992) 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latin typeface="Hind Regular"/>
            </a:rPr>
            <a:t>Evropská sociální charta </a:t>
          </a:r>
          <a:r>
            <a:rPr lang="cs-CZ" sz="1400" kern="1200" dirty="0">
              <a:latin typeface="Hind Regular"/>
            </a:rPr>
            <a:t>(RE, 1961; ČR 2000)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latin typeface="Hind Regular"/>
            </a:rPr>
            <a:t>Listina základních práv Evropské Unie </a:t>
          </a:r>
          <a:r>
            <a:rPr lang="cs-CZ" sz="1400" kern="1200" dirty="0">
              <a:latin typeface="Hind Regular"/>
            </a:rPr>
            <a:t>(EU, 2009)</a:t>
          </a:r>
        </a:p>
      </dsp:txBody>
      <dsp:txXfrm rot="-5400000">
        <a:off x="1357298" y="1554073"/>
        <a:ext cx="7138882" cy="942304"/>
      </dsp:txXfrm>
    </dsp:sp>
    <dsp:sp modelId="{AC774346-38DD-493E-91C6-8D338C214057}">
      <dsp:nvSpPr>
        <dsp:cNvPr id="0" name=""/>
        <dsp:cNvSpPr/>
      </dsp:nvSpPr>
      <dsp:spPr>
        <a:xfrm>
          <a:off x="655" y="1372564"/>
          <a:ext cx="1356643" cy="130532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Hind Regular"/>
            </a:rPr>
            <a:t>Evropské: </a:t>
          </a:r>
          <a:endParaRPr lang="cs-CZ" sz="1800" kern="1200" dirty="0">
            <a:solidFill>
              <a:schemeClr val="tx1"/>
            </a:solidFill>
            <a:latin typeface="Hind Regular"/>
          </a:endParaRPr>
        </a:p>
      </dsp:txBody>
      <dsp:txXfrm>
        <a:off x="64375" y="1436284"/>
        <a:ext cx="1229203" cy="1177880"/>
      </dsp:txXfrm>
    </dsp:sp>
    <dsp:sp modelId="{8D8471FC-E41C-4446-A3F3-92781877EFDB}">
      <dsp:nvSpPr>
        <dsp:cNvPr id="0" name=""/>
        <dsp:cNvSpPr/>
      </dsp:nvSpPr>
      <dsp:spPr>
        <a:xfrm rot="5400000">
          <a:off x="4452172" y="-210200"/>
          <a:ext cx="1044256" cy="7189301"/>
        </a:xfrm>
        <a:prstGeom prst="round2SameRect">
          <a:avLst/>
        </a:prstGeom>
        <a:solidFill>
          <a:srgbClr val="FFF0AF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1" kern="1200" dirty="0">
              <a:latin typeface="Hind Regular"/>
            </a:rPr>
            <a:t>Listina základních práv a svobod</a:t>
          </a:r>
          <a:r>
            <a:rPr lang="cs-CZ" sz="1400" i="1" kern="1200" dirty="0">
              <a:latin typeface="Hind Regular"/>
            </a:rPr>
            <a:t>, </a:t>
          </a:r>
          <a:r>
            <a:rPr lang="cs-CZ" sz="1400" kern="1200" dirty="0">
              <a:latin typeface="Hind Regular"/>
            </a:rPr>
            <a:t>součást ústavního pořádku ČR</a:t>
          </a:r>
          <a:r>
            <a:rPr lang="cs-CZ" sz="1400" i="1" kern="1200" dirty="0">
              <a:latin typeface="Hind Regular"/>
            </a:rPr>
            <a:t> </a:t>
          </a:r>
          <a:r>
            <a:rPr lang="cs-CZ" sz="1400" kern="1200" dirty="0">
              <a:latin typeface="Hind Regular"/>
            </a:rPr>
            <a:t>(1992)</a:t>
          </a:r>
        </a:p>
      </dsp:txBody>
      <dsp:txXfrm rot="-5400000">
        <a:off x="1379650" y="2913298"/>
        <a:ext cx="7138325" cy="942304"/>
      </dsp:txXfrm>
    </dsp:sp>
    <dsp:sp modelId="{8B561DAD-40E2-4AC6-B2E6-57121732C7CA}">
      <dsp:nvSpPr>
        <dsp:cNvPr id="0" name=""/>
        <dsp:cNvSpPr/>
      </dsp:nvSpPr>
      <dsp:spPr>
        <a:xfrm>
          <a:off x="655" y="2743151"/>
          <a:ext cx="1378339" cy="130532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Hind Regular"/>
            </a:rPr>
            <a:t>České: </a:t>
          </a:r>
          <a:endParaRPr lang="cs-CZ" sz="1800" kern="1200" dirty="0">
            <a:solidFill>
              <a:schemeClr val="tx1"/>
            </a:solidFill>
            <a:latin typeface="Hind Regular"/>
          </a:endParaRPr>
        </a:p>
      </dsp:txBody>
      <dsp:txXfrm>
        <a:off x="64375" y="2806871"/>
        <a:ext cx="1250899" cy="1177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1337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029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28.02.2022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4. Sociální práva a jejich vymezení </a:t>
            </a:r>
            <a:br>
              <a:rPr lang="cs-CZ" b="1" dirty="0"/>
            </a:br>
            <a:r>
              <a:rPr lang="cs-CZ" b="1" dirty="0"/>
              <a:t>v lidskoprávních dokumentech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Sociální politika 1</a:t>
            </a:r>
          </a:p>
          <a:p>
            <a:endParaRPr lang="cs-CZ" dirty="0"/>
          </a:p>
          <a:p>
            <a:r>
              <a:rPr lang="cs-CZ" sz="2400" dirty="0"/>
              <a:t>Mgr. Jan Matěj Bejček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31238" y="332656"/>
            <a:ext cx="8481527" cy="648072"/>
          </a:xfrm>
        </p:spPr>
        <p:txBody>
          <a:bodyPr>
            <a:noAutofit/>
          </a:bodyPr>
          <a:lstStyle/>
          <a:p>
            <a:pPr lvl="1" algn="ctr">
              <a:defRPr/>
            </a:pPr>
            <a:r>
              <a:rPr lang="cs-CZ" sz="3500" b="1" dirty="0">
                <a:solidFill>
                  <a:schemeClr val="tx1"/>
                </a:solidFill>
                <a:latin typeface="Hind Bold"/>
              </a:rPr>
              <a:t>Právo na uspokojivé pracovní podmínky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31238" y="1556792"/>
            <a:ext cx="8481527" cy="4392488"/>
          </a:xfrm>
        </p:spPr>
        <p:txBody>
          <a:bodyPr>
            <a:noAutofit/>
          </a:bodyPr>
          <a:lstStyle/>
          <a:p>
            <a:pPr>
              <a:spcBef>
                <a:spcPts val="24"/>
              </a:spcBef>
            </a:pPr>
            <a:r>
              <a:rPr lang="cs-CZ" sz="2200" b="1" dirty="0"/>
              <a:t>Článek 28 LZPS:</a:t>
            </a:r>
            <a:endParaRPr lang="cs-CZ" sz="2200" dirty="0"/>
          </a:p>
          <a:p>
            <a:pPr marL="0" indent="0">
              <a:spcBef>
                <a:spcPts val="24"/>
              </a:spcBef>
              <a:buNone/>
            </a:pPr>
            <a:r>
              <a:rPr lang="cs-CZ" sz="2200" dirty="0"/>
              <a:t>(1) Zaměstnanci mají právo na </a:t>
            </a:r>
            <a:r>
              <a:rPr lang="cs-CZ" sz="2200" b="1" dirty="0"/>
              <a:t>spravedlivou odměnu za práci a na uspokojivé pracovní podmínky</a:t>
            </a:r>
            <a:r>
              <a:rPr lang="cs-CZ" sz="2200" dirty="0"/>
              <a:t>. </a:t>
            </a:r>
          </a:p>
          <a:p>
            <a:pPr marL="0" indent="0">
              <a:spcBef>
                <a:spcPts val="24"/>
              </a:spcBef>
              <a:buNone/>
            </a:pPr>
            <a:endParaRPr lang="cs-CZ" sz="2200" dirty="0"/>
          </a:p>
          <a:p>
            <a:pPr>
              <a:spcBef>
                <a:spcPts val="24"/>
              </a:spcBef>
            </a:pPr>
            <a:r>
              <a:rPr lang="cs-CZ" sz="2200" b="1" dirty="0"/>
              <a:t>Článek 29 LZPS:</a:t>
            </a:r>
            <a:endParaRPr lang="cs-CZ" sz="2200" dirty="0"/>
          </a:p>
          <a:p>
            <a:pPr marL="0" indent="0">
              <a:spcBef>
                <a:spcPts val="24"/>
              </a:spcBef>
              <a:buNone/>
            </a:pPr>
            <a:r>
              <a:rPr lang="cs-CZ" sz="2200" dirty="0"/>
              <a:t>(1) </a:t>
            </a:r>
            <a:r>
              <a:rPr lang="cs-CZ" sz="2200" b="1" dirty="0"/>
              <a:t>Ženy, mladiství a osoby zdravotně postižené </a:t>
            </a:r>
            <a:r>
              <a:rPr lang="cs-CZ" sz="2200" dirty="0"/>
              <a:t>mají právo na zvýšenou ochranu zdraví při práci a na zvláštní pracovní podmínky.</a:t>
            </a:r>
            <a:br>
              <a:rPr lang="cs-CZ" sz="2200" dirty="0"/>
            </a:br>
            <a:r>
              <a:rPr lang="cs-CZ" sz="2200" dirty="0"/>
              <a:t>(2) Mladiství a osoby zdravotně postižené mají právo na zvláštní ochranu v pracovních vztazích a na pomoc při přípravě k povolání.</a:t>
            </a:r>
          </a:p>
          <a:p>
            <a:pPr marL="82296" indent="0">
              <a:spcBef>
                <a:spcPts val="24"/>
              </a:spcBef>
              <a:buNone/>
              <a:defRPr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26147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14909" y="332656"/>
            <a:ext cx="8530512" cy="743768"/>
          </a:xfrm>
        </p:spPr>
        <p:txBody>
          <a:bodyPr>
            <a:normAutofit/>
          </a:bodyPr>
          <a:lstStyle/>
          <a:p>
            <a:pPr lvl="1" algn="ctr">
              <a:defRPr/>
            </a:pPr>
            <a:r>
              <a:rPr lang="cs-CZ" sz="3500" b="1" dirty="0">
                <a:solidFill>
                  <a:schemeClr val="tx1"/>
                </a:solidFill>
                <a:latin typeface="+mj-lt"/>
              </a:rPr>
              <a:t>Právo na sociální zabezpečení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530512" cy="3220357"/>
          </a:xfrm>
        </p:spPr>
        <p:txBody>
          <a:bodyPr>
            <a:normAutofit/>
          </a:bodyPr>
          <a:lstStyle/>
          <a:p>
            <a:pPr marL="253746" indent="-171450">
              <a:defRPr/>
            </a:pPr>
            <a:r>
              <a:rPr lang="cs-CZ" sz="2200" b="1" dirty="0"/>
              <a:t>Článek 30 Listiny:</a:t>
            </a:r>
            <a:endParaRPr lang="cs-CZ" sz="2200" dirty="0"/>
          </a:p>
          <a:p>
            <a:pPr marL="82296" indent="0">
              <a:buNone/>
              <a:defRPr/>
            </a:pPr>
            <a:r>
              <a:rPr lang="cs-CZ" sz="2200" dirty="0"/>
              <a:t>(1) Občané mají právo na </a:t>
            </a:r>
            <a:r>
              <a:rPr lang="cs-CZ" sz="2200" b="1" dirty="0"/>
              <a:t>přiměřené hmotné zabezpečení ve stáří a při nezpůsobilosti k práci, jakož i při ztrátě živitele</a:t>
            </a:r>
            <a:r>
              <a:rPr lang="cs-CZ" sz="2200" dirty="0"/>
              <a:t>.</a:t>
            </a:r>
            <a:br>
              <a:rPr lang="cs-CZ" sz="2200" dirty="0"/>
            </a:br>
            <a:r>
              <a:rPr lang="cs-CZ" sz="2200" dirty="0"/>
              <a:t>(2) Každý, kdo je </a:t>
            </a:r>
            <a:r>
              <a:rPr lang="cs-CZ" sz="2200" b="1" dirty="0"/>
              <a:t>v hmotné nouzi</a:t>
            </a:r>
            <a:r>
              <a:rPr lang="cs-CZ" sz="2200" dirty="0"/>
              <a:t>, má právo na takovou pomoc, která je nezbytná pro zajištění základních životních podmínek. </a:t>
            </a:r>
          </a:p>
        </p:txBody>
      </p:sp>
    </p:spTree>
    <p:extLst>
      <p:ext uri="{BB962C8B-B14F-4D97-AF65-F5344CB8AC3E}">
        <p14:creationId xmlns:p14="http://schemas.microsoft.com/office/powerpoint/2010/main" val="184001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71398" y="332656"/>
            <a:ext cx="7543800" cy="708779"/>
          </a:xfrm>
        </p:spPr>
        <p:txBody>
          <a:bodyPr>
            <a:normAutofit/>
          </a:bodyPr>
          <a:lstStyle/>
          <a:p>
            <a:pPr lvl="1" algn="ctr">
              <a:defRPr/>
            </a:pPr>
            <a:r>
              <a:rPr lang="cs-CZ" sz="3500" b="1" dirty="0">
                <a:solidFill>
                  <a:schemeClr val="tx1"/>
                </a:solidFill>
                <a:latin typeface="Hind Bold"/>
              </a:rPr>
              <a:t>Právo na rodinu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556792"/>
            <a:ext cx="8439539" cy="4392488"/>
          </a:xfrm>
        </p:spPr>
        <p:txBody>
          <a:bodyPr>
            <a:noAutofit/>
          </a:bodyPr>
          <a:lstStyle/>
          <a:p>
            <a:pPr marL="368046" indent="-285750">
              <a:defRPr/>
            </a:pPr>
            <a:r>
              <a:rPr lang="cs-CZ" sz="2200" b="1" dirty="0"/>
              <a:t>Článek 32 LZPS:</a:t>
            </a:r>
            <a:endParaRPr lang="cs-CZ" sz="2200" dirty="0"/>
          </a:p>
          <a:p>
            <a:pPr marL="82296" indent="0">
              <a:buNone/>
              <a:defRPr/>
            </a:pPr>
            <a:r>
              <a:rPr lang="cs-CZ" sz="2200" dirty="0"/>
              <a:t>(1) </a:t>
            </a:r>
            <a:r>
              <a:rPr lang="cs-CZ" sz="2200" b="1" dirty="0"/>
              <a:t>Rodičovství a rodina jsou pod ochranou zákona</a:t>
            </a:r>
            <a:r>
              <a:rPr lang="cs-CZ" sz="2200" dirty="0"/>
              <a:t>. Zvláštní ochrana dětí a mladistvých je zaručena.</a:t>
            </a:r>
            <a:br>
              <a:rPr lang="cs-CZ" sz="2200" dirty="0"/>
            </a:br>
            <a:r>
              <a:rPr lang="cs-CZ" sz="2200" dirty="0"/>
              <a:t>(2) Ženě v těhotenství je zaručena zvláštní péče, ochrana v pracovních vztazích a odpovídající pracovní podmínky.</a:t>
            </a:r>
            <a:br>
              <a:rPr lang="cs-CZ" sz="2200" dirty="0"/>
            </a:br>
            <a:r>
              <a:rPr lang="cs-CZ" sz="2200" dirty="0"/>
              <a:t>(3) Děti narozené v manželství i mimo ně mají stejná práva.</a:t>
            </a:r>
            <a:br>
              <a:rPr lang="cs-CZ" sz="2200" dirty="0"/>
            </a:br>
            <a:r>
              <a:rPr lang="cs-CZ" sz="2200" dirty="0"/>
              <a:t>(4) Péče o děti a jejich výchova je právem rodičů; děti mají právo na rodičovskou výchovu a péči. Práva rodičů mohou být omezena a nezletilé děti mohou být od rodičů odloučeny proti jejich vůli jen rozhodnutím soudu na základě zákona.</a:t>
            </a:r>
            <a:br>
              <a:rPr lang="cs-CZ" sz="2200" dirty="0"/>
            </a:br>
            <a:r>
              <a:rPr lang="cs-CZ" sz="2200" dirty="0"/>
              <a:t>(5) Rodiče, kteří pečují o děti, mají </a:t>
            </a:r>
            <a:r>
              <a:rPr lang="cs-CZ" sz="2200" b="1" dirty="0"/>
              <a:t>právo na pomoc státu</a:t>
            </a:r>
            <a:r>
              <a:rPr lang="cs-CZ" sz="2200" dirty="0"/>
              <a:t>.</a:t>
            </a:r>
            <a:br>
              <a:rPr lang="cs-CZ" sz="2200" dirty="0"/>
            </a:br>
            <a:endParaRPr lang="cs-CZ" sz="2200" dirty="0"/>
          </a:p>
          <a:p>
            <a:pPr marL="274320" indent="-192024">
              <a:buFont typeface="Wingdings 3"/>
              <a:buChar char=""/>
              <a:defRPr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72706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46263" y="692696"/>
            <a:ext cx="8446537" cy="504056"/>
          </a:xfrm>
        </p:spPr>
        <p:txBody>
          <a:bodyPr>
            <a:noAutofit/>
          </a:bodyPr>
          <a:lstStyle/>
          <a:p>
            <a:pPr lvl="1" algn="ctr">
              <a:defRPr/>
            </a:pPr>
            <a:r>
              <a:rPr lang="cs-CZ" sz="3500" b="1" dirty="0">
                <a:solidFill>
                  <a:schemeClr val="tx1"/>
                </a:solidFill>
                <a:latin typeface="Hind Bold"/>
              </a:rPr>
              <a:t>Právo na přiměřenou životní úroveň </a:t>
            </a:r>
            <a:br>
              <a:rPr lang="cs-CZ" sz="3500" b="1" dirty="0">
                <a:solidFill>
                  <a:schemeClr val="tx1"/>
                </a:solidFill>
                <a:latin typeface="Hind Bold"/>
              </a:rPr>
            </a:br>
            <a:endParaRPr lang="cs-CZ" sz="3500" b="1" dirty="0">
              <a:solidFill>
                <a:schemeClr val="tx1"/>
              </a:solidFill>
              <a:latin typeface="Hind Bold"/>
            </a:endParaRPr>
          </a:p>
        </p:txBody>
      </p:sp>
      <p:sp>
        <p:nvSpPr>
          <p:cNvPr id="47106" name="Zástupný symbol pro obsah 1"/>
          <p:cNvSpPr>
            <a:spLocks noGrp="1"/>
          </p:cNvSpPr>
          <p:nvPr>
            <p:ph idx="1"/>
          </p:nvPr>
        </p:nvSpPr>
        <p:spPr>
          <a:xfrm>
            <a:off x="346263" y="1412776"/>
            <a:ext cx="8424935" cy="3394472"/>
          </a:xfrm>
        </p:spPr>
        <p:txBody>
          <a:bodyPr>
            <a:noAutofit/>
          </a:bodyPr>
          <a:lstStyle/>
          <a:p>
            <a:r>
              <a:rPr lang="cs-CZ" sz="2000" b="1" dirty="0"/>
              <a:t>Článek 31 LZPS: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Každý má právo </a:t>
            </a:r>
            <a:r>
              <a:rPr lang="cs-CZ" sz="2000" b="1" dirty="0"/>
              <a:t>na ochranu zdraví</a:t>
            </a:r>
            <a:r>
              <a:rPr lang="cs-CZ" sz="2000" dirty="0"/>
              <a:t>. Občané mají na základě veřejného pojištění právo na bezplatnou zdravotní péči a na zdravotní pomůcky za podmínek, které stanoví zákon.</a:t>
            </a:r>
          </a:p>
          <a:p>
            <a:r>
              <a:rPr lang="cs-CZ" sz="2000" b="1" dirty="0"/>
              <a:t>Článek 33 LZPS: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(1) Každý má právo na </a:t>
            </a:r>
            <a:r>
              <a:rPr lang="cs-CZ" sz="2000" b="1" dirty="0"/>
              <a:t>vzdělání</a:t>
            </a:r>
            <a:r>
              <a:rPr lang="cs-CZ" sz="2000" dirty="0"/>
              <a:t>. Školní docházka je povinná po dobu, kterou stanoví zákon.</a:t>
            </a:r>
            <a:br>
              <a:rPr lang="cs-CZ" sz="2000" dirty="0"/>
            </a:br>
            <a:r>
              <a:rPr lang="cs-CZ" sz="2000" dirty="0"/>
              <a:t>(2) Občané mají právo na </a:t>
            </a:r>
            <a:r>
              <a:rPr lang="cs-CZ" sz="2000" b="1" dirty="0"/>
              <a:t>bezplatné vzdělání v základních a středních školách</a:t>
            </a:r>
            <a:r>
              <a:rPr lang="cs-CZ" sz="2000" dirty="0"/>
              <a:t>, podle schopností občana a možností společnosti též na vysokých školách.</a:t>
            </a:r>
            <a:br>
              <a:rPr lang="cs-CZ" sz="2000" dirty="0"/>
            </a:br>
            <a:r>
              <a:rPr lang="cs-CZ" sz="2000" dirty="0"/>
              <a:t>(3) Zřizovat jiné školy než státní a vyučovat na nich lze jen za podmínek stanovených zákonem; na takových školách se může vzdělání poskytovat za úplatu.</a:t>
            </a:r>
            <a:br>
              <a:rPr lang="cs-CZ" sz="2000" dirty="0"/>
            </a:br>
            <a:r>
              <a:rPr lang="cs-CZ" sz="2000" dirty="0"/>
              <a:t>(4) Zákon stanoví, za jakých podmínek mají občané při studiu právo na pomoc státu.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82755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/>
          <a:lstStyle/>
          <a:p>
            <a:r>
              <a:rPr lang="cs-CZ" sz="2200" dirty="0"/>
              <a:t>TOMEŠ, Igor. </a:t>
            </a:r>
            <a:r>
              <a:rPr lang="cs-CZ" sz="2200" i="1" dirty="0"/>
              <a:t>Úvod do teorie a metodologie sociální politiky</a:t>
            </a:r>
            <a:r>
              <a:rPr lang="cs-CZ" sz="2200" dirty="0"/>
              <a:t>. Praha: Portál, 2010. ISBN 978-80-7367-680-3.</a:t>
            </a:r>
          </a:p>
          <a:p>
            <a:r>
              <a:rPr lang="cs-CZ" sz="2200" dirty="0"/>
              <a:t>Z. č. 2/1993 Sb., Listina základních práv a svobod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prezentace: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lvl="0"/>
            <a:r>
              <a:rPr lang="cs-CZ" sz="2200" dirty="0"/>
              <a:t>Vývoj lidských práv</a:t>
            </a:r>
          </a:p>
          <a:p>
            <a:r>
              <a:rPr lang="cs-CZ" sz="2200" dirty="0"/>
              <a:t>Základní lidská práva</a:t>
            </a:r>
          </a:p>
          <a:p>
            <a:pPr lvl="0"/>
            <a:r>
              <a:rPr lang="cs-CZ" sz="2200" dirty="0"/>
              <a:t>Mezinárodní rámec pro formulaci cílů sociální politiky</a:t>
            </a:r>
          </a:p>
          <a:p>
            <a:pPr lvl="0"/>
            <a:r>
              <a:rPr lang="cs-CZ" sz="2200" dirty="0"/>
              <a:t>Evropský rámec sociálněpolitických cílů</a:t>
            </a:r>
          </a:p>
          <a:p>
            <a:pPr lvl="0"/>
            <a:r>
              <a:rPr lang="cs-CZ" sz="2200" dirty="0"/>
              <a:t>Sociální práva občanů</a:t>
            </a:r>
          </a:p>
        </p:txBody>
      </p:sp>
    </p:spTree>
    <p:extLst>
      <p:ext uri="{BB962C8B-B14F-4D97-AF65-F5344CB8AC3E}">
        <p14:creationId xmlns:p14="http://schemas.microsoft.com/office/powerpoint/2010/main" val="2651053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Vývoj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Autofit/>
          </a:bodyPr>
          <a:lstStyle/>
          <a:p>
            <a:pPr marL="0" indent="0" algn="just" defTabSz="449263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200" dirty="0"/>
              <a:t>Proces deklarování, omezování a prosazování práv a svobod jednotlivců i společenských skupin probíhá v celé historii lidstva.</a:t>
            </a:r>
          </a:p>
          <a:p>
            <a:pPr marL="0" indent="0" algn="just" defTabSz="449263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200" b="1" dirty="0"/>
          </a:p>
          <a:p>
            <a:pPr algn="just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200" b="1" dirty="0"/>
              <a:t>Občanská práva </a:t>
            </a:r>
            <a:r>
              <a:rPr lang="cs-CZ" sz="2200" dirty="0"/>
              <a:t>(konec 18. a 19. stol.)</a:t>
            </a:r>
            <a:r>
              <a:rPr lang="cs-CZ" sz="2200" b="1" dirty="0"/>
              <a:t> </a:t>
            </a:r>
            <a:r>
              <a:rPr lang="cs-CZ" sz="2200" dirty="0"/>
              <a:t>– individuální svobody, rovnost před zákonem</a:t>
            </a:r>
          </a:p>
          <a:p>
            <a:pPr algn="just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200" b="1" dirty="0"/>
              <a:t>Politická práva </a:t>
            </a:r>
            <a:r>
              <a:rPr lang="cs-CZ" sz="2200" dirty="0"/>
              <a:t>(19. a 1. pol. 20. stol.) – účast na rozhodování, na moci</a:t>
            </a:r>
          </a:p>
          <a:p>
            <a:pPr algn="just" defTabSz="44926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200" b="1" dirty="0"/>
              <a:t>Hospodářská, sociální a kulturní práva</a:t>
            </a:r>
            <a:r>
              <a:rPr lang="cs-CZ" sz="2200" dirty="0"/>
              <a:t> (2. pol. 20. a začátek 21. stol.) – zajištění minimální sociální a ekonomické úrovně (sociální stát)</a:t>
            </a:r>
          </a:p>
        </p:txBody>
      </p:sp>
    </p:spTree>
    <p:extLst>
      <p:ext uri="{BB962C8B-B14F-4D97-AF65-F5344CB8AC3E}">
        <p14:creationId xmlns:p14="http://schemas.microsoft.com/office/powerpoint/2010/main" val="285280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48" y="1340768"/>
            <a:ext cx="8928992" cy="4896544"/>
          </a:xfrm>
        </p:spPr>
        <p:txBody>
          <a:bodyPr>
            <a:noAutofit/>
          </a:bodyPr>
          <a:lstStyle/>
          <a:p>
            <a:pPr marL="566928" indent="-457200" algn="just">
              <a:defRPr/>
            </a:pPr>
            <a:r>
              <a:rPr lang="cs-CZ" sz="1400" b="1" dirty="0"/>
              <a:t>Občanská</a:t>
            </a:r>
            <a:r>
              <a:rPr lang="cs-CZ" sz="1400" dirty="0"/>
              <a:t> - definují vztah občanů k sobě navzájem (právo na život, rovnost, svobodu, ochranu osobnosti a soukromí)</a:t>
            </a:r>
          </a:p>
          <a:p>
            <a:pPr marL="109728" indent="0" algn="just">
              <a:buNone/>
              <a:defRPr/>
            </a:pPr>
            <a:endParaRPr lang="cs-CZ" sz="1400" dirty="0"/>
          </a:p>
          <a:p>
            <a:pPr marL="566928" indent="-457200" algn="just">
              <a:defRPr/>
            </a:pPr>
            <a:r>
              <a:rPr lang="cs-CZ" sz="1400" b="1" dirty="0"/>
              <a:t>Politická</a:t>
            </a:r>
            <a:r>
              <a:rPr lang="cs-CZ" sz="1400" dirty="0"/>
              <a:t> - definují vztah státu k občanovi (právo účastnit se vlády přímo nebo prostřednictvím volených zástupců, svoboda myšlení, svědomí, přesvědčení, náboženství a projevu, právo shromažďování a sdružování, svoboda pohybu)</a:t>
            </a:r>
          </a:p>
          <a:p>
            <a:pPr marL="109728" indent="0" algn="just">
              <a:buNone/>
              <a:defRPr/>
            </a:pPr>
            <a:endParaRPr lang="cs-CZ" sz="1400" dirty="0"/>
          </a:p>
          <a:p>
            <a:pPr marL="566928" indent="-457200" algn="just">
              <a:defRPr/>
            </a:pPr>
            <a:r>
              <a:rPr lang="cs-CZ" sz="1400" b="1" dirty="0"/>
              <a:t>Hospodářská</a:t>
            </a:r>
            <a:r>
              <a:rPr lang="cs-CZ" sz="1400" dirty="0"/>
              <a:t> - definují majetková a další ekonomická práva občana (právo vlastnit majetek apod.)</a:t>
            </a:r>
          </a:p>
          <a:p>
            <a:pPr marL="109728" indent="0" algn="just">
              <a:buNone/>
              <a:defRPr/>
            </a:pPr>
            <a:endParaRPr lang="cs-CZ" sz="1400" dirty="0"/>
          </a:p>
          <a:p>
            <a:pPr marL="566928" indent="-457200" algn="just">
              <a:defRPr/>
            </a:pPr>
            <a:r>
              <a:rPr lang="cs-CZ" sz="1400" b="1" dirty="0"/>
              <a:t>Sociální - </a:t>
            </a:r>
            <a:r>
              <a:rPr lang="cs-CZ" sz="1400" dirty="0"/>
              <a:t>definují práva na důstojnou sociální ochranu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sz="1400" i="1" dirty="0"/>
              <a:t>Právo na práci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sz="1400" i="1" dirty="0"/>
              <a:t>Právo na uspokojivé pracovní podmínky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sz="1400" i="1" dirty="0"/>
              <a:t>Právo na přiměřenou životní úroveň (výživa, bydlení, zdraví, vzdělání)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sz="1400" i="1" dirty="0"/>
              <a:t>Právo na rodinu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sz="1400" i="1" dirty="0"/>
              <a:t>Právo na sociální zabezpečení</a:t>
            </a:r>
          </a:p>
          <a:p>
            <a:pPr marL="621792" lvl="1" algn="just">
              <a:spcBef>
                <a:spcPts val="324"/>
              </a:spcBef>
              <a:buFont typeface="Verdana"/>
              <a:buChar char="◦"/>
              <a:defRPr/>
            </a:pPr>
            <a:r>
              <a:rPr lang="cs-CZ" sz="1400" i="1" dirty="0"/>
              <a:t>Právo na svobodu sdružování a uplatňování svých hospodářských a sociálních zájmů</a:t>
            </a:r>
          </a:p>
          <a:p>
            <a:pPr marL="336042" lvl="1" indent="0" algn="just">
              <a:spcBef>
                <a:spcPts val="324"/>
              </a:spcBef>
              <a:buNone/>
              <a:defRPr/>
            </a:pPr>
            <a:endParaRPr lang="cs-CZ" sz="1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566928" indent="-457200" algn="just">
              <a:defRPr/>
            </a:pPr>
            <a:r>
              <a:rPr lang="cs-CZ" sz="1400" b="1" dirty="0"/>
              <a:t>Kulturní</a:t>
            </a:r>
            <a:r>
              <a:rPr lang="cs-CZ" sz="1400" dirty="0"/>
              <a:t>: zahrnují práva na vzdělání a kulturní prostor (právo účastnit se kulturního života, právo na ochranu morálních a materiálních zájmů a na ochranu vědecké, literární a umělecké tvorby).  </a:t>
            </a:r>
          </a:p>
          <a:p>
            <a:pPr marL="0" indent="0" algn="just" defTabSz="449263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19583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Mezinárodní rámec pro formulaci cílů sociální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lvl="0" algn="just"/>
            <a:r>
              <a:rPr lang="cs-CZ" sz="2200" dirty="0"/>
              <a:t>Demokratické státy prosadily mezinárodní uznání lidských práv.</a:t>
            </a:r>
          </a:p>
          <a:p>
            <a:pPr marL="0" lvl="0" indent="0" algn="just">
              <a:buNone/>
            </a:pPr>
            <a:endParaRPr lang="cs-CZ" sz="2200" dirty="0"/>
          </a:p>
          <a:p>
            <a:pPr lvl="0" algn="just"/>
            <a:r>
              <a:rPr lang="cs-CZ" sz="2200" dirty="0"/>
              <a:t>Mezinárodní smlouvy se po ratifikaci Českou republikou stávají součástí právního řádu.</a:t>
            </a:r>
          </a:p>
          <a:p>
            <a:pPr lvl="0" algn="just"/>
            <a:endParaRPr lang="cs-CZ" sz="2200" dirty="0"/>
          </a:p>
          <a:p>
            <a:pPr lvl="0" algn="just"/>
            <a:r>
              <a:rPr lang="cs-CZ" sz="2200" dirty="0"/>
              <a:t>Základním lidskoprávním dokumentem je </a:t>
            </a:r>
            <a:r>
              <a:rPr lang="cs-CZ" sz="2200" b="1" dirty="0"/>
              <a:t>Všeobecná deklarace lidských práv </a:t>
            </a:r>
            <a:r>
              <a:rPr lang="cs-CZ" sz="2200" dirty="0"/>
              <a:t>(OSN, 1948), která však není právně závazná.</a:t>
            </a:r>
          </a:p>
          <a:p>
            <a:pPr marL="0" lvl="0" indent="0" algn="just">
              <a:buNone/>
            </a:pPr>
            <a:endParaRPr lang="cs-CZ" sz="2200" dirty="0"/>
          </a:p>
          <a:p>
            <a:pPr lvl="0" algn="just"/>
            <a:r>
              <a:rPr lang="cs-CZ" sz="2200" i="1" dirty="0"/>
              <a:t>Základním lidskoprávním dokumentem ČR je </a:t>
            </a:r>
            <a:r>
              <a:rPr lang="cs-CZ" sz="2200" b="1" i="1" dirty="0"/>
              <a:t>Listina základních práv a svobod </a:t>
            </a:r>
            <a:r>
              <a:rPr lang="cs-CZ" sz="2200" i="1" dirty="0"/>
              <a:t>(1993), součást ústavního pořádku ČR.</a:t>
            </a:r>
          </a:p>
          <a:p>
            <a:pPr marL="0" indent="0" algn="just" defTabSz="449263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4437112"/>
            <a:ext cx="82296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73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475562"/>
          </a:xfrm>
        </p:spPr>
        <p:txBody>
          <a:bodyPr>
            <a:noAutofit/>
          </a:bodyPr>
          <a:lstStyle/>
          <a:p>
            <a:r>
              <a:rPr lang="cs-CZ" b="1" dirty="0"/>
              <a:t>Přehled základních dokumentů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1772816"/>
          <a:ext cx="8568952" cy="405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8618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b="1" dirty="0"/>
              <a:t>Sociální práva občanů</a:t>
            </a:r>
          </a:p>
        </p:txBody>
      </p:sp>
      <p:sp>
        <p:nvSpPr>
          <p:cNvPr id="44034" name="Zástupný symbol pro obsah 1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464496"/>
          </a:xfrm>
        </p:spPr>
        <p:txBody>
          <a:bodyPr>
            <a:noAutofit/>
          </a:bodyPr>
          <a:lstStyle/>
          <a:p>
            <a:r>
              <a:rPr lang="cs-CZ" sz="2200" b="1" dirty="0"/>
              <a:t>Všeobecná deklarace lidských práv </a:t>
            </a:r>
            <a:r>
              <a:rPr lang="cs-CZ" sz="2200" dirty="0"/>
              <a:t>(čl. 22 – 25)</a:t>
            </a:r>
          </a:p>
          <a:p>
            <a:r>
              <a:rPr lang="cs-CZ" sz="2200" b="1" dirty="0"/>
              <a:t>Listina základních práv a svobod </a:t>
            </a:r>
            <a:r>
              <a:rPr lang="cs-CZ" sz="2200" dirty="0"/>
              <a:t>(čl. 26 – 32)</a:t>
            </a:r>
          </a:p>
          <a:p>
            <a:pPr lvl="1" algn="just"/>
            <a:r>
              <a:rPr lang="cs-CZ" sz="2200" i="1" dirty="0"/>
              <a:t>Právo na práci</a:t>
            </a:r>
          </a:p>
          <a:p>
            <a:pPr lvl="1" algn="just"/>
            <a:r>
              <a:rPr lang="cs-CZ" sz="2200" i="1" dirty="0"/>
              <a:t>Právo na uspokojivé pracovní podmínky</a:t>
            </a:r>
          </a:p>
          <a:p>
            <a:pPr lvl="1" algn="just"/>
            <a:r>
              <a:rPr lang="cs-CZ" sz="2200" i="1" dirty="0"/>
              <a:t>Právo na přiměřenou životní úroveň (výživa, bydlení, zdraví, vzdělání)</a:t>
            </a:r>
          </a:p>
          <a:p>
            <a:pPr lvl="1" algn="just"/>
            <a:r>
              <a:rPr lang="cs-CZ" sz="2200" i="1" dirty="0"/>
              <a:t>Právo na rodinu</a:t>
            </a:r>
          </a:p>
          <a:p>
            <a:pPr lvl="1" algn="just"/>
            <a:r>
              <a:rPr lang="cs-CZ" sz="2200" i="1" dirty="0"/>
              <a:t>Právo na sociální zabezpečení</a:t>
            </a:r>
          </a:p>
          <a:p>
            <a:pPr lvl="1" algn="just"/>
            <a:r>
              <a:rPr lang="cs-CZ" sz="2200" i="1" dirty="0"/>
              <a:t>Právo na svobodu sdružování a uplatňování svých hospodářských a sociálních zájmů</a:t>
            </a:r>
          </a:p>
        </p:txBody>
      </p:sp>
    </p:spTree>
    <p:extLst>
      <p:ext uri="{BB962C8B-B14F-4D97-AF65-F5344CB8AC3E}">
        <p14:creationId xmlns:p14="http://schemas.microsoft.com/office/powerpoint/2010/main" val="2632228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7" y="260648"/>
            <a:ext cx="8369559" cy="834742"/>
          </a:xfrm>
        </p:spPr>
        <p:txBody>
          <a:bodyPr>
            <a:normAutofit/>
          </a:bodyPr>
          <a:lstStyle/>
          <a:p>
            <a:pPr lvl="1" algn="ctr">
              <a:defRPr/>
            </a:pPr>
            <a:r>
              <a:rPr lang="cs-CZ" sz="3500" b="1" dirty="0">
                <a:solidFill>
                  <a:schemeClr val="tx1"/>
                </a:solidFill>
                <a:latin typeface="Hind Bold"/>
              </a:rPr>
              <a:t>Právo na práci</a:t>
            </a:r>
          </a:p>
        </p:txBody>
      </p:sp>
      <p:sp>
        <p:nvSpPr>
          <p:cNvPr id="45058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369559" cy="4536504"/>
          </a:xfrm>
        </p:spPr>
        <p:txBody>
          <a:bodyPr>
            <a:noAutofit/>
          </a:bodyPr>
          <a:lstStyle/>
          <a:p>
            <a:r>
              <a:rPr lang="cs-CZ" sz="2000" b="1" dirty="0"/>
              <a:t>Článek 26 LSZP:</a:t>
            </a:r>
            <a:endParaRPr lang="cs-CZ" sz="2000" dirty="0"/>
          </a:p>
          <a:p>
            <a:pPr marL="0" indent="0">
              <a:buNone/>
            </a:pPr>
            <a:r>
              <a:rPr lang="cs-CZ" sz="2200" dirty="0"/>
              <a:t>(1) Každý má právo na </a:t>
            </a:r>
            <a:r>
              <a:rPr lang="cs-CZ" sz="2200" b="1" dirty="0"/>
              <a:t>svobodnou volbu povolání </a:t>
            </a:r>
            <a:r>
              <a:rPr lang="cs-CZ" sz="2200" dirty="0"/>
              <a:t>a přípravu k němu, jakož i právo </a:t>
            </a:r>
            <a:r>
              <a:rPr lang="cs-CZ" sz="2200" b="1" dirty="0"/>
              <a:t>podnikat a provozovat jinou hospodářskou činnost</a:t>
            </a:r>
            <a:r>
              <a:rPr lang="cs-CZ" sz="2200" dirty="0"/>
              <a:t>.</a:t>
            </a:r>
            <a:br>
              <a:rPr lang="cs-CZ" sz="2200" dirty="0"/>
            </a:br>
            <a:r>
              <a:rPr lang="cs-CZ" sz="2200" dirty="0"/>
              <a:t>(2) Zákon může stanovit podmínky a omezení pro výkon určitých povolání nebo činností.</a:t>
            </a:r>
            <a:br>
              <a:rPr lang="cs-CZ" sz="2200" dirty="0"/>
            </a:br>
            <a:r>
              <a:rPr lang="cs-CZ" sz="2200" dirty="0"/>
              <a:t>(3) Každý má právo získávat prostředky pro své životní potřeby prací. Občany, kteří toto právo nemohou bez své viny vykonávat, stát v přiměřeném rozsahu hmotně zajišťuje; podmínky stanoví zákon.</a:t>
            </a:r>
          </a:p>
          <a:p>
            <a:pPr marL="0" indent="0">
              <a:buNone/>
            </a:pPr>
            <a:r>
              <a:rPr lang="cs-CZ" sz="2200" dirty="0"/>
              <a:t>(4) Zákon může stanovit odchylnou úpravu pro cizince.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17021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26007" y="116632"/>
            <a:ext cx="8321442" cy="1088068"/>
          </a:xfrm>
        </p:spPr>
        <p:txBody>
          <a:bodyPr>
            <a:noAutofit/>
          </a:bodyPr>
          <a:lstStyle/>
          <a:p>
            <a:pPr lvl="1" algn="ctr">
              <a:defRPr/>
            </a:pPr>
            <a:r>
              <a:rPr lang="cs-CZ" sz="3000" b="1" dirty="0">
                <a:solidFill>
                  <a:schemeClr val="tx1"/>
                </a:solidFill>
                <a:latin typeface="Hind Bold"/>
              </a:rPr>
              <a:t>Právo na svobodu sdružování a uplatňování svých hospodářských a sociálních zájmů</a:t>
            </a:r>
          </a:p>
        </p:txBody>
      </p:sp>
      <p:sp>
        <p:nvSpPr>
          <p:cNvPr id="50178" name="Zástupný symbol pro obsah 1"/>
          <p:cNvSpPr>
            <a:spLocks noGrp="1"/>
          </p:cNvSpPr>
          <p:nvPr>
            <p:ph idx="1"/>
          </p:nvPr>
        </p:nvSpPr>
        <p:spPr>
          <a:xfrm>
            <a:off x="391886" y="1484784"/>
            <a:ext cx="8355563" cy="4536504"/>
          </a:xfrm>
        </p:spPr>
        <p:txBody>
          <a:bodyPr>
            <a:normAutofit lnSpcReduction="10000"/>
          </a:bodyPr>
          <a:lstStyle/>
          <a:p>
            <a:r>
              <a:rPr lang="cs-CZ" sz="2200" b="1" dirty="0"/>
              <a:t>Článek 27 LZPS: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(1) Každý má právo </a:t>
            </a:r>
            <a:r>
              <a:rPr lang="cs-CZ" sz="2200" b="1" dirty="0"/>
              <a:t>svobodně se sdružovat s jinými na ochranu svých hospodářských a sociálních zájmů.</a:t>
            </a:r>
            <a:br>
              <a:rPr lang="cs-CZ" sz="2200" dirty="0"/>
            </a:br>
            <a:r>
              <a:rPr lang="cs-CZ" sz="2200" dirty="0"/>
              <a:t>(2) Odborové organizace vznikají nezávisle na státu. Omezovat počet odborových organizací je nepřípustné, stejně jako zvýhodňovat některé z nich v podniku nebo v odvětví.</a:t>
            </a:r>
            <a:br>
              <a:rPr lang="cs-CZ" sz="2200" dirty="0"/>
            </a:br>
            <a:r>
              <a:rPr lang="cs-CZ" sz="2200" dirty="0"/>
              <a:t>(3) 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</a:t>
            </a:r>
            <a:br>
              <a:rPr lang="cs-CZ" sz="2200" dirty="0"/>
            </a:br>
            <a:r>
              <a:rPr lang="cs-CZ" sz="2200" dirty="0"/>
              <a:t>(4) </a:t>
            </a:r>
            <a:r>
              <a:rPr lang="cs-CZ" sz="2200" b="1" dirty="0"/>
              <a:t>Právo na stávku </a:t>
            </a:r>
            <a:r>
              <a:rPr lang="cs-CZ" sz="2200" dirty="0"/>
              <a:t>je zaručeno za podmínek stanovených zákonem; toto právo nepřísluší soudcům, prokurátorům, příslušníkům ozbrojených sil a příslušníkům bezpečnostních sborů.</a:t>
            </a:r>
          </a:p>
          <a:p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54426851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36</TotalTime>
  <Words>1198</Words>
  <Application>Microsoft Macintosh PowerPoint</Application>
  <PresentationFormat>Předvádění na obrazovce (4:3)</PresentationFormat>
  <Paragraphs>88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Hind Bold</vt:lpstr>
      <vt:lpstr>Hind Regular</vt:lpstr>
      <vt:lpstr>Verdana</vt:lpstr>
      <vt:lpstr>Wingdings 3</vt:lpstr>
      <vt:lpstr>Prezentace01</vt:lpstr>
      <vt:lpstr>4. Sociální práva a jejich vymezení  v lidskoprávních dokumentech</vt:lpstr>
      <vt:lpstr>Struktura prezentace:</vt:lpstr>
      <vt:lpstr>Vývoj lidských práv</vt:lpstr>
      <vt:lpstr>Lidská práva</vt:lpstr>
      <vt:lpstr>Mezinárodní rámec pro formulaci cílů sociální politiky</vt:lpstr>
      <vt:lpstr>Přehled základních dokumentů</vt:lpstr>
      <vt:lpstr>Sociální práva občanů</vt:lpstr>
      <vt:lpstr>Právo na práci</vt:lpstr>
      <vt:lpstr>Právo na svobodu sdružování a uplatňování svých hospodářských a sociálních zájmů</vt:lpstr>
      <vt:lpstr>Právo na uspokojivé pracovní podmínky</vt:lpstr>
      <vt:lpstr>Právo na sociální zabezpečení</vt:lpstr>
      <vt:lpstr>Právo na rodinu</vt:lpstr>
      <vt:lpstr>Právo na přiměřenou životní úroveň  </vt:lpstr>
      <vt:lpstr>Literatura: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Microsoft Office User</cp:lastModifiedBy>
  <cp:revision>11</cp:revision>
  <dcterms:created xsi:type="dcterms:W3CDTF">2019-01-27T17:04:57Z</dcterms:created>
  <dcterms:modified xsi:type="dcterms:W3CDTF">2022-02-28T21:07:02Z</dcterms:modified>
</cp:coreProperties>
</file>