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AF"/>
    <a:srgbClr val="FFEA9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264" autoAdjust="0"/>
  </p:normalViewPr>
  <p:slideViewPr>
    <p:cSldViewPr>
      <p:cViewPr varScale="1">
        <p:scale>
          <a:sx n="105" d="100"/>
          <a:sy n="105" d="100"/>
        </p:scale>
        <p:origin x="6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593A4-B9C9-477B-8E69-72C94405F020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0E156074-20DD-48EE-A685-76577BCF166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cs-CZ" sz="2000" b="0" dirty="0">
              <a:solidFill>
                <a:schemeClr val="tx1"/>
              </a:solidFill>
            </a:rPr>
            <a:t>První generace utopistů – nabádala šlechtu a církev k lepšímu vládnutí:</a:t>
          </a:r>
        </a:p>
      </dgm:t>
    </dgm:pt>
    <dgm:pt modelId="{3DC19807-4BC7-4CEA-8EB0-1CC308CB5399}" type="parTrans" cxnId="{84CFF1D2-FE43-4F1F-BCBB-1C8508DB664D}">
      <dgm:prSet/>
      <dgm:spPr/>
      <dgm:t>
        <a:bodyPr/>
        <a:lstStyle/>
        <a:p>
          <a:endParaRPr lang="cs-CZ"/>
        </a:p>
      </dgm:t>
    </dgm:pt>
    <dgm:pt modelId="{29C24DA1-BE39-4008-A68D-3A6E3B56D7D2}" type="sibTrans" cxnId="{84CFF1D2-FE43-4F1F-BCBB-1C8508DB664D}">
      <dgm:prSet/>
      <dgm:spPr/>
      <dgm:t>
        <a:bodyPr/>
        <a:lstStyle/>
        <a:p>
          <a:endParaRPr lang="cs-CZ"/>
        </a:p>
      </dgm:t>
    </dgm:pt>
    <dgm:pt modelId="{1B79EFD5-1E8D-4F45-9999-FCE09DD2CC12}">
      <dgm:prSet custT="1"/>
      <dgm:spPr>
        <a:solidFill>
          <a:srgbClr val="FFF0AF">
            <a:alpha val="90000"/>
          </a:srgbClr>
        </a:solidFill>
      </dgm:spPr>
      <dgm:t>
        <a:bodyPr/>
        <a:lstStyle/>
        <a:p>
          <a:pPr algn="just" rtl="0"/>
          <a:r>
            <a:rPr lang="cs-CZ" sz="1600" b="1" dirty="0">
              <a:solidFill>
                <a:schemeClr val="tx1"/>
              </a:solidFill>
            </a:rPr>
            <a:t>Thomas More </a:t>
          </a:r>
          <a:r>
            <a:rPr lang="cs-CZ" sz="1600" dirty="0"/>
            <a:t>(1477 - 1535) – </a:t>
          </a:r>
          <a:r>
            <a:rPr lang="cs-CZ" sz="1600" b="1" i="1" dirty="0"/>
            <a:t>„Utopia“ </a:t>
          </a:r>
          <a:r>
            <a:rPr lang="cs-CZ" sz="1600" dirty="0"/>
            <a:t>(tyto myšlenky byly inspirací pro zavedení chudinské péče v angl. obcích).</a:t>
          </a:r>
        </a:p>
      </dgm:t>
    </dgm:pt>
    <dgm:pt modelId="{2916664F-425B-4E04-96A6-431BA9C5031B}" type="parTrans" cxnId="{5D7E3AED-93BA-459E-9188-A9802579A00D}">
      <dgm:prSet/>
      <dgm:spPr/>
      <dgm:t>
        <a:bodyPr/>
        <a:lstStyle/>
        <a:p>
          <a:endParaRPr lang="cs-CZ"/>
        </a:p>
      </dgm:t>
    </dgm:pt>
    <dgm:pt modelId="{5E163365-D720-43DF-B9EC-6BC16A02387F}" type="sibTrans" cxnId="{5D7E3AED-93BA-459E-9188-A9802579A00D}">
      <dgm:prSet/>
      <dgm:spPr/>
      <dgm:t>
        <a:bodyPr/>
        <a:lstStyle/>
        <a:p>
          <a:endParaRPr lang="cs-CZ"/>
        </a:p>
      </dgm:t>
    </dgm:pt>
    <dgm:pt modelId="{29ADE782-A4E4-49CA-B965-B4947583E6EA}">
      <dgm:prSet custT="1"/>
      <dgm:spPr>
        <a:solidFill>
          <a:srgbClr val="FFF0AF">
            <a:alpha val="90000"/>
          </a:srgbClr>
        </a:solidFill>
      </dgm:spPr>
      <dgm:t>
        <a:bodyPr/>
        <a:lstStyle/>
        <a:p>
          <a:pPr algn="just" rtl="0"/>
          <a:r>
            <a:rPr lang="cs-CZ" sz="1600" b="1" dirty="0">
              <a:solidFill>
                <a:schemeClr val="tx1"/>
              </a:solidFill>
            </a:rPr>
            <a:t>Tommasso Campanella  </a:t>
          </a:r>
          <a:r>
            <a:rPr lang="cs-CZ" sz="1600" dirty="0"/>
            <a:t>(1568 –1639) – </a:t>
          </a:r>
          <a:r>
            <a:rPr lang="cs-CZ" sz="1600" i="1" dirty="0"/>
            <a:t>„</a:t>
          </a:r>
          <a:r>
            <a:rPr lang="cs-CZ" sz="1600" b="1" i="1" dirty="0"/>
            <a:t>Sluneční stát“ </a:t>
          </a:r>
          <a:r>
            <a:rPr lang="cs-CZ" sz="1600" b="0" i="0" dirty="0"/>
            <a:t>(radil papežovi, aby spravedlivě rozděloval bohatství; poprvé vyjádřil myšlenku, že dobrá vůle /filantropie/ nestačí).</a:t>
          </a:r>
        </a:p>
      </dgm:t>
    </dgm:pt>
    <dgm:pt modelId="{24570068-959F-4C7F-849F-D354BBA3001D}" type="parTrans" cxnId="{5AB87B6F-0AE1-4184-B368-777257922442}">
      <dgm:prSet/>
      <dgm:spPr/>
      <dgm:t>
        <a:bodyPr/>
        <a:lstStyle/>
        <a:p>
          <a:endParaRPr lang="cs-CZ"/>
        </a:p>
      </dgm:t>
    </dgm:pt>
    <dgm:pt modelId="{45CF9BC5-A531-49C5-89B0-5FCB3F0D9393}" type="sibTrans" cxnId="{5AB87B6F-0AE1-4184-B368-777257922442}">
      <dgm:prSet/>
      <dgm:spPr/>
      <dgm:t>
        <a:bodyPr/>
        <a:lstStyle/>
        <a:p>
          <a:endParaRPr lang="cs-CZ"/>
        </a:p>
      </dgm:t>
    </dgm:pt>
    <dgm:pt modelId="{1952ACFD-59A7-4DAF-9A42-B7E52A517C4A}">
      <dgm:prSet custT="1"/>
      <dgm:spPr/>
      <dgm:t>
        <a:bodyPr/>
        <a:lstStyle/>
        <a:p>
          <a:pPr rtl="0"/>
          <a:r>
            <a:rPr lang="cs-CZ" sz="2000" b="0" dirty="0">
              <a:solidFill>
                <a:schemeClr val="tx1"/>
              </a:solidFill>
            </a:rPr>
            <a:t>Druhá generace utopistů – snažila se své představy o lepším světě uskutečnit:</a:t>
          </a:r>
        </a:p>
      </dgm:t>
    </dgm:pt>
    <dgm:pt modelId="{EF67BB29-ADF3-4183-8F4D-07C7F7917CB0}" type="parTrans" cxnId="{972551FE-8352-43BD-A826-C28896AB504C}">
      <dgm:prSet/>
      <dgm:spPr/>
      <dgm:t>
        <a:bodyPr/>
        <a:lstStyle/>
        <a:p>
          <a:endParaRPr lang="cs-CZ"/>
        </a:p>
      </dgm:t>
    </dgm:pt>
    <dgm:pt modelId="{C958413E-FB6D-49FB-B2B3-1AA7E7CA3B23}" type="sibTrans" cxnId="{972551FE-8352-43BD-A826-C28896AB504C}">
      <dgm:prSet/>
      <dgm:spPr/>
      <dgm:t>
        <a:bodyPr/>
        <a:lstStyle/>
        <a:p>
          <a:endParaRPr lang="cs-CZ"/>
        </a:p>
      </dgm:t>
    </dgm:pt>
    <dgm:pt modelId="{728D4B72-CCB2-4344-83BF-D9264902BCE9}">
      <dgm:prSet custT="1"/>
      <dgm:spPr/>
      <dgm:t>
        <a:bodyPr/>
        <a:lstStyle/>
        <a:p>
          <a:pPr algn="just" rtl="0"/>
          <a:r>
            <a:rPr lang="cs-CZ" sz="1600" b="1" dirty="0">
              <a:solidFill>
                <a:schemeClr val="tx1"/>
              </a:solidFill>
            </a:rPr>
            <a:t>Claude Henri de Saint-Simon </a:t>
          </a:r>
          <a:r>
            <a:rPr lang="cs-CZ" sz="1600" dirty="0"/>
            <a:t>(1760 – 1825) – nešlo mu o odstranění soukromého vlastnictví, ale plánováním chtěl dosáhnout větší výroby a spravedlivějšího rozdělování.</a:t>
          </a:r>
        </a:p>
      </dgm:t>
    </dgm:pt>
    <dgm:pt modelId="{4A141823-51B3-4929-BC2B-7AFCDD70C296}" type="parTrans" cxnId="{A541F77A-0E8A-41C9-B8C2-63D20CB47F02}">
      <dgm:prSet/>
      <dgm:spPr/>
      <dgm:t>
        <a:bodyPr/>
        <a:lstStyle/>
        <a:p>
          <a:endParaRPr lang="cs-CZ"/>
        </a:p>
      </dgm:t>
    </dgm:pt>
    <dgm:pt modelId="{C20F7A66-6DC1-4E4D-8341-37911798006C}" type="sibTrans" cxnId="{A541F77A-0E8A-41C9-B8C2-63D20CB47F02}">
      <dgm:prSet/>
      <dgm:spPr/>
      <dgm:t>
        <a:bodyPr/>
        <a:lstStyle/>
        <a:p>
          <a:endParaRPr lang="cs-CZ"/>
        </a:p>
      </dgm:t>
    </dgm:pt>
    <dgm:pt modelId="{3538C933-818D-4844-A63F-E4514584008A}">
      <dgm:prSet custT="1"/>
      <dgm:spPr/>
      <dgm:t>
        <a:bodyPr/>
        <a:lstStyle/>
        <a:p>
          <a:pPr algn="just" rtl="0"/>
          <a:r>
            <a:rPr lang="cs-CZ" sz="1600" b="1" dirty="0">
              <a:solidFill>
                <a:schemeClr val="tx1"/>
              </a:solidFill>
            </a:rPr>
            <a:t>Robert Owen </a:t>
          </a:r>
          <a:r>
            <a:rPr lang="cs-CZ" sz="1600" dirty="0"/>
            <a:t>(1804 – 1892) – založil kolonii </a:t>
          </a:r>
          <a:r>
            <a:rPr lang="cs-CZ" sz="1600" b="1" dirty="0"/>
            <a:t>New Harmony </a:t>
          </a:r>
          <a:r>
            <a:rPr lang="cs-CZ" sz="1600" b="0" dirty="0"/>
            <a:t>(Indiana, USA), kde organizoval práci podle schopností  a rozdělování podle potřeb. Fungovala 4 roky.</a:t>
          </a:r>
        </a:p>
      </dgm:t>
    </dgm:pt>
    <dgm:pt modelId="{95129B7D-17F6-4C92-93B7-6CAC9D057349}" type="parTrans" cxnId="{14838618-9705-4C9D-BFCE-F1DEDAA02DDA}">
      <dgm:prSet/>
      <dgm:spPr/>
      <dgm:t>
        <a:bodyPr/>
        <a:lstStyle/>
        <a:p>
          <a:endParaRPr lang="cs-CZ"/>
        </a:p>
      </dgm:t>
    </dgm:pt>
    <dgm:pt modelId="{F0FEE250-6497-4983-BEDF-096D03392A72}" type="sibTrans" cxnId="{14838618-9705-4C9D-BFCE-F1DEDAA02DDA}">
      <dgm:prSet/>
      <dgm:spPr/>
      <dgm:t>
        <a:bodyPr/>
        <a:lstStyle/>
        <a:p>
          <a:endParaRPr lang="cs-CZ"/>
        </a:p>
      </dgm:t>
    </dgm:pt>
    <dgm:pt modelId="{202DF391-5248-4AAB-8B1D-4A1EB77E9A7E}" type="pres">
      <dgm:prSet presAssocID="{4F2593A4-B9C9-477B-8E69-72C94405F020}" presName="Name0" presStyleCnt="0">
        <dgm:presLayoutVars>
          <dgm:dir/>
          <dgm:animLvl val="lvl"/>
          <dgm:resizeHandles val="exact"/>
        </dgm:presLayoutVars>
      </dgm:prSet>
      <dgm:spPr/>
    </dgm:pt>
    <dgm:pt modelId="{289C4871-C348-4B63-B65E-0F9F0807E47B}" type="pres">
      <dgm:prSet presAssocID="{0E156074-20DD-48EE-A685-76577BCF1667}" presName="linNode" presStyleCnt="0"/>
      <dgm:spPr/>
    </dgm:pt>
    <dgm:pt modelId="{6373AF8B-7E61-4A8B-811B-7BDC7204631C}" type="pres">
      <dgm:prSet presAssocID="{0E156074-20DD-48EE-A685-76577BCF166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80004BD-93D4-4C27-8566-24367778297E}" type="pres">
      <dgm:prSet presAssocID="{0E156074-20DD-48EE-A685-76577BCF1667}" presName="descendantText" presStyleLbl="alignAccFollowNode1" presStyleIdx="0" presStyleCnt="2">
        <dgm:presLayoutVars>
          <dgm:bulletEnabled val="1"/>
        </dgm:presLayoutVars>
      </dgm:prSet>
      <dgm:spPr/>
    </dgm:pt>
    <dgm:pt modelId="{E32407F0-A160-45C0-8273-1C7BB7FB5E90}" type="pres">
      <dgm:prSet presAssocID="{29C24DA1-BE39-4008-A68D-3A6E3B56D7D2}" presName="sp" presStyleCnt="0"/>
      <dgm:spPr/>
    </dgm:pt>
    <dgm:pt modelId="{AB35BC91-D3D6-4FD8-B2D6-725B94E7B1C0}" type="pres">
      <dgm:prSet presAssocID="{1952ACFD-59A7-4DAF-9A42-B7E52A517C4A}" presName="linNode" presStyleCnt="0"/>
      <dgm:spPr/>
    </dgm:pt>
    <dgm:pt modelId="{6C637235-C6A1-4BA2-9BDE-F830E56C0768}" type="pres">
      <dgm:prSet presAssocID="{1952ACFD-59A7-4DAF-9A42-B7E52A517C4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73D2AC6-2E03-40B8-83FD-61ECDA3604CB}" type="pres">
      <dgm:prSet presAssocID="{1952ACFD-59A7-4DAF-9A42-B7E52A517C4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4838618-9705-4C9D-BFCE-F1DEDAA02DDA}" srcId="{1952ACFD-59A7-4DAF-9A42-B7E52A517C4A}" destId="{3538C933-818D-4844-A63F-E4514584008A}" srcOrd="1" destOrd="0" parTransId="{95129B7D-17F6-4C92-93B7-6CAC9D057349}" sibTransId="{F0FEE250-6497-4983-BEDF-096D03392A72}"/>
    <dgm:cxn modelId="{82145C37-D820-4E0A-9943-6479FCA56AB5}" type="presOf" srcId="{29ADE782-A4E4-49CA-B965-B4947583E6EA}" destId="{D80004BD-93D4-4C27-8566-24367778297E}" srcOrd="0" destOrd="1" presId="urn:microsoft.com/office/officeart/2005/8/layout/vList5"/>
    <dgm:cxn modelId="{8156E042-5968-4A52-8E6B-1AAAFBDF83A1}" type="presOf" srcId="{728D4B72-CCB2-4344-83BF-D9264902BCE9}" destId="{873D2AC6-2E03-40B8-83FD-61ECDA3604CB}" srcOrd="0" destOrd="0" presId="urn:microsoft.com/office/officeart/2005/8/layout/vList5"/>
    <dgm:cxn modelId="{5AB87B6F-0AE1-4184-B368-777257922442}" srcId="{0E156074-20DD-48EE-A685-76577BCF1667}" destId="{29ADE782-A4E4-49CA-B965-B4947583E6EA}" srcOrd="1" destOrd="0" parTransId="{24570068-959F-4C7F-849F-D354BBA3001D}" sibTransId="{45CF9BC5-A531-49C5-89B0-5FCB3F0D9393}"/>
    <dgm:cxn modelId="{5CEFDE76-2320-46B2-9026-8CA52335EEB1}" type="presOf" srcId="{1B79EFD5-1E8D-4F45-9999-FCE09DD2CC12}" destId="{D80004BD-93D4-4C27-8566-24367778297E}" srcOrd="0" destOrd="0" presId="urn:microsoft.com/office/officeart/2005/8/layout/vList5"/>
    <dgm:cxn modelId="{A541F77A-0E8A-41C9-B8C2-63D20CB47F02}" srcId="{1952ACFD-59A7-4DAF-9A42-B7E52A517C4A}" destId="{728D4B72-CCB2-4344-83BF-D9264902BCE9}" srcOrd="0" destOrd="0" parTransId="{4A141823-51B3-4929-BC2B-7AFCDD70C296}" sibTransId="{C20F7A66-6DC1-4E4D-8341-37911798006C}"/>
    <dgm:cxn modelId="{B29741A1-2ABF-4813-9E7E-0806719731EB}" type="presOf" srcId="{1952ACFD-59A7-4DAF-9A42-B7E52A517C4A}" destId="{6C637235-C6A1-4BA2-9BDE-F830E56C0768}" srcOrd="0" destOrd="0" presId="urn:microsoft.com/office/officeart/2005/8/layout/vList5"/>
    <dgm:cxn modelId="{F4E6F4C1-3858-464A-ACD5-0C8B651187B7}" type="presOf" srcId="{4F2593A4-B9C9-477B-8E69-72C94405F020}" destId="{202DF391-5248-4AAB-8B1D-4A1EB77E9A7E}" srcOrd="0" destOrd="0" presId="urn:microsoft.com/office/officeart/2005/8/layout/vList5"/>
    <dgm:cxn modelId="{EB303FCB-4FEE-4CBD-8F0D-DE9590932CE1}" type="presOf" srcId="{3538C933-818D-4844-A63F-E4514584008A}" destId="{873D2AC6-2E03-40B8-83FD-61ECDA3604CB}" srcOrd="0" destOrd="1" presId="urn:microsoft.com/office/officeart/2005/8/layout/vList5"/>
    <dgm:cxn modelId="{84CFF1D2-FE43-4F1F-BCBB-1C8508DB664D}" srcId="{4F2593A4-B9C9-477B-8E69-72C94405F020}" destId="{0E156074-20DD-48EE-A685-76577BCF1667}" srcOrd="0" destOrd="0" parTransId="{3DC19807-4BC7-4CEA-8EB0-1CC308CB5399}" sibTransId="{29C24DA1-BE39-4008-A68D-3A6E3B56D7D2}"/>
    <dgm:cxn modelId="{D0AD27D5-F944-40D5-9F19-BB97021A5283}" type="presOf" srcId="{0E156074-20DD-48EE-A685-76577BCF1667}" destId="{6373AF8B-7E61-4A8B-811B-7BDC7204631C}" srcOrd="0" destOrd="0" presId="urn:microsoft.com/office/officeart/2005/8/layout/vList5"/>
    <dgm:cxn modelId="{5D7E3AED-93BA-459E-9188-A9802579A00D}" srcId="{0E156074-20DD-48EE-A685-76577BCF1667}" destId="{1B79EFD5-1E8D-4F45-9999-FCE09DD2CC12}" srcOrd="0" destOrd="0" parTransId="{2916664F-425B-4E04-96A6-431BA9C5031B}" sibTransId="{5E163365-D720-43DF-B9EC-6BC16A02387F}"/>
    <dgm:cxn modelId="{972551FE-8352-43BD-A826-C28896AB504C}" srcId="{4F2593A4-B9C9-477B-8E69-72C94405F020}" destId="{1952ACFD-59A7-4DAF-9A42-B7E52A517C4A}" srcOrd="1" destOrd="0" parTransId="{EF67BB29-ADF3-4183-8F4D-07C7F7917CB0}" sibTransId="{C958413E-FB6D-49FB-B2B3-1AA7E7CA3B23}"/>
    <dgm:cxn modelId="{BCD789D9-8B6D-4EF9-8CB3-E11898E0587C}" type="presParOf" srcId="{202DF391-5248-4AAB-8B1D-4A1EB77E9A7E}" destId="{289C4871-C348-4B63-B65E-0F9F0807E47B}" srcOrd="0" destOrd="0" presId="urn:microsoft.com/office/officeart/2005/8/layout/vList5"/>
    <dgm:cxn modelId="{75D59D73-2F82-4A14-B871-C77F959384BB}" type="presParOf" srcId="{289C4871-C348-4B63-B65E-0F9F0807E47B}" destId="{6373AF8B-7E61-4A8B-811B-7BDC7204631C}" srcOrd="0" destOrd="0" presId="urn:microsoft.com/office/officeart/2005/8/layout/vList5"/>
    <dgm:cxn modelId="{78DD1E04-2741-4CEA-8A4E-8ED3902D79F0}" type="presParOf" srcId="{289C4871-C348-4B63-B65E-0F9F0807E47B}" destId="{D80004BD-93D4-4C27-8566-24367778297E}" srcOrd="1" destOrd="0" presId="urn:microsoft.com/office/officeart/2005/8/layout/vList5"/>
    <dgm:cxn modelId="{B4B4F03F-6508-46F3-B08D-18BBC75C1CAB}" type="presParOf" srcId="{202DF391-5248-4AAB-8B1D-4A1EB77E9A7E}" destId="{E32407F0-A160-45C0-8273-1C7BB7FB5E90}" srcOrd="1" destOrd="0" presId="urn:microsoft.com/office/officeart/2005/8/layout/vList5"/>
    <dgm:cxn modelId="{F6246941-0756-44A7-9D4E-FB6278F32CDC}" type="presParOf" srcId="{202DF391-5248-4AAB-8B1D-4A1EB77E9A7E}" destId="{AB35BC91-D3D6-4FD8-B2D6-725B94E7B1C0}" srcOrd="2" destOrd="0" presId="urn:microsoft.com/office/officeart/2005/8/layout/vList5"/>
    <dgm:cxn modelId="{DEC1BC60-C9D3-42D6-88F8-65F028E5335E}" type="presParOf" srcId="{AB35BC91-D3D6-4FD8-B2D6-725B94E7B1C0}" destId="{6C637235-C6A1-4BA2-9BDE-F830E56C0768}" srcOrd="0" destOrd="0" presId="urn:microsoft.com/office/officeart/2005/8/layout/vList5"/>
    <dgm:cxn modelId="{F9AE8382-FB73-4A19-9214-F73EADFA4AE6}" type="presParOf" srcId="{AB35BC91-D3D6-4FD8-B2D6-725B94E7B1C0}" destId="{873D2AC6-2E03-40B8-83FD-61ECDA3604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04BD-93D4-4C27-8566-24367778297E}">
      <dsp:nvSpPr>
        <dsp:cNvPr id="0" name=""/>
        <dsp:cNvSpPr/>
      </dsp:nvSpPr>
      <dsp:spPr>
        <a:xfrm rot="5400000">
          <a:off x="5116733" y="-1739826"/>
          <a:ext cx="1714099" cy="5622384"/>
        </a:xfrm>
        <a:prstGeom prst="round2SameRect">
          <a:avLst/>
        </a:prstGeom>
        <a:solidFill>
          <a:srgbClr val="FFF0AF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chemeClr val="tx1"/>
              </a:solidFill>
            </a:rPr>
            <a:t>Thomas More </a:t>
          </a:r>
          <a:r>
            <a:rPr lang="cs-CZ" sz="1600" kern="1200" dirty="0"/>
            <a:t>(1477 - 1535) – </a:t>
          </a:r>
          <a:r>
            <a:rPr lang="cs-CZ" sz="1600" b="1" i="1" kern="1200" dirty="0"/>
            <a:t>„Utopia“ </a:t>
          </a:r>
          <a:r>
            <a:rPr lang="cs-CZ" sz="1600" kern="1200" dirty="0"/>
            <a:t>(tyto myšlenky byly inspirací pro zavedení chudinské péče v angl. obcích).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chemeClr val="tx1"/>
              </a:solidFill>
            </a:rPr>
            <a:t>Tommasso Campanella  </a:t>
          </a:r>
          <a:r>
            <a:rPr lang="cs-CZ" sz="1600" kern="1200" dirty="0"/>
            <a:t>(1568 –1639) – </a:t>
          </a:r>
          <a:r>
            <a:rPr lang="cs-CZ" sz="1600" i="1" kern="1200" dirty="0"/>
            <a:t>„</a:t>
          </a:r>
          <a:r>
            <a:rPr lang="cs-CZ" sz="1600" b="1" i="1" kern="1200" dirty="0"/>
            <a:t>Sluneční stát“ </a:t>
          </a:r>
          <a:r>
            <a:rPr lang="cs-CZ" sz="1600" b="0" i="0" kern="1200" dirty="0"/>
            <a:t>(radil papežovi, aby spravedlivě rozděloval bohatství; poprvé vyjádřil myšlenku, že dobrá vůle /filantropie/ nestačí).</a:t>
          </a:r>
        </a:p>
      </dsp:txBody>
      <dsp:txXfrm rot="-5400000">
        <a:off x="3162591" y="297991"/>
        <a:ext cx="5538709" cy="1546749"/>
      </dsp:txXfrm>
    </dsp:sp>
    <dsp:sp modelId="{6373AF8B-7E61-4A8B-811B-7BDC7204631C}">
      <dsp:nvSpPr>
        <dsp:cNvPr id="0" name=""/>
        <dsp:cNvSpPr/>
      </dsp:nvSpPr>
      <dsp:spPr>
        <a:xfrm>
          <a:off x="0" y="53"/>
          <a:ext cx="3162591" cy="214262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tx1"/>
              </a:solidFill>
            </a:rPr>
            <a:t>První generace utopistů – nabádala šlechtu a církev k lepšímu vládnutí:</a:t>
          </a:r>
        </a:p>
      </dsp:txBody>
      <dsp:txXfrm>
        <a:off x="104594" y="104647"/>
        <a:ext cx="2953403" cy="1933436"/>
      </dsp:txXfrm>
    </dsp:sp>
    <dsp:sp modelId="{873D2AC6-2E03-40B8-83FD-61ECDA3604CB}">
      <dsp:nvSpPr>
        <dsp:cNvPr id="0" name=""/>
        <dsp:cNvSpPr/>
      </dsp:nvSpPr>
      <dsp:spPr>
        <a:xfrm rot="5400000">
          <a:off x="5116733" y="509929"/>
          <a:ext cx="1714099" cy="56223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chemeClr val="tx1"/>
              </a:solidFill>
            </a:rPr>
            <a:t>Claude Henri de Saint-Simon </a:t>
          </a:r>
          <a:r>
            <a:rPr lang="cs-CZ" sz="1600" kern="1200" dirty="0"/>
            <a:t>(1760 – 1825) – nešlo mu o odstranění soukromého vlastnictví, ale plánováním chtěl dosáhnout větší výroby a spravedlivějšího rozdělování.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chemeClr val="tx1"/>
              </a:solidFill>
            </a:rPr>
            <a:t>Robert Owen </a:t>
          </a:r>
          <a:r>
            <a:rPr lang="cs-CZ" sz="1600" kern="1200" dirty="0"/>
            <a:t>(1804 – 1892) – založil kolonii </a:t>
          </a:r>
          <a:r>
            <a:rPr lang="cs-CZ" sz="1600" b="1" kern="1200" dirty="0"/>
            <a:t>New Harmony </a:t>
          </a:r>
          <a:r>
            <a:rPr lang="cs-CZ" sz="1600" b="0" kern="1200" dirty="0"/>
            <a:t>(Indiana, USA), kde organizoval práci podle schopností  a rozdělování podle potřeb. Fungovala 4 roky.</a:t>
          </a:r>
        </a:p>
      </dsp:txBody>
      <dsp:txXfrm rot="-5400000">
        <a:off x="3162591" y="2547747"/>
        <a:ext cx="5538709" cy="1546749"/>
      </dsp:txXfrm>
    </dsp:sp>
    <dsp:sp modelId="{6C637235-C6A1-4BA2-9BDE-F830E56C0768}">
      <dsp:nvSpPr>
        <dsp:cNvPr id="0" name=""/>
        <dsp:cNvSpPr/>
      </dsp:nvSpPr>
      <dsp:spPr>
        <a:xfrm>
          <a:off x="0" y="2249809"/>
          <a:ext cx="3162591" cy="2142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tx1"/>
              </a:solidFill>
            </a:rPr>
            <a:t>Druhá generace utopistů – snažila se své představy o lepším světě uskutečnit:</a:t>
          </a:r>
        </a:p>
      </dsp:txBody>
      <dsp:txXfrm>
        <a:off x="104594" y="2354403"/>
        <a:ext cx="2953403" cy="193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DBB545F-9D43-4AAA-90C9-33072A092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0251D1-7C28-4985-806A-8E5EC5B23A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CC4A-17F4-454B-81F2-75DF69D343DB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5AD217-ABA7-44FD-ACCB-EF9029DE80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C37F96-D703-4CC7-ADDF-F1775070E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A88-02AF-4FC5-889B-98F23C351B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8784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BB9-894C-40C9-86A7-F2C95FCBA8BC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4E33-8944-489A-9842-0B217D5C3D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286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4E33-8944-489A-9842-0B217D5C3D3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F4AFC-3055-4F81-BECD-8850152D2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>
            <a:extLst>
              <a:ext uri="{FF2B5EF4-FFF2-40B4-BE49-F238E27FC236}">
                <a16:creationId xmlns:a16="http://schemas.microsoft.com/office/drawing/2014/main" id="{39AB3988-575A-4524-969C-0E5353804C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77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B9EC-940F-4056-B6D0-E249477B7C8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10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B9EC-940F-4056-B6D0-E249477B7C86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90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9C0D-A831-4BF3-AF29-E7747B954159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62E37861-9CFB-4DB0-8326-6C6A95B08E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2123728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Jabok – Vyšší odborná škola</a:t>
            </a:r>
          </a:p>
          <a:p>
            <a:r>
              <a:rPr lang="cs-CZ" sz="3200" b="1" dirty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sociálně pedagogická a teologická</a:t>
            </a:r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622606" cy="1559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3429000"/>
            <a:ext cx="7931224" cy="269716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DCA-BA36-4FE1-A845-4F213541F8FD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88840"/>
            <a:ext cx="20574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60198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  <a:lvl2pPr>
              <a:defRPr>
                <a:latin typeface="Hind Regular" pitchFamily="2" charset="-18"/>
                <a:cs typeface="Hind Regular" pitchFamily="2" charset="-18"/>
              </a:defRPr>
            </a:lvl2pPr>
            <a:lvl3pPr>
              <a:defRPr>
                <a:latin typeface="Hind Regular" pitchFamily="2" charset="-18"/>
                <a:cs typeface="Hind Regular" pitchFamily="2" charset="-18"/>
              </a:defRPr>
            </a:lvl3pPr>
            <a:lvl4pPr>
              <a:defRPr>
                <a:latin typeface="Hind Regular" pitchFamily="2" charset="-18"/>
                <a:cs typeface="Hind Regular" pitchFamily="2" charset="-18"/>
              </a:defRPr>
            </a:lvl4pPr>
            <a:lvl5pPr>
              <a:defRPr>
                <a:latin typeface="Hind Regular" pitchFamily="2" charset="-18"/>
                <a:cs typeface="Hind Regular" pitchFamily="2" charset="-18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238-A390-436A-AD29-DB5321681A2F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42535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5C81-6840-4EA5-B321-54D6ABBBB49A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782486" y="62544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 8, 120 00 Praha 2, tel.: +420 211 222 440</a:t>
            </a: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www.jabok.cz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3077-5DF7-413D-8223-B3A10273BD38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 8, 120 00 Praha 2, tel.: +420 211 222 440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2F39-4E20-4709-AF12-84A6FE6F96FC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</a:t>
            </a:r>
            <a:r>
              <a:rPr lang="cs-CZ" sz="1200" kern="1200" baseline="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211 222 441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8803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149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149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39CA-F613-461D-BE69-4653088F021D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4" name="Obrázek 13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5" name="TextovéPole 14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2E-EDDF-4C73-9EEC-E2277EB4D253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0" name="Obrázek 9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679F-FFC8-458A-A2F4-EB614CCDDA21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Obdélník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468816" y="6376243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9" name="Obrázek 8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28850"/>
            <a:ext cx="683299" cy="656534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7D60-CBC2-48F8-A517-02E8AF517480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6508-F70E-41B4-B9ED-A7003E895728}" type="datetime1">
              <a:rPr lang="cs-CZ" smtClean="0"/>
              <a:pPr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340768"/>
            <a:ext cx="1800000" cy="5517232"/>
          </a:xfrm>
          <a:prstGeom prst="rect">
            <a:avLst/>
          </a:prstGeom>
          <a:solidFill>
            <a:srgbClr val="FFF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93122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CB0D5FD9-3C04-44DA-9D63-B7598933CB24}" type="datetime1">
              <a:rPr lang="cs-CZ" smtClean="0"/>
              <a:pPr/>
              <a:t>01.03.2022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6A5633A1-5521-476C-9400-8F170BE2174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Hind Bold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Historické souvislosti sociální politiky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Sociální politika 1</a:t>
            </a:r>
          </a:p>
          <a:p>
            <a:endParaRPr lang="cs-CZ" dirty="0"/>
          </a:p>
          <a:p>
            <a:r>
              <a:rPr lang="cs-CZ" sz="2400" dirty="0"/>
              <a:t>Mgr. Jan Matěj Bejček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566E1C-67A8-4FCF-85C7-157F13081D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1600" y="5852138"/>
            <a:ext cx="2880320" cy="8709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156362-A53D-44EC-BE5A-EC2DE35A4A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661248"/>
            <a:ext cx="4488359" cy="9961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04664"/>
            <a:ext cx="8678198" cy="541734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/>
              <a:t>Středověk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7341" y="1484784"/>
            <a:ext cx="86061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Hind Regular"/>
              </a:rPr>
              <a:t>Období raného feudalismu </a:t>
            </a:r>
            <a:r>
              <a:rPr lang="cs-CZ" sz="2200" dirty="0">
                <a:latin typeface="Hind Regular"/>
              </a:rPr>
              <a:t>– nebylo postaráno o ty, kteří vypadli ze systému lenních vztahů, zajištění obživy pro lidi  bez pána bylo nejstarším sociálněpolitickým problémem, který bylo nutné řešit.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Církev se začala starat o chudé a potřebné.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Hind Regular"/>
              </a:rPr>
              <a:t>Karel Veliký  (771 – 814) </a:t>
            </a:r>
            <a:r>
              <a:rPr lang="cs-CZ" sz="2200" dirty="0">
                <a:latin typeface="Hind Regular"/>
              </a:rPr>
              <a:t>- upevnění povinnosti lenních pánů starat se o své nemocné poddané.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Ve 13. – 14. masivně rostla chudoba, církevní instituce byly schopné se postarat jen o ty nejvíce potřebné. Systém farní péče o chudé se zhroutil.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Na území </a:t>
            </a:r>
            <a:r>
              <a:rPr lang="cs-CZ" sz="2200" b="1" dirty="0">
                <a:latin typeface="Hind Regular"/>
              </a:rPr>
              <a:t>Českého knížectví a království </a:t>
            </a:r>
            <a:r>
              <a:rPr lang="cs-CZ" sz="2200" dirty="0">
                <a:latin typeface="Hind Regular"/>
              </a:rPr>
              <a:t>byla péče nejdříve zajišťována církví, posléze se zapojila šlechta , později ve 13. – 14. i města, která např. zaměstnávala veřejné lékaře, zřizovala městské lázně pro chudé apod.</a:t>
            </a:r>
          </a:p>
          <a:p>
            <a:pPr algn="r"/>
            <a:r>
              <a:rPr lang="cs-CZ" sz="2200" dirty="0">
                <a:latin typeface="Hind Regular"/>
              </a:rPr>
              <a:t>(Tomeš, 2010: 66)</a:t>
            </a:r>
          </a:p>
        </p:txBody>
      </p:sp>
    </p:spTree>
    <p:extLst>
      <p:ext uri="{BB962C8B-B14F-4D97-AF65-F5344CB8AC3E}">
        <p14:creationId xmlns:p14="http://schemas.microsoft.com/office/powerpoint/2010/main" val="24618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628299"/>
          </a:xfrm>
        </p:spPr>
        <p:txBody>
          <a:bodyPr>
            <a:normAutofit/>
          </a:bodyPr>
          <a:lstStyle/>
          <a:p>
            <a:r>
              <a:rPr lang="cs-CZ" b="1" dirty="0"/>
              <a:t>Středověký utopismus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5292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/>
              <a:t>„Ve středověku se rodily myšlenkové proudy, které usilovaly o nápravu sociální křivd a nabádaly krále, šlechtu i duchovní vrchnost k opatrnosti a rozumnému vládnutí.“ </a:t>
            </a:r>
            <a:r>
              <a:rPr lang="cs-CZ" sz="2200" dirty="0"/>
              <a:t>(Szacki in Tomeš, 2010: 55)</a:t>
            </a:r>
          </a:p>
          <a:p>
            <a:pPr marL="0" indent="0">
              <a:buNone/>
            </a:pPr>
            <a:endParaRPr lang="cs-CZ" sz="1000" dirty="0"/>
          </a:p>
          <a:p>
            <a:pPr algn="just"/>
            <a:r>
              <a:rPr lang="cs-CZ" sz="2200" dirty="0"/>
              <a:t>O naplnění těchto záměrů se snažila skupina myslitelů = </a:t>
            </a:r>
            <a:r>
              <a:rPr lang="cs-CZ" sz="2200" b="1" dirty="0"/>
              <a:t>utopisté</a:t>
            </a:r>
            <a:r>
              <a:rPr lang="cs-CZ" sz="2200" dirty="0"/>
              <a:t>. </a:t>
            </a:r>
          </a:p>
          <a:p>
            <a:pPr algn="just"/>
            <a:r>
              <a:rPr lang="cs-CZ" sz="2200" i="1" dirty="0"/>
              <a:t>Pozn. první utopií je Platónova Ústava.</a:t>
            </a:r>
          </a:p>
          <a:p>
            <a:pPr marL="0" indent="0" algn="just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2447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484784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28299"/>
          </a:xfrm>
        </p:spPr>
        <p:txBody>
          <a:bodyPr>
            <a:normAutofit/>
          </a:bodyPr>
          <a:lstStyle/>
          <a:p>
            <a:r>
              <a:rPr lang="cs-CZ" b="1" dirty="0"/>
              <a:t>Středověký utopismus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296705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(Tomeš, 2010: 55)</a:t>
            </a:r>
          </a:p>
        </p:txBody>
      </p:sp>
    </p:spTree>
    <p:extLst>
      <p:ext uri="{BB962C8B-B14F-4D97-AF65-F5344CB8AC3E}">
        <p14:creationId xmlns:p14="http://schemas.microsoft.com/office/powerpoint/2010/main" val="318454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9532" y="1412776"/>
            <a:ext cx="8460940" cy="4680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900" b="1" dirty="0"/>
              <a:t>Masivní pauperizace </a:t>
            </a:r>
            <a:r>
              <a:rPr lang="cs-CZ" sz="1900" dirty="0"/>
              <a:t>v Anglii v 15. a 16. století (vyhánění zchudlých rolníků z pozemků, které vlastnili za účelem uvolnění půdy pro chov ovcí; vyhnaní farmáři byli nuceni účastnit se na trhu práce). (Tomeš, 2010: 69)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9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900" i="1" dirty="0"/>
              <a:t>„Anglický panovník Jindřich VIII. vydal na počátku 16. století nařízení, že žebrání musí být každému žebrákovi povoleno starostou, příp. smírčím soudcem, a to jen na určitém úzce vymezeném území. Žebráci byli díky tomuto nařízení poprvé v novodobých dějinách registrováni, a tak se chudoba poprvé stala sledovaným ukazatelem fungování státu.“ (Matoušek, 2007: 93)</a:t>
            </a:r>
          </a:p>
          <a:p>
            <a:pPr>
              <a:spcBef>
                <a:spcPts val="0"/>
              </a:spcBef>
            </a:pPr>
            <a:endParaRPr lang="cs-CZ" sz="1900" i="1" dirty="0"/>
          </a:p>
          <a:p>
            <a:pPr algn="just">
              <a:spcBef>
                <a:spcPts val="0"/>
              </a:spcBef>
            </a:pPr>
            <a:r>
              <a:rPr lang="cs-CZ" sz="1900" dirty="0"/>
              <a:t>S rozpadem feudálních statků a v souvislosti s migrací do měst výrazně vzrostla chudoba, přičemž města byla nucena se postarat o práce neschopné a chudé.</a:t>
            </a:r>
          </a:p>
          <a:p>
            <a:pPr algn="just">
              <a:spcBef>
                <a:spcPts val="0"/>
              </a:spcBef>
            </a:pPr>
            <a:r>
              <a:rPr lang="cs-CZ" sz="1900" dirty="0"/>
              <a:t>Rozvíjí se tzv. </a:t>
            </a:r>
            <a:r>
              <a:rPr lang="cs-CZ" sz="1900" b="1" dirty="0"/>
              <a:t>chudinské zákonodárství</a:t>
            </a:r>
            <a:r>
              <a:rPr lang="cs-CZ" sz="1900" dirty="0"/>
              <a:t> - </a:t>
            </a:r>
            <a:r>
              <a:rPr lang="cs-CZ" sz="2000" dirty="0"/>
              <a:t>počátek angažovanosti státu při řešení sociálních problémů - legislativní regulace.</a:t>
            </a:r>
            <a:r>
              <a:rPr lang="cs-CZ" sz="1900" dirty="0"/>
              <a:t>  (Tomeš, 2010: 69)</a:t>
            </a:r>
          </a:p>
          <a:p>
            <a:pPr algn="just">
              <a:spcBef>
                <a:spcPts val="0"/>
              </a:spcBef>
            </a:pPr>
            <a:endParaRPr lang="cs-CZ" sz="2000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637580"/>
          </a:xfrm>
        </p:spPr>
        <p:txBody>
          <a:bodyPr>
            <a:noAutofit/>
          </a:bodyPr>
          <a:lstStyle/>
          <a:p>
            <a:r>
              <a:rPr lang="cs-CZ" b="1" dirty="0"/>
              <a:t>Pozdní středověk - počátky veřejných intervencí v Evropě </a:t>
            </a:r>
          </a:p>
        </p:txBody>
      </p:sp>
    </p:spTree>
    <p:extLst>
      <p:ext uri="{BB962C8B-B14F-4D97-AF65-F5344CB8AC3E}">
        <p14:creationId xmlns:p14="http://schemas.microsoft.com/office/powerpoint/2010/main" val="20101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361737"/>
            <a:ext cx="8568952" cy="637580"/>
          </a:xfrm>
        </p:spPr>
        <p:txBody>
          <a:bodyPr>
            <a:normAutofit/>
          </a:bodyPr>
          <a:lstStyle/>
          <a:p>
            <a:r>
              <a:rPr lang="cs-CZ" b="1" dirty="0"/>
              <a:t>Anglie - reformy Alžběty I.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1340768"/>
            <a:ext cx="86409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>
                <a:latin typeface="Hind Regular"/>
              </a:rPr>
              <a:t>První sociální zákony na státní úrovni byly přijímány za vlády </a:t>
            </a:r>
            <a:r>
              <a:rPr lang="cs-CZ" sz="1900" b="1" dirty="0">
                <a:latin typeface="Hind Regular"/>
              </a:rPr>
              <a:t>královny Alžběty I.</a:t>
            </a:r>
            <a:r>
              <a:rPr lang="cs-CZ" sz="1900" dirty="0">
                <a:latin typeface="Hind Regular"/>
              </a:rPr>
              <a:t> (1533 – 1603, doba vlády 1558 – 1603).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>
                <a:latin typeface="Hind Regular"/>
              </a:rPr>
              <a:t>Potřeba řešení problémů chudiny byla nutnost pro udržení stability království. </a:t>
            </a:r>
            <a:endParaRPr lang="cs-CZ" sz="1900" b="1" dirty="0">
              <a:latin typeface="Hind Regular"/>
            </a:endParaRPr>
          </a:p>
          <a:p>
            <a:pPr algn="just"/>
            <a:endParaRPr lang="cs-CZ" sz="1900" b="1" dirty="0">
              <a:latin typeface="Hind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b="1" dirty="0">
                <a:latin typeface="Hind Regular"/>
              </a:rPr>
              <a:t>Chudinské zákony: </a:t>
            </a:r>
          </a:p>
          <a:p>
            <a:pPr marL="800100" lvl="1" indent="-342900" algn="just">
              <a:buFontTx/>
              <a:buChar char="-"/>
            </a:pPr>
            <a:r>
              <a:rPr lang="cs-CZ" sz="1900" b="1" dirty="0">
                <a:latin typeface="Hind Regular"/>
              </a:rPr>
              <a:t>The Poor Relief Act (1576) </a:t>
            </a:r>
            <a:r>
              <a:rPr lang="cs-CZ" sz="1900" dirty="0">
                <a:latin typeface="Hind Regular"/>
              </a:rPr>
              <a:t>– zákon ukládal městům zřizovat tzv. pracovní domy </a:t>
            </a:r>
            <a:r>
              <a:rPr lang="cs-CZ" sz="1900" b="1" dirty="0">
                <a:latin typeface="Hind Regular"/>
              </a:rPr>
              <a:t>(workhouses) </a:t>
            </a:r>
          </a:p>
          <a:p>
            <a:pPr marL="800100" lvl="1" indent="-342900" algn="just">
              <a:buFontTx/>
              <a:buChar char="-"/>
            </a:pPr>
            <a:r>
              <a:rPr lang="cs-CZ" sz="1900" b="1" dirty="0">
                <a:latin typeface="Hind Regular"/>
              </a:rPr>
              <a:t>Kodex chudých / „Poor Law“ (1579) </a:t>
            </a:r>
            <a:r>
              <a:rPr lang="cs-CZ" sz="1900" dirty="0">
                <a:latin typeface="Hind Regular"/>
              </a:rPr>
              <a:t>– první ucelená legislativa chudinské péče; </a:t>
            </a:r>
          </a:p>
          <a:p>
            <a:pPr marL="800100" lvl="1" indent="-342900" algn="just">
              <a:buFontTx/>
              <a:buChar char="-"/>
            </a:pPr>
            <a:r>
              <a:rPr lang="cs-CZ" sz="1900" b="1" dirty="0">
                <a:latin typeface="Hind Regular"/>
              </a:rPr>
              <a:t>Kodex chudých / „Poor Law“ (1601)</a:t>
            </a:r>
            <a:r>
              <a:rPr lang="cs-CZ" sz="1900" dirty="0">
                <a:latin typeface="Hind Regular"/>
              </a:rPr>
              <a:t> – organizace státní chudinské péče, rozdělení chudých do tří skupin (1. práce schopní chudí měli povinnost pracovat ve workhousech, 2. práce neschopní chudí měli být zaopatřeni v chudobincích, ale jen v případě, že neměli bydliště, 3. závislé děti, které neměly rodiče ani jiné příbuzné – o tyto děti se měla starat jiná pověřená osoba.) (Matoušek, 2007: 94)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47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94795"/>
          </a:xfrm>
        </p:spPr>
        <p:txBody>
          <a:bodyPr>
            <a:noAutofit/>
          </a:bodyPr>
          <a:lstStyle/>
          <a:p>
            <a:r>
              <a:rPr lang="cs-CZ" b="1" dirty="0"/>
              <a:t>Chudinské zákony </a:t>
            </a:r>
            <a:br>
              <a:rPr lang="cs-CZ" b="1" dirty="0"/>
            </a:br>
            <a:r>
              <a:rPr lang="cs-CZ" b="1" dirty="0"/>
              <a:t>v dalších evropských zemích</a:t>
            </a:r>
            <a:r>
              <a:rPr lang="cs-CZ" dirty="0"/>
              <a:t>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6792"/>
            <a:ext cx="849694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b="1" dirty="0">
                <a:latin typeface="Hind Regular"/>
              </a:rPr>
              <a:t>Francie - Moulinský edikt (1566) </a:t>
            </a:r>
            <a:r>
              <a:rPr lang="cs-CZ" sz="1900" dirty="0">
                <a:latin typeface="Hind Regular"/>
              </a:rPr>
              <a:t>-  zásada, že chudí musí být usídleni, pak mají nárok na almužnu z prostředků z obce.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>
              <a:latin typeface="Hind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b="1" dirty="0">
                <a:latin typeface="Hind Regular"/>
              </a:rPr>
              <a:t>Rakousko – Patent o tulácích a žebrácích (1661) </a:t>
            </a:r>
            <a:r>
              <a:rPr lang="cs-CZ" sz="1900" dirty="0">
                <a:latin typeface="Hind Regular"/>
              </a:rPr>
              <a:t>-</a:t>
            </a:r>
            <a:r>
              <a:rPr lang="cs-CZ" sz="1900" b="1" dirty="0">
                <a:latin typeface="Hind Regular"/>
              </a:rPr>
              <a:t> </a:t>
            </a:r>
            <a:r>
              <a:rPr lang="cs-CZ" sz="1900" dirty="0">
                <a:latin typeface="Hind Regular"/>
              </a:rPr>
              <a:t>rozlišovali se žebráci práce schopní a práce neschopní, žebrákům neschopným práce (staří, nemocní apod.) bylo povoleno žebrat. Ostatní museli pracovat nebo byli uvězněni.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>
              <a:latin typeface="Hind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b="1" dirty="0">
                <a:latin typeface="Hind Regular"/>
              </a:rPr>
              <a:t>Prusko</a:t>
            </a:r>
            <a:r>
              <a:rPr lang="cs-CZ" sz="1900" dirty="0">
                <a:latin typeface="Hind Regular"/>
              </a:rPr>
              <a:t> (zahrnovalo mj. oblast Německa) - v 17. stol. založení tzv. pracovních domů </a:t>
            </a:r>
            <a:r>
              <a:rPr lang="cs-CZ" sz="1900" b="1" dirty="0">
                <a:latin typeface="Hind Regular"/>
              </a:rPr>
              <a:t>(Arbeitshäuser)</a:t>
            </a:r>
            <a:r>
              <a:rPr lang="cs-CZ" sz="1900" dirty="0">
                <a:latin typeface="Hind Regular"/>
              </a:rPr>
              <a:t>; dále v r. </a:t>
            </a:r>
            <a:r>
              <a:rPr lang="cs-CZ" sz="1900" b="1" dirty="0">
                <a:latin typeface="Hind Regular"/>
              </a:rPr>
              <a:t>1748</a:t>
            </a:r>
            <a:r>
              <a:rPr lang="cs-CZ" sz="1900" dirty="0">
                <a:latin typeface="Hind Regular"/>
              </a:rPr>
              <a:t> ediktem uložená povinnost každé obci založit tzv. </a:t>
            </a:r>
            <a:r>
              <a:rPr lang="cs-CZ" sz="1900" b="1" dirty="0">
                <a:latin typeface="Hind Regular"/>
              </a:rPr>
              <a:t>chudinskou pokladnu</a:t>
            </a:r>
            <a:r>
              <a:rPr lang="cs-CZ" sz="1900" dirty="0">
                <a:latin typeface="Hind Regular"/>
              </a:rPr>
              <a:t>;</a:t>
            </a:r>
            <a:r>
              <a:rPr lang="cs-CZ" sz="1900" b="1" dirty="0">
                <a:latin typeface="Hind Regular"/>
              </a:rPr>
              <a:t> </a:t>
            </a:r>
            <a:r>
              <a:rPr lang="cs-CZ" sz="1900" dirty="0">
                <a:latin typeface="Hind Regular"/>
              </a:rPr>
              <a:t>v r.</a:t>
            </a:r>
            <a:r>
              <a:rPr lang="cs-CZ" sz="1900" b="1" dirty="0">
                <a:latin typeface="Hind Regular"/>
              </a:rPr>
              <a:t> 1794 </a:t>
            </a:r>
            <a:r>
              <a:rPr lang="cs-CZ" sz="1900" dirty="0">
                <a:latin typeface="Hind Regular"/>
              </a:rPr>
              <a:t>Všeobecné zemské právo pro pruské státy rozšířilo působnost chudinských pokladen a uložilo obcím </a:t>
            </a:r>
            <a:r>
              <a:rPr lang="cs-CZ" sz="1900" b="1" dirty="0">
                <a:latin typeface="Hind Regular"/>
              </a:rPr>
              <a:t>povinnost poskytovat chudým práci </a:t>
            </a:r>
            <a:r>
              <a:rPr lang="cs-CZ" sz="1900" dirty="0">
                <a:latin typeface="Hind Regular"/>
              </a:rPr>
              <a:t>místo hmotné pomoci.</a:t>
            </a:r>
          </a:p>
          <a:p>
            <a:pPr algn="r"/>
            <a:r>
              <a:rPr lang="cs-CZ" sz="1900" dirty="0">
                <a:latin typeface="Hind Regular"/>
              </a:rPr>
              <a:t>(Tomeš, 2010: 69 – 71)</a:t>
            </a:r>
          </a:p>
        </p:txBody>
      </p:sp>
    </p:spTree>
    <p:extLst>
      <p:ext uri="{BB962C8B-B14F-4D97-AF65-F5344CB8AC3E}">
        <p14:creationId xmlns:p14="http://schemas.microsoft.com/office/powerpoint/2010/main" val="317532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7580"/>
          </a:xfrm>
        </p:spPr>
        <p:txBody>
          <a:bodyPr>
            <a:noAutofit/>
          </a:bodyPr>
          <a:lstStyle/>
          <a:p>
            <a:r>
              <a:rPr lang="cs-CZ" b="1" dirty="0"/>
              <a:t>Počátky veřejných intervencí</a:t>
            </a:r>
            <a:br>
              <a:rPr lang="cs-CZ" b="1" dirty="0"/>
            </a:br>
            <a:r>
              <a:rPr lang="cs-CZ" b="1" dirty="0"/>
              <a:t>na našem území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425355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/>
              <a:t>Ferdinand I (1554) </a:t>
            </a:r>
            <a:r>
              <a:rPr lang="cs-CZ" sz="1800" dirty="0"/>
              <a:t>– represivní politika vůči tulákům – </a:t>
            </a:r>
            <a:r>
              <a:rPr lang="cs-CZ" sz="1800" b="1" dirty="0"/>
              <a:t>zavedení domovského práva</a:t>
            </a:r>
          </a:p>
          <a:p>
            <a:pPr marL="0" indent="0" algn="just">
              <a:buNone/>
            </a:pPr>
            <a:endParaRPr lang="cs-CZ" sz="1000" b="1" dirty="0"/>
          </a:p>
          <a:p>
            <a:pPr marL="0" indent="0">
              <a:buNone/>
            </a:pPr>
            <a:r>
              <a:rPr lang="cs-CZ" sz="1800" i="1" dirty="0"/>
              <a:t>„Péče o práce neschopné prošla dvěma fázemi vývoje: (i) živelná intervence měst, (ii) státní regulace veřejné intervence proti tuláctví. Živelně se města začala starat o chudé v podstatě od svého vzniku, kdykoli jejich počty začaly ohrožovat sociální stabilitu, která byla předpokladem rozvoje řemesel a obchodu. To se odrazilo v díle Kristiána z Koldína Práva městská království českého (1597); platnost tohoto práva byla zrušena až v době nastupující industrializace v roce 1811.“ (Tomeš, 2010: 71 – 72)</a:t>
            </a:r>
          </a:p>
          <a:p>
            <a:pPr marL="0" indent="0">
              <a:buNone/>
            </a:pPr>
            <a:endParaRPr lang="cs-CZ" sz="1000" i="1" dirty="0"/>
          </a:p>
          <a:p>
            <a:pPr algn="just"/>
            <a:r>
              <a:rPr lang="cs-CZ" sz="1800" b="1" dirty="0"/>
              <a:t>Patent o tulácích a žebrácích (1661) </a:t>
            </a:r>
            <a:r>
              <a:rPr lang="cs-CZ" sz="1800" dirty="0"/>
              <a:t>– městům uložena povinnost starat se o chudé; pokračuje represivní politika vůči práce schopným žebrákům.</a:t>
            </a:r>
          </a:p>
          <a:p>
            <a:pPr algn="just"/>
            <a:r>
              <a:rPr lang="cs-CZ" sz="1800" b="1" dirty="0"/>
              <a:t>Nařízení pro Království české (1785) </a:t>
            </a:r>
            <a:r>
              <a:rPr lang="cs-CZ" sz="1800" dirty="0"/>
              <a:t>– vrchnosti dána povinnost starat se o chudé. Z této povinnosti vznikla instituce </a:t>
            </a:r>
            <a:r>
              <a:rPr lang="cs-CZ" sz="1800" b="1" dirty="0"/>
              <a:t>ratejny</a:t>
            </a:r>
            <a:r>
              <a:rPr lang="cs-CZ" sz="1800" dirty="0"/>
              <a:t> (společné ubytování chudých na statku).</a:t>
            </a:r>
          </a:p>
          <a:p>
            <a:pPr marL="0" indent="0">
              <a:buNone/>
            </a:pP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3565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3594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i="1" dirty="0"/>
              <a:t>„Pro genezi moderní demokratické sociální politiky je rozhodující změna obsahu vztahu státu a občana; od státu – vládce nad občanem ke státu –služebníku garantujícímu občanovi jeho nezadatelná lidská práva.“ </a:t>
            </a:r>
            <a:r>
              <a:rPr lang="cs-CZ" sz="1800" dirty="0"/>
              <a:t>(Šamalík in Tomeš, 2010: 74)</a:t>
            </a:r>
          </a:p>
          <a:p>
            <a:pPr marL="0" indent="0" algn="just">
              <a:buNone/>
            </a:pPr>
            <a:endParaRPr lang="cs-CZ" sz="1000" dirty="0"/>
          </a:p>
          <a:p>
            <a:pPr marL="0" indent="0" algn="just">
              <a:buNone/>
            </a:pPr>
            <a:r>
              <a:rPr lang="cs-CZ" sz="1600" u="sng" dirty="0"/>
              <a:t>Vývoj</a:t>
            </a:r>
            <a:r>
              <a:rPr lang="cs-CZ" sz="1600" dirty="0"/>
              <a:t>:</a:t>
            </a:r>
          </a:p>
          <a:p>
            <a:pPr lvl="1" algn="just"/>
            <a:r>
              <a:rPr lang="cs-CZ" sz="1600" b="1" dirty="0"/>
              <a:t>Magna Charta Libertatum (1215)</a:t>
            </a:r>
            <a:r>
              <a:rPr lang="cs-CZ" sz="1600" dirty="0"/>
              <a:t> – princip nadvlády práva nad mocí</a:t>
            </a:r>
          </a:p>
          <a:p>
            <a:pPr lvl="1" algn="just"/>
            <a:r>
              <a:rPr lang="cs-CZ" sz="1600" b="1" dirty="0"/>
              <a:t>Habeas Corpus Act (1679) </a:t>
            </a:r>
            <a:r>
              <a:rPr lang="cs-CZ" sz="1600" dirty="0"/>
              <a:t>– vymezení hranice mezi despocií a svobodným režimem, ochrana svobodných občanů před soudem, zejména svévolným uvězněním</a:t>
            </a:r>
          </a:p>
          <a:p>
            <a:pPr lvl="1" algn="just"/>
            <a:r>
              <a:rPr lang="cs-CZ" sz="1600" b="1" dirty="0"/>
              <a:t>Thomas Hobbes (Anglie, 1588 – 1679)</a:t>
            </a:r>
            <a:r>
              <a:rPr lang="cs-CZ" sz="1600" dirty="0"/>
              <a:t> - odmítl vrchnost a deklaroval přirozené právo člověka na svobodu</a:t>
            </a:r>
          </a:p>
          <a:p>
            <a:pPr lvl="1" algn="just"/>
            <a:r>
              <a:rPr lang="cs-CZ" sz="1600" b="1" dirty="0"/>
              <a:t>Jean Jacques Rousseau (Francie, 1712 - 1778) </a:t>
            </a:r>
            <a:r>
              <a:rPr lang="cs-CZ" sz="1600" dirty="0"/>
              <a:t>-</a:t>
            </a:r>
            <a:r>
              <a:rPr lang="cs-CZ" sz="1600" b="1" dirty="0"/>
              <a:t> </a:t>
            </a:r>
            <a:r>
              <a:rPr lang="cs-CZ" sz="1600" dirty="0"/>
              <a:t>idea </a:t>
            </a:r>
            <a:r>
              <a:rPr lang="cs-CZ" sz="1600" b="1" dirty="0"/>
              <a:t>společenské smlouvy </a:t>
            </a:r>
            <a:r>
              <a:rPr lang="cs-CZ" sz="1600" dirty="0"/>
              <a:t>(přirozená práva a svobody občana)</a:t>
            </a:r>
          </a:p>
          <a:p>
            <a:pPr lvl="1" algn="just"/>
            <a:r>
              <a:rPr lang="cs-CZ" sz="1600" b="1" dirty="0"/>
              <a:t>Immanuel Kant (Německo 1724 - 1804)</a:t>
            </a:r>
            <a:r>
              <a:rPr lang="cs-CZ" sz="1600" dirty="0"/>
              <a:t> - formuloval ideje práva: spravedlnost, svoboda, rovnost před zákonem</a:t>
            </a:r>
          </a:p>
          <a:p>
            <a:pPr lvl="1" algn="just"/>
            <a:r>
              <a:rPr lang="cs-CZ" sz="1600" b="1" dirty="0"/>
              <a:t>Deklarace nezávislosti USA (1776)</a:t>
            </a:r>
          </a:p>
          <a:p>
            <a:pPr lvl="1"/>
            <a:r>
              <a:rPr lang="cs-CZ" sz="1600" b="1" dirty="0"/>
              <a:t>Deklarace lidských a občanských práv (Francie 1789)                  </a:t>
            </a:r>
            <a:r>
              <a:rPr lang="cs-CZ" sz="1600" dirty="0"/>
              <a:t>(Tomeš, 2010: 75)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Idea lidských práv</a:t>
            </a:r>
          </a:p>
        </p:txBody>
      </p:sp>
    </p:spTree>
    <p:extLst>
      <p:ext uri="{BB962C8B-B14F-4D97-AF65-F5344CB8AC3E}">
        <p14:creationId xmlns:p14="http://schemas.microsoft.com/office/powerpoint/2010/main" val="2711019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4392488" cy="18722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900" b="1" dirty="0"/>
              <a:t>Veřejné represe se zmírnily až za josefínského osvícenství</a:t>
            </a:r>
            <a:r>
              <a:rPr lang="cs-CZ" sz="1900" dirty="0"/>
              <a:t>. Josef II. zestátnil chudinskou péči (</a:t>
            </a:r>
            <a:r>
              <a:rPr lang="cs-CZ" sz="1900" b="1" dirty="0"/>
              <a:t>nařízení pro Království české </a:t>
            </a:r>
            <a:r>
              <a:rPr lang="cs-CZ" sz="1900" dirty="0"/>
              <a:t>z 19. srpna 1785), zrušil kláštery; vydal několik dvorských dekretů – např. v roce 1781 řád pro ústavy sociální péče; stát podporoval ústavní péči; v roce 1787 upravil právo a majetek farních chudinských ústavů.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900" dirty="0"/>
          </a:p>
          <a:p>
            <a:pPr algn="just">
              <a:spcBef>
                <a:spcPts val="0"/>
              </a:spcBef>
            </a:pPr>
            <a:r>
              <a:rPr lang="cs-CZ" sz="1900" b="1" dirty="0"/>
              <a:t>Kromě toho zřídil také nalezinec, chorobinec a porodnici na Karlově v Praze </a:t>
            </a:r>
            <a:r>
              <a:rPr lang="cs-CZ" sz="1900" dirty="0"/>
              <a:t>(1789) a v roce 1790 Všeobecnou nemocnici v Praze.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554960" cy="468052"/>
          </a:xfrm>
        </p:spPr>
        <p:txBody>
          <a:bodyPr>
            <a:noAutofit/>
          </a:bodyPr>
          <a:lstStyle/>
          <a:p>
            <a:r>
              <a:rPr lang="cs-CZ" b="1" dirty="0"/>
              <a:t>Josefínské osvícenství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-1701" r="6289" b="1701"/>
          <a:stretch/>
        </p:blipFill>
        <p:spPr>
          <a:xfrm>
            <a:off x="4932040" y="1461061"/>
            <a:ext cx="3930918" cy="4565589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4562585" y="4869160"/>
            <a:ext cx="792088" cy="288032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148064" y="5517232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latin typeface="Hind Regular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255526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42535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cs-CZ" sz="2200" dirty="0"/>
              <a:t>V 19. století se s konečnou platností prosadila zásada, že veřejná chudinská péče má být záležitostí domovské obce a úzce spjata s domovským právem.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2200" b="1" dirty="0"/>
              <a:t>	</a:t>
            </a:r>
            <a:r>
              <a:rPr lang="cs-CZ" sz="2200" b="1" i="1" dirty="0"/>
              <a:t>Domovské právo </a:t>
            </a:r>
            <a:r>
              <a:rPr lang="cs-CZ" sz="2200" i="1" dirty="0"/>
              <a:t>bylo upraveno zákonem č. 105/1883 ř. 	z. Každý občan dostal současně s křestním listem doklad o 	domovském právu. Tuto instituci zrušil až komunistický režim.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cs-CZ" sz="2200" i="1" dirty="0"/>
          </a:p>
          <a:p>
            <a:pPr algn="just">
              <a:spcBef>
                <a:spcPts val="0"/>
              </a:spcBef>
            </a:pPr>
            <a:r>
              <a:rPr lang="cs-CZ" sz="2200" b="1" dirty="0"/>
              <a:t>V tomto období vznikají v péči o chudé „instituce“ - ratejny – které řešily společné ubytování a stravování chudých na statcích ve správě vrchnosti. </a:t>
            </a:r>
          </a:p>
          <a:p>
            <a:pPr lvl="1" algn="just">
              <a:spcBef>
                <a:spcPts val="0"/>
              </a:spcBef>
            </a:pPr>
            <a:r>
              <a:rPr lang="cs-CZ" sz="2200" b="1" dirty="0"/>
              <a:t>Ratejna</a:t>
            </a:r>
            <a:r>
              <a:rPr lang="cs-CZ" sz="2200" dirty="0"/>
              <a:t> byl velký přízemní dům, v němž bydlelo několik rodin. Každá rodina pro sebe měla prostor zhruba 12 m</a:t>
            </a:r>
            <a:r>
              <a:rPr lang="cs-CZ" sz="2200" baseline="30000" dirty="0"/>
              <a:t>2</a:t>
            </a:r>
            <a:r>
              <a:rPr lang="cs-CZ" sz="2200" dirty="0"/>
              <a:t>, který byl ohraničen jen několika kusy hrubého nábytku. Tyto domy se stavěly na knížecích panstvích až do konce 1. světové války.</a:t>
            </a:r>
            <a:endParaRPr lang="cs-CZ" sz="2200" b="1" dirty="0"/>
          </a:p>
          <a:p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Domovské právo, ratejny</a:t>
            </a:r>
          </a:p>
        </p:txBody>
      </p:sp>
    </p:spTree>
    <p:extLst>
      <p:ext uri="{BB962C8B-B14F-4D97-AF65-F5344CB8AC3E}">
        <p14:creationId xmlns:p14="http://schemas.microsoft.com/office/powerpoint/2010/main" val="6429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prezentace: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425355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Obecně o genezi sociální politiky (geneze sociálněpolitických myšlenek a institucí)</a:t>
            </a:r>
          </a:p>
          <a:p>
            <a:r>
              <a:rPr lang="cs-CZ" sz="2200" dirty="0"/>
              <a:t>Starověké civilizace</a:t>
            </a:r>
          </a:p>
          <a:p>
            <a:r>
              <a:rPr lang="cs-CZ" sz="2200" dirty="0"/>
              <a:t>Středověk a sociální poslání církve</a:t>
            </a:r>
          </a:p>
          <a:p>
            <a:r>
              <a:rPr lang="cs-CZ" sz="2200" dirty="0"/>
              <a:t>Sociální politiky na území Rakouska-Uherska</a:t>
            </a:r>
          </a:p>
          <a:p>
            <a:r>
              <a:rPr lang="cs-CZ" sz="2200" dirty="0"/>
              <a:t>Rozvoj sociální politiky ve 20. století</a:t>
            </a:r>
          </a:p>
        </p:txBody>
      </p:sp>
    </p:spTree>
    <p:extLst>
      <p:ext uri="{BB962C8B-B14F-4D97-AF65-F5344CB8AC3E}">
        <p14:creationId xmlns:p14="http://schemas.microsoft.com/office/powerpoint/2010/main" val="34297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264637"/>
          </a:xfrm>
        </p:spPr>
        <p:txBody>
          <a:bodyPr numCol="1"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2200" dirty="0"/>
              <a:t>Veřejná chudinská péče byla upravena </a:t>
            </a:r>
            <a:r>
              <a:rPr lang="cs-CZ" sz="2200" b="1" dirty="0"/>
              <a:t>Zemským chudinským zákonem českým č. 59/1868</a:t>
            </a:r>
            <a:r>
              <a:rPr lang="cs-CZ" sz="2200" dirty="0"/>
              <a:t>, jímž byla s konečnou platností </a:t>
            </a:r>
            <a:r>
              <a:rPr lang="cs-CZ" sz="2200" b="1" dirty="0"/>
              <a:t>chudinská správa prohlášena za část veřejné obecní správy </a:t>
            </a:r>
            <a:r>
              <a:rPr lang="cs-CZ" sz="2200" dirty="0"/>
              <a:t>a péče o chudé spadala do samostatné působnosti obcí. Majetek farních chudinských ústavů byl převeden na </a:t>
            </a:r>
            <a:r>
              <a:rPr lang="cs-CZ" sz="2200" b="1" dirty="0"/>
              <a:t>obecní chudinské pokladny</a:t>
            </a:r>
            <a:r>
              <a:rPr lang="cs-CZ" sz="22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21196" y="404664"/>
            <a:ext cx="8229600" cy="475562"/>
          </a:xfrm>
        </p:spPr>
        <p:txBody>
          <a:bodyPr>
            <a:noAutofit/>
          </a:bodyPr>
          <a:lstStyle/>
          <a:p>
            <a:r>
              <a:rPr lang="cs-CZ" b="1" dirty="0">
                <a:latin typeface="Hind Regular"/>
              </a:rPr>
              <a:t>Institucionalizace péče o chudé</a:t>
            </a:r>
          </a:p>
        </p:txBody>
      </p:sp>
    </p:spTree>
    <p:extLst>
      <p:ext uri="{BB962C8B-B14F-4D97-AF65-F5344CB8AC3E}">
        <p14:creationId xmlns:p14="http://schemas.microsoft.com/office/powerpoint/2010/main" val="53016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3366373"/>
          </a:xfrm>
        </p:spPr>
        <p:txBody>
          <a:bodyPr>
            <a:noAutofit/>
          </a:bodyPr>
          <a:lstStyle/>
          <a:p>
            <a:r>
              <a:rPr lang="cs-CZ" sz="2200" b="1" dirty="0"/>
              <a:t>Otto von Bismarck (1815 – 1898): </a:t>
            </a:r>
          </a:p>
          <a:p>
            <a:pPr lvl="1" algn="just"/>
            <a:r>
              <a:rPr lang="cs-CZ" sz="2200" dirty="0"/>
              <a:t>německý státník, kancléř v letech 1871 – 1890</a:t>
            </a:r>
          </a:p>
          <a:p>
            <a:pPr lvl="1" algn="just"/>
            <a:r>
              <a:rPr lang="cs-CZ" sz="2200" dirty="0"/>
              <a:t>prosazení a zavedení systému sociálního pojištění pro případ nemoci, pracovního úrazu, invalidity a stáří</a:t>
            </a:r>
          </a:p>
          <a:p>
            <a:pPr marL="457200" lvl="1" indent="0" algn="just">
              <a:buNone/>
            </a:pPr>
            <a:endParaRPr lang="cs-CZ" sz="2200" dirty="0"/>
          </a:p>
          <a:p>
            <a:pPr marL="457200" lvl="1" indent="0" algn="just">
              <a:buNone/>
            </a:pPr>
            <a:r>
              <a:rPr lang="cs-CZ" sz="2200" b="1" dirty="0"/>
              <a:t>Nemocenské pojištění (1883)</a:t>
            </a:r>
          </a:p>
          <a:p>
            <a:pPr marL="457200" lvl="1" indent="0" algn="just">
              <a:buNone/>
            </a:pPr>
            <a:r>
              <a:rPr lang="cs-CZ" sz="2200" b="1" dirty="0"/>
              <a:t>Úrazové pojištění (1884)</a:t>
            </a:r>
          </a:p>
          <a:p>
            <a:pPr marL="457200" lvl="1" indent="0" algn="just">
              <a:buNone/>
            </a:pPr>
            <a:r>
              <a:rPr lang="cs-CZ" sz="2200" b="1" dirty="0"/>
              <a:t>Pojištění pro případ invalidity a stáří (1889)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63801"/>
          </a:xfrm>
        </p:spPr>
        <p:txBody>
          <a:bodyPr>
            <a:noAutofit/>
          </a:bodyPr>
          <a:lstStyle/>
          <a:p>
            <a:r>
              <a:rPr lang="cs-CZ" b="1" dirty="0"/>
              <a:t>Zavedení sociálního pojištění</a:t>
            </a:r>
          </a:p>
        </p:txBody>
      </p:sp>
    </p:spTree>
    <p:extLst>
      <p:ext uri="{BB962C8B-B14F-4D97-AF65-F5344CB8AC3E}">
        <p14:creationId xmlns:p14="http://schemas.microsoft.com/office/powerpoint/2010/main" val="358381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200" b="1" dirty="0"/>
              <a:t>Eduard Franz Josef Taaffe (1833 – 1895)</a:t>
            </a:r>
            <a:endParaRPr lang="cs-CZ" sz="2200" dirty="0"/>
          </a:p>
          <a:p>
            <a:pPr lvl="1" algn="just"/>
            <a:r>
              <a:rPr lang="cs-CZ" sz="2200" dirty="0"/>
              <a:t>rakouský předseda vlády a ministr vnitra v letech 1879 - 1893</a:t>
            </a:r>
          </a:p>
          <a:p>
            <a:pPr lvl="1" algn="just"/>
            <a:r>
              <a:rPr lang="cs-CZ" sz="2200" dirty="0"/>
              <a:t>inspirace v německém modelu pojištění</a:t>
            </a:r>
          </a:p>
          <a:p>
            <a:pPr lvl="1" algn="just"/>
            <a:r>
              <a:rPr lang="cs-CZ" sz="2200" b="1" dirty="0"/>
              <a:t>zavedení tzv. Taaffeho zákonů:</a:t>
            </a:r>
          </a:p>
          <a:p>
            <a:pPr lvl="2" algn="just"/>
            <a:r>
              <a:rPr lang="cs-CZ" sz="2200" b="1" dirty="0"/>
              <a:t>Zákon o nemocenském pojištění (1888) </a:t>
            </a:r>
          </a:p>
          <a:p>
            <a:pPr lvl="2" algn="just"/>
            <a:r>
              <a:rPr lang="cs-CZ" sz="2200" b="1" dirty="0"/>
              <a:t>Zákon o úrazovém pojištění (1889)</a:t>
            </a:r>
          </a:p>
          <a:p>
            <a:pPr lvl="2" algn="just"/>
            <a:r>
              <a:rPr lang="cs-CZ" sz="2200" b="1" dirty="0"/>
              <a:t>Zákon o hornickém pojištění (1889)</a:t>
            </a:r>
          </a:p>
          <a:p>
            <a:pPr marL="457200" lvl="1" indent="0" algn="just">
              <a:buNone/>
            </a:pPr>
            <a:r>
              <a:rPr lang="cs-CZ" sz="2200" b="1" dirty="0"/>
              <a:t>	</a:t>
            </a:r>
          </a:p>
          <a:p>
            <a:pPr lvl="1" algn="just"/>
            <a:r>
              <a:rPr lang="cs-CZ" sz="2200" b="1" dirty="0"/>
              <a:t>zákon o důchodovém pojištění byl zaveden až v r. 1909, </a:t>
            </a:r>
            <a:r>
              <a:rPr lang="cs-CZ" sz="2200" dirty="0"/>
              <a:t>nárok měli: </a:t>
            </a:r>
          </a:p>
          <a:p>
            <a:pPr lvl="2" algn="just"/>
            <a:r>
              <a:rPr lang="cs-CZ" sz="2200" dirty="0"/>
              <a:t>muži v 60 letech věku a po 40 letech pojištění</a:t>
            </a:r>
          </a:p>
          <a:p>
            <a:pPr lvl="2" algn="just"/>
            <a:r>
              <a:rPr lang="cs-CZ" sz="2200" dirty="0"/>
              <a:t>ženy v 60 letech věku a po 35 letech pojištění</a:t>
            </a:r>
          </a:p>
          <a:p>
            <a:pPr marL="0" indent="0" algn="r">
              <a:buNone/>
            </a:pPr>
            <a:endParaRPr lang="cs-CZ" sz="2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58062"/>
          </a:xfrm>
        </p:spPr>
        <p:txBody>
          <a:bodyPr>
            <a:noAutofit/>
          </a:bodyPr>
          <a:lstStyle/>
          <a:p>
            <a:r>
              <a:rPr lang="cs-CZ" b="1" dirty="0"/>
              <a:t>Sociální pojištění v Rakousku-Uhersku</a:t>
            </a:r>
          </a:p>
        </p:txBody>
      </p:sp>
    </p:spTree>
    <p:extLst>
      <p:ext uri="{BB962C8B-B14F-4D97-AF65-F5344CB8AC3E}">
        <p14:creationId xmlns:p14="http://schemas.microsoft.com/office/powerpoint/2010/main" val="303390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3"/>
            <a:ext cx="8291264" cy="3744416"/>
          </a:xfrm>
        </p:spPr>
        <p:txBody>
          <a:bodyPr>
            <a:noAutofit/>
          </a:bodyPr>
          <a:lstStyle/>
          <a:p>
            <a:pPr algn="just"/>
            <a:r>
              <a:rPr lang="cs-CZ" sz="1900" dirty="0"/>
              <a:t>1918 – 1938 ČSR velmocí v oblasti sociálních reforem, naše sociální politika v popředí světového vývoje:</a:t>
            </a:r>
          </a:p>
          <a:p>
            <a:pPr lvl="1" algn="just"/>
            <a:r>
              <a:rPr lang="cs-CZ" sz="1900" i="1" dirty="0"/>
              <a:t>zákon o pojištění zaměstnanců pro případ nemoci, invalidity a stáří (1924), který se stal inspirací i pro další země (např. Řecko)</a:t>
            </a:r>
          </a:p>
          <a:p>
            <a:pPr lvl="1" algn="just"/>
            <a:r>
              <a:rPr lang="cs-CZ" sz="1900" i="1" dirty="0"/>
              <a:t>zákon o osmihodinové pracovní době; </a:t>
            </a:r>
          </a:p>
          <a:p>
            <a:pPr lvl="1" algn="just"/>
            <a:r>
              <a:rPr lang="cs-CZ" sz="1900" i="1" dirty="0"/>
              <a:t>zákon o podpoře v nezaměstnanosti; </a:t>
            </a:r>
          </a:p>
          <a:p>
            <a:pPr lvl="1" algn="just"/>
            <a:r>
              <a:rPr lang="cs-CZ" sz="1900" i="1" dirty="0"/>
              <a:t>zákon na ochranu nájemníků (zaměřen na nejslabší sociální skupiny); </a:t>
            </a:r>
          </a:p>
          <a:p>
            <a:pPr lvl="1" algn="just"/>
            <a:r>
              <a:rPr lang="cs-CZ" sz="1900" i="1" dirty="0"/>
              <a:t>zákon o placené dovolené pro dělnictvo atd.</a:t>
            </a:r>
          </a:p>
          <a:p>
            <a:pPr marL="457200" lvl="1" indent="0" algn="just">
              <a:buNone/>
            </a:pPr>
            <a:endParaRPr lang="cs-CZ" sz="1900" dirty="0"/>
          </a:p>
          <a:p>
            <a:pPr algn="just"/>
            <a:r>
              <a:rPr lang="cs-CZ" sz="1900" dirty="0"/>
              <a:t>Rozvoj pracovní legislativy na základě úmluv Mezinárodní organizace práce.</a:t>
            </a:r>
          </a:p>
          <a:p>
            <a:pPr marL="0" indent="0" algn="just">
              <a:buNone/>
            </a:pPr>
            <a:endParaRPr lang="cs-CZ" sz="1900" dirty="0"/>
          </a:p>
          <a:p>
            <a:pPr algn="just"/>
            <a:r>
              <a:rPr lang="cs-CZ" sz="1900" dirty="0"/>
              <a:t>Rozvoj občanské společnosti: neziskové a církevní organizace pro sociální práci.</a:t>
            </a:r>
          </a:p>
          <a:p>
            <a:endParaRPr lang="cs-CZ" sz="19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84632" cy="598329"/>
          </a:xfrm>
        </p:spPr>
        <p:txBody>
          <a:bodyPr>
            <a:noAutofit/>
          </a:bodyPr>
          <a:lstStyle/>
          <a:p>
            <a:br>
              <a:rPr lang="cs-CZ" sz="3200" b="1" dirty="0"/>
            </a:br>
            <a:r>
              <a:rPr lang="cs-CZ" sz="3000" b="1" dirty="0"/>
              <a:t>Sociální politika</a:t>
            </a:r>
            <a:br>
              <a:rPr lang="cs-CZ" sz="3000" b="1" dirty="0"/>
            </a:br>
            <a:r>
              <a:rPr lang="cs-CZ" sz="3000" b="1" dirty="0"/>
              <a:t>v samostatném Československu </a:t>
            </a:r>
            <a:br>
              <a:rPr lang="cs-CZ" sz="3000" b="1" dirty="0"/>
            </a:br>
            <a:r>
              <a:rPr lang="cs-CZ" sz="3000" b="1" dirty="0"/>
              <a:t>– mezi světovými válkami</a:t>
            </a:r>
          </a:p>
        </p:txBody>
      </p:sp>
    </p:spTree>
    <p:extLst>
      <p:ext uri="{BB962C8B-B14F-4D97-AF65-F5344CB8AC3E}">
        <p14:creationId xmlns:p14="http://schemas.microsoft.com/office/powerpoint/2010/main" val="1292540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2689" y="404664"/>
            <a:ext cx="8640960" cy="558062"/>
          </a:xfrm>
        </p:spPr>
        <p:txBody>
          <a:bodyPr>
            <a:noAutofit/>
          </a:bodyPr>
          <a:lstStyle/>
          <a:p>
            <a:r>
              <a:rPr lang="cs-CZ" b="1" dirty="0"/>
              <a:t>Významné osobnosti – česká sociální škola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42535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200" b="1" dirty="0"/>
              <a:t>Albín Bráf (1851 – 1912) </a:t>
            </a:r>
            <a:r>
              <a:rPr lang="cs-CZ" sz="2200" dirty="0"/>
              <a:t>– první moderní autor sociální politiky; významné dílo „Almužna a mzda“ (1883); zabýval se problémem chudoby a rolí státu při pomoci potřebným </a:t>
            </a:r>
          </a:p>
          <a:p>
            <a:pPr algn="just"/>
            <a:r>
              <a:rPr lang="cs-CZ" sz="2200" b="1" dirty="0"/>
              <a:t>Karel Engliš (1880 – 1961) </a:t>
            </a:r>
            <a:r>
              <a:rPr lang="cs-CZ" sz="2200" dirty="0"/>
              <a:t>– ekonom; dílo „Sociální politika“ (1916); zdůrazňoval to, že sociální politika má přednostně řešit oblast vzdělávání, zaměstnanosti, zdraví a rozdělování; kladl důraz na sociální pojištění</a:t>
            </a:r>
          </a:p>
          <a:p>
            <a:pPr algn="just"/>
            <a:r>
              <a:rPr lang="cs-CZ" sz="2200" b="1" dirty="0"/>
              <a:t>Josef Macek (1887 – 1972) </a:t>
            </a:r>
            <a:r>
              <a:rPr lang="cs-CZ" sz="2200" dirty="0"/>
              <a:t>– ekonom, politik; dílo „Základy sociální politiky“, „Sociální ekonomika“; chápal sociální politiku jako preventivní činnost, tzn. svými zásahy má působit tak, aby nevznikala chudoba, nezaměstnanost, nemoci, nedostatek bytů a výdělků apod. </a:t>
            </a:r>
          </a:p>
          <a:p>
            <a:pPr algn="just"/>
            <a:r>
              <a:rPr lang="cs-CZ" sz="2200" b="1" dirty="0"/>
              <a:t>Alois Rašín (1867 – 1923) </a:t>
            </a:r>
            <a:r>
              <a:rPr lang="cs-CZ" sz="2200" dirty="0"/>
              <a:t>– ministr financí; definoval roli státní sociální politiky v systému politiky nově vzniklého Československa </a:t>
            </a:r>
          </a:p>
          <a:p>
            <a:pPr marL="0" indent="0" algn="r">
              <a:buNone/>
            </a:pPr>
            <a:r>
              <a:rPr lang="cs-CZ" sz="2200" dirty="0"/>
              <a:t>						(Tomeš, 2010: 92 – 93)</a:t>
            </a:r>
          </a:p>
        </p:txBody>
      </p:sp>
    </p:spTree>
    <p:extLst>
      <p:ext uri="{BB962C8B-B14F-4D97-AF65-F5344CB8AC3E}">
        <p14:creationId xmlns:p14="http://schemas.microsoft.com/office/powerpoint/2010/main" val="219678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3680" y="1484784"/>
            <a:ext cx="4472336" cy="3672408"/>
          </a:xfrm>
        </p:spPr>
        <p:txBody>
          <a:bodyPr>
            <a:noAutofit/>
          </a:bodyPr>
          <a:lstStyle/>
          <a:p>
            <a:r>
              <a:rPr lang="cs-CZ" sz="2200" dirty="0"/>
              <a:t>Sociální politika byla centralizována v rukou státu.</a:t>
            </a:r>
          </a:p>
          <a:p>
            <a:pPr algn="just"/>
            <a:r>
              <a:rPr lang="cs-CZ" sz="2200" dirty="0"/>
              <a:t>Došlo k opuštění evropských tradic sociálního pojištění a zavedení sovětského modelu zabezpečení.</a:t>
            </a:r>
          </a:p>
          <a:p>
            <a:pPr algn="just"/>
            <a:r>
              <a:rPr lang="cs-CZ" sz="2200" dirty="0"/>
              <a:t>Byl zaveden princip povinné plné zaměstnanosti.</a:t>
            </a:r>
          </a:p>
          <a:p>
            <a:pPr algn="just"/>
            <a:r>
              <a:rPr lang="cs-CZ" sz="2200" dirty="0"/>
              <a:t>V 50. letech 20. stol. byl zrušen systém zdravotního pojištění, celé zdravotnictví bylo financováno ze státního rozpočtu.</a:t>
            </a:r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02078"/>
          </a:xfrm>
        </p:spPr>
        <p:txBody>
          <a:bodyPr>
            <a:normAutofit/>
          </a:bodyPr>
          <a:lstStyle/>
          <a:p>
            <a:r>
              <a:rPr lang="cs-CZ" b="1" dirty="0"/>
              <a:t>Sociální politika v době komunismu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4116738" cy="299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5004048" y="4818748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latin typeface="Hind Regular"/>
              </a:rPr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3840699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Použitá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56792"/>
            <a:ext cx="8358246" cy="4425355"/>
          </a:xfrm>
        </p:spPr>
        <p:txBody>
          <a:bodyPr>
            <a:normAutofit/>
          </a:bodyPr>
          <a:lstStyle/>
          <a:p>
            <a:r>
              <a:rPr lang="cs-CZ" sz="2200" dirty="0"/>
              <a:t>MATOUŠEK, Oldřich. </a:t>
            </a:r>
            <a:r>
              <a:rPr lang="cs-CZ" sz="2200" i="1" dirty="0"/>
              <a:t>Základy sociální práce</a:t>
            </a:r>
            <a:r>
              <a:rPr lang="cs-CZ" sz="2200" dirty="0"/>
              <a:t>. Vyd. 2. Praha: Portál, 2007. ISBN 978-80-7367-331-4.</a:t>
            </a:r>
          </a:p>
          <a:p>
            <a:r>
              <a:rPr lang="cs-CZ" sz="2200" dirty="0"/>
              <a:t>TOMEŠ, Igor. </a:t>
            </a:r>
            <a:r>
              <a:rPr lang="cs-CZ" sz="2200" i="1" dirty="0"/>
              <a:t>Úvod do teorie a metodologie sociální politiky</a:t>
            </a:r>
            <a:r>
              <a:rPr lang="cs-CZ" sz="2200" dirty="0"/>
              <a:t>. Praha: Portál, 2010. ISBN 978-80-7367-680-3. </a:t>
            </a:r>
          </a:p>
          <a:p>
            <a:endParaRPr lang="cs-CZ" sz="2200" dirty="0"/>
          </a:p>
          <a:p>
            <a:r>
              <a:rPr lang="cs-CZ" sz="2200" b="1" dirty="0"/>
              <a:t>Obrazová příloha:</a:t>
            </a:r>
          </a:p>
          <a:p>
            <a:pPr marL="0" indent="0">
              <a:buNone/>
            </a:pPr>
            <a:r>
              <a:rPr lang="cs-CZ" sz="2200" dirty="0"/>
              <a:t>Obr. 1, obr. 2 – autorské fotografie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2607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Obecně o genezi sociální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40108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/>
              <a:t>Soudobé hodnoty, postoje, soustavy a nástroje sociální politiky jsou výsledkem dlouhodobého vývoje evropské civilizace“. </a:t>
            </a:r>
            <a:r>
              <a:rPr lang="cs-CZ" sz="2200" dirty="0"/>
              <a:t>(Tomeš, 2010: 39) </a:t>
            </a:r>
          </a:p>
          <a:p>
            <a:pPr marL="0" indent="0">
              <a:buNone/>
            </a:pPr>
            <a:endParaRPr lang="cs-CZ" sz="1000" dirty="0"/>
          </a:p>
          <a:p>
            <a:pPr algn="just"/>
            <a:r>
              <a:rPr lang="cs-CZ" sz="2200" dirty="0"/>
              <a:t>Dnešní sociální soustavy, které označujeme souhrnně pojmem </a:t>
            </a:r>
            <a:r>
              <a:rPr lang="cs-CZ" sz="2200" b="1" dirty="0"/>
              <a:t>sociální stát</a:t>
            </a:r>
            <a:r>
              <a:rPr lang="cs-CZ" sz="2200" dirty="0"/>
              <a:t>, vznikaly pozvolna a jako reakce na sociální potřeby.</a:t>
            </a:r>
          </a:p>
          <a:p>
            <a:pPr algn="just"/>
            <a:r>
              <a:rPr lang="cs-CZ" sz="2200" dirty="0"/>
              <a:t>Ke správnému pochopení současného stavu je potřeba znát genezi sociálních soustav. (Tomeš, 2010)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8296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Obecně o genezi sociální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401080" cy="44253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200" b="1" dirty="0"/>
              <a:t>Dva přístupy:</a:t>
            </a:r>
          </a:p>
          <a:p>
            <a:pPr marL="457200" indent="-457200" algn="just">
              <a:buAutoNum type="arabicPeriod"/>
            </a:pPr>
            <a:r>
              <a:rPr lang="cs-CZ" sz="2200" dirty="0"/>
              <a:t>Sociální vývoj je přirozenou organickou vlastností společnosti, vývoj sociálních systémů je determinován přirozeně potřebou vyváženosti a řádem každé společnosti. (Parsons in Tomeš, 2010: 40)</a:t>
            </a:r>
          </a:p>
          <a:p>
            <a:pPr marL="457200" indent="-457200" algn="just">
              <a:buAutoNum type="arabicPeriod"/>
            </a:pPr>
            <a:r>
              <a:rPr lang="cs-CZ" sz="2200" dirty="0"/>
              <a:t>„Automatičnost“ v sociálním systému neexistuje, každý pokrok je výsledkem sociálního napětí a lidského úsilí je řešit, často inspirovaného vůdčí myšlenkou nebo konkrétním společenským zájmem. (Tomeš, 2010: 40)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4420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Významné vývojové etapy </a:t>
            </a:r>
            <a:br>
              <a:rPr lang="cs-CZ" b="1" dirty="0"/>
            </a:br>
            <a:r>
              <a:rPr lang="cs-CZ" b="1" dirty="0"/>
              <a:t>sociální politiky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534752" cy="4425355"/>
          </a:xfrm>
        </p:spPr>
        <p:txBody>
          <a:bodyPr>
            <a:normAutofit/>
          </a:bodyPr>
          <a:lstStyle/>
          <a:p>
            <a:pPr lvl="0">
              <a:spcBef>
                <a:spcPts val="528"/>
              </a:spcBef>
            </a:pPr>
            <a:r>
              <a:rPr lang="cs-CZ" sz="2200" dirty="0"/>
              <a:t>Rodová solidarita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Autokratický paternalismus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Antický paternalismus a počátky solidarity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Středověký paternalismus (raný středověk)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Charita a chudinská péče (chudinské zákony, utopisté)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Osvícenství a přirozená lidská práva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Moderní modely sociální politiky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66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Ke genezi sociální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534752" cy="4425355"/>
          </a:xfrm>
        </p:spPr>
        <p:txBody>
          <a:bodyPr>
            <a:noAutofit/>
          </a:bodyPr>
          <a:lstStyle/>
          <a:p>
            <a:pPr lvl="0" algn="just"/>
            <a:r>
              <a:rPr lang="cs-CZ" sz="2200" b="1" dirty="0"/>
              <a:t>Prvopočátky společenské solidarity </a:t>
            </a:r>
            <a:r>
              <a:rPr lang="cs-CZ" sz="2200" dirty="0"/>
              <a:t>(před 10 – 12 tisíci lety) – po poslední době ledové, usazování lovců v tlupách.</a:t>
            </a:r>
          </a:p>
          <a:p>
            <a:pPr lvl="0" algn="just"/>
            <a:r>
              <a:rPr lang="cs-CZ" sz="2200" b="1" dirty="0"/>
              <a:t>Neolit</a:t>
            </a:r>
            <a:r>
              <a:rPr lang="cs-CZ" sz="2200" dirty="0"/>
              <a:t> – neolitická revoluce, hospodaření na půdě, první přerozdělování výsledků práce.</a:t>
            </a:r>
          </a:p>
          <a:p>
            <a:pPr lvl="0" algn="just"/>
            <a:r>
              <a:rPr lang="cs-CZ" sz="2200" b="1" dirty="0"/>
              <a:t>Autokratický paternalismus </a:t>
            </a:r>
            <a:r>
              <a:rPr lang="cs-CZ" sz="2200" dirty="0"/>
              <a:t>(také despotický či patriarchální) – historicky nejstarší období sociálních institucí v oblasti Malé Asie a severní Afriky; Chammurapiho zákoník (18. stol. př. n. l) – podpora vdov a sirotků po zemřelých vojácích.</a:t>
            </a:r>
          </a:p>
          <a:p>
            <a:pPr marL="0" lvl="0" indent="0" algn="r">
              <a:buNone/>
            </a:pPr>
            <a:r>
              <a:rPr lang="cs-CZ" sz="2200" dirty="0"/>
              <a:t>(Tomeš, 2010)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8106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68364" y="404664"/>
            <a:ext cx="8229600" cy="583574"/>
          </a:xfrm>
        </p:spPr>
        <p:txBody>
          <a:bodyPr>
            <a:noAutofit/>
          </a:bodyPr>
          <a:lstStyle/>
          <a:p>
            <a:r>
              <a:rPr lang="cs-CZ" b="1" dirty="0"/>
              <a:t>Antika – Řecko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68364" y="1556792"/>
            <a:ext cx="8452108" cy="4425355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Řecko – </a:t>
            </a:r>
            <a:r>
              <a:rPr lang="cs-CZ" sz="2200" b="1" dirty="0"/>
              <a:t>antický paternalismus</a:t>
            </a:r>
            <a:r>
              <a:rPr lang="cs-CZ" sz="2200" dirty="0"/>
              <a:t>.</a:t>
            </a:r>
          </a:p>
          <a:p>
            <a:pPr algn="just"/>
            <a:r>
              <a:rPr lang="cs-CZ" sz="2200" dirty="0"/>
              <a:t>Období od 8. do 2. stol. př. n. l.</a:t>
            </a:r>
          </a:p>
          <a:p>
            <a:pPr algn="just"/>
            <a:r>
              <a:rPr lang="cs-CZ" sz="2200" dirty="0"/>
              <a:t>Vytvoření prvních koncepcí sociálních institucí – velký vliv na další vývoj evropské sociální politiky.</a:t>
            </a:r>
          </a:p>
          <a:p>
            <a:pPr algn="just"/>
            <a:r>
              <a:rPr lang="cs-CZ" sz="2200" dirty="0"/>
              <a:t>Největším nebezpečím bylo pro svobodné občany stále upadnutí do dlužního otroctví (snižování stavu svobodných občanů, nestabilita politického systému).</a:t>
            </a:r>
          </a:p>
          <a:p>
            <a:pPr algn="just"/>
            <a:r>
              <a:rPr lang="cs-CZ" sz="2200" dirty="0"/>
              <a:t>První sociální reformy byly zaměřeny na udělení svobody dlužním otrokům. (Tomeš, 2010: 50)</a:t>
            </a:r>
          </a:p>
          <a:p>
            <a:pPr marL="0" indent="0" algn="just">
              <a:buNone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7411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90728" cy="583574"/>
          </a:xfrm>
        </p:spPr>
        <p:txBody>
          <a:bodyPr>
            <a:noAutofit/>
          </a:bodyPr>
          <a:lstStyle/>
          <a:p>
            <a:r>
              <a:rPr lang="cs-CZ" b="1" dirty="0"/>
              <a:t>Antika - Řecko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90728" cy="43204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3500" b="1" dirty="0"/>
              <a:t>Solón (638 – 558 př. n. l, Athény) </a:t>
            </a:r>
          </a:p>
          <a:p>
            <a:pPr algn="just"/>
            <a:r>
              <a:rPr lang="cs-CZ" sz="2900" dirty="0"/>
              <a:t>Zrušení dlužního otroctví.</a:t>
            </a:r>
          </a:p>
          <a:p>
            <a:pPr algn="just"/>
            <a:r>
              <a:rPr lang="cs-CZ" sz="2900" dirty="0"/>
              <a:t>Rozdělení občanů do čtyř majetkových tříd a zavedení nejnižší hranici pro majetek a příjem občanů nejnižší třídy.</a:t>
            </a:r>
          </a:p>
          <a:p>
            <a:pPr algn="just"/>
            <a:r>
              <a:rPr lang="cs-CZ" sz="2900" dirty="0"/>
              <a:t>Zákonem bylo přikázáno rodičům pečovat o děti a současně byla stanovena povinnost dětí živit staré rodiče.</a:t>
            </a:r>
          </a:p>
          <a:p>
            <a:pPr algn="just"/>
            <a:endParaRPr lang="cs-CZ" sz="2600" dirty="0"/>
          </a:p>
          <a:p>
            <a:pPr marL="0" indent="0" algn="just">
              <a:buNone/>
            </a:pPr>
            <a:r>
              <a:rPr lang="cs-CZ" sz="3500" b="1" dirty="0"/>
              <a:t>Periklés (500 – 429 př. n. l, Athény)</a:t>
            </a:r>
          </a:p>
          <a:p>
            <a:pPr algn="just"/>
            <a:r>
              <a:rPr lang="cs-CZ" sz="2900" dirty="0"/>
              <a:t>Zavedení diet pro zchudlé svobodné občany.</a:t>
            </a:r>
          </a:p>
          <a:p>
            <a:pPr algn="just"/>
            <a:r>
              <a:rPr lang="cs-CZ" sz="2900" dirty="0"/>
              <a:t>Veřejné práce, které chudým poskytovaly výdělek.</a:t>
            </a:r>
          </a:p>
          <a:p>
            <a:pPr algn="just"/>
            <a:r>
              <a:rPr lang="cs-CZ" sz="2900" dirty="0"/>
              <a:t>Státní pomoc práce neschopným a nemajetným válečným poškozencům.</a:t>
            </a:r>
          </a:p>
          <a:p>
            <a:pPr algn="just"/>
            <a:r>
              <a:rPr lang="cs-CZ" sz="2900" dirty="0"/>
              <a:t>Stát pečoval o sirotky po vojácích.</a:t>
            </a:r>
          </a:p>
          <a:p>
            <a:pPr marL="0" indent="0" algn="just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900" i="1" dirty="0"/>
              <a:t>„Opatření přijatá za vlády Solóna a Perikla považujeme za znak přechodu od paternalismu k solidární filantropii.“ </a:t>
            </a:r>
            <a:r>
              <a:rPr lang="cs-CZ" sz="2900" dirty="0"/>
              <a:t>(Tomeš, 2010: 51)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023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83574"/>
          </a:xfrm>
        </p:spPr>
        <p:txBody>
          <a:bodyPr>
            <a:noAutofit/>
          </a:bodyPr>
          <a:lstStyle/>
          <a:p>
            <a:r>
              <a:rPr lang="cs-CZ" b="1" dirty="0"/>
              <a:t>Antika - Řím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699792" y="2014848"/>
            <a:ext cx="6142456" cy="3429000"/>
          </a:xfrm>
        </p:spPr>
        <p:txBody>
          <a:bodyPr>
            <a:normAutofit/>
          </a:bodyPr>
          <a:lstStyle/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628800"/>
            <a:ext cx="85187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Řím založen v r. 753 př. n. l. jako království, postupný rozvoj, Římané ovládli Řeky – velký vliv na sociální politiku Římanů.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Většina sociálněpolitických opatření vznikla až za císařství (27 př. n. l. – 476 n. l.).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Hind Regular"/>
              </a:rPr>
              <a:t>Císař Augustus </a:t>
            </a:r>
            <a:r>
              <a:rPr lang="cs-CZ" sz="2200" dirty="0">
                <a:latin typeface="Hind Regular"/>
              </a:rPr>
              <a:t>– </a:t>
            </a:r>
            <a:r>
              <a:rPr lang="cs-CZ" sz="2200" i="1" dirty="0">
                <a:latin typeface="Hind Regular"/>
              </a:rPr>
              <a:t>„chléb a hry“ </a:t>
            </a:r>
            <a:r>
              <a:rPr lang="cs-CZ" sz="2200" dirty="0">
                <a:latin typeface="Hind Regular"/>
              </a:rPr>
              <a:t>(příděly obilí, vstupenky do divadla, na hry do kolosea).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Hind Regular"/>
              </a:rPr>
              <a:t>Císař Traianus </a:t>
            </a:r>
            <a:r>
              <a:rPr lang="cs-CZ" sz="2200" dirty="0">
                <a:latin typeface="Hind Regular"/>
              </a:rPr>
              <a:t>– stát převzal výživu dětí zchudlých svobodných občanů; založil alimentační fond na podporu drobných rolníků.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Collegia</a:t>
            </a:r>
            <a:r>
              <a:rPr lang="cs-CZ" sz="2200" dirty="0">
                <a:latin typeface="Hind Regular"/>
              </a:rPr>
              <a:t> </a:t>
            </a:r>
            <a:r>
              <a:rPr lang="cs-CZ" sz="2200" u="sng" dirty="0">
                <a:latin typeface="Hind Regular"/>
              </a:rPr>
              <a:t>(kolegia) </a:t>
            </a:r>
            <a:r>
              <a:rPr lang="cs-CZ" sz="2200" dirty="0">
                <a:latin typeface="Hind Regular"/>
              </a:rPr>
              <a:t>– vznikaly spolky svobodných řemeslníků za účelem vzájemné podpory v nemoci a v případě smrti. (Tomeš, 2010)</a:t>
            </a:r>
          </a:p>
        </p:txBody>
      </p:sp>
    </p:spTree>
    <p:extLst>
      <p:ext uri="{BB962C8B-B14F-4D97-AF65-F5344CB8AC3E}">
        <p14:creationId xmlns:p14="http://schemas.microsoft.com/office/powerpoint/2010/main" val="32303553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0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Prezentace_-_sablona_Jabok+IVOV</Template>
  <TotalTime>1146</TotalTime>
  <Words>2628</Words>
  <Application>Microsoft Macintosh PowerPoint</Application>
  <PresentationFormat>Předvádění na obrazovce (4:3)</PresentationFormat>
  <Paragraphs>185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Hind Bold</vt:lpstr>
      <vt:lpstr>Hind Regular</vt:lpstr>
      <vt:lpstr>Prezentace01</vt:lpstr>
      <vt:lpstr>2. Historické souvislosti sociální politiky</vt:lpstr>
      <vt:lpstr>Struktura prezentace:</vt:lpstr>
      <vt:lpstr>Obecně o genezi sociální politiky</vt:lpstr>
      <vt:lpstr>Obecně o genezi sociální politiky</vt:lpstr>
      <vt:lpstr>Významné vývojové etapy  sociální politiky </vt:lpstr>
      <vt:lpstr>Ke genezi sociální politiky</vt:lpstr>
      <vt:lpstr>Antika – Řecko</vt:lpstr>
      <vt:lpstr>Antika - Řecko</vt:lpstr>
      <vt:lpstr>Antika - Řím</vt:lpstr>
      <vt:lpstr>Středověk </vt:lpstr>
      <vt:lpstr>Středověký utopismus</vt:lpstr>
      <vt:lpstr>Středověký utopismus</vt:lpstr>
      <vt:lpstr>Pozdní středověk - počátky veřejných intervencí v Evropě </vt:lpstr>
      <vt:lpstr>Anglie - reformy Alžběty I.</vt:lpstr>
      <vt:lpstr>Chudinské zákony  v dalších evropských zemích </vt:lpstr>
      <vt:lpstr>Počátky veřejných intervencí na našem území</vt:lpstr>
      <vt:lpstr>Idea lidských práv</vt:lpstr>
      <vt:lpstr>Josefínské osvícenství</vt:lpstr>
      <vt:lpstr>Domovské právo, ratejny</vt:lpstr>
      <vt:lpstr>Institucionalizace péče o chudé</vt:lpstr>
      <vt:lpstr>Zavedení sociálního pojištění</vt:lpstr>
      <vt:lpstr>Sociální pojištění v Rakousku-Uhersku</vt:lpstr>
      <vt:lpstr> Sociální politika v samostatném Československu  – mezi světovými válkami</vt:lpstr>
      <vt:lpstr>Významné osobnosti – česká sociální škola </vt:lpstr>
      <vt:lpstr>Sociální politika v době komunismu</vt:lpstr>
      <vt:lpstr>Použitá literatura: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Ivanka &amp; Zdenko</dc:creator>
  <cp:lastModifiedBy>Microsoft Office User</cp:lastModifiedBy>
  <cp:revision>15</cp:revision>
  <dcterms:created xsi:type="dcterms:W3CDTF">2019-01-27T17:04:57Z</dcterms:created>
  <dcterms:modified xsi:type="dcterms:W3CDTF">2022-03-02T08:04:22Z</dcterms:modified>
</cp:coreProperties>
</file>