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3" r:id="rId1"/>
  </p:sldMasterIdLst>
  <p:notesMasterIdLst>
    <p:notesMasterId r:id="rId23"/>
  </p:notesMasterIdLst>
  <p:handoutMasterIdLst>
    <p:handoutMasterId r:id="rId24"/>
  </p:handoutMasterIdLst>
  <p:sldIdLst>
    <p:sldId id="260" r:id="rId2"/>
    <p:sldId id="329" r:id="rId3"/>
    <p:sldId id="417" r:id="rId4"/>
    <p:sldId id="419" r:id="rId5"/>
    <p:sldId id="425" r:id="rId6"/>
    <p:sldId id="421" r:id="rId7"/>
    <p:sldId id="424" r:id="rId8"/>
    <p:sldId id="415" r:id="rId9"/>
    <p:sldId id="390" r:id="rId10"/>
    <p:sldId id="397" r:id="rId11"/>
    <p:sldId id="398" r:id="rId12"/>
    <p:sldId id="399" r:id="rId13"/>
    <p:sldId id="392" r:id="rId14"/>
    <p:sldId id="393" r:id="rId15"/>
    <p:sldId id="400" r:id="rId16"/>
    <p:sldId id="401" r:id="rId17"/>
    <p:sldId id="411" r:id="rId18"/>
    <p:sldId id="402" r:id="rId19"/>
    <p:sldId id="409" r:id="rId20"/>
    <p:sldId id="412" r:id="rId21"/>
    <p:sldId id="258" r:id="rId22"/>
  </p:sldIdLst>
  <p:sldSz cx="8821738" cy="6858000"/>
  <p:notesSz cx="6781800" cy="9912350"/>
  <p:defaultTextStyle>
    <a:defPPr>
      <a:defRPr lang="en-US"/>
    </a:defPPr>
    <a:lvl1pPr algn="ctr" rtl="0" eaLnBrk="0" fontAlgn="base" hangingPunct="0">
      <a:lnSpc>
        <a:spcPct val="120000"/>
      </a:lnSpc>
      <a:spcBef>
        <a:spcPct val="50000"/>
      </a:spcBef>
      <a:spcAft>
        <a:spcPct val="0"/>
      </a:spcAft>
      <a:buClr>
        <a:srgbClr val="666C68"/>
      </a:buClr>
      <a:buSzPct val="125000"/>
      <a:buFont typeface="Wingdings" pitchFamily="2" charset="2"/>
      <a:defRPr sz="1400" kern="1200">
        <a:solidFill>
          <a:srgbClr val="000000"/>
        </a:solidFill>
        <a:latin typeface="Arial Unicode MS" pitchFamily="34" charset="-128"/>
        <a:ea typeface="+mn-ea"/>
        <a:cs typeface="+mn-cs"/>
      </a:defRPr>
    </a:lvl1pPr>
    <a:lvl2pPr marL="457200" algn="ctr" rtl="0" eaLnBrk="0" fontAlgn="base" hangingPunct="0">
      <a:lnSpc>
        <a:spcPct val="120000"/>
      </a:lnSpc>
      <a:spcBef>
        <a:spcPct val="50000"/>
      </a:spcBef>
      <a:spcAft>
        <a:spcPct val="0"/>
      </a:spcAft>
      <a:buClr>
        <a:srgbClr val="666C68"/>
      </a:buClr>
      <a:buSzPct val="125000"/>
      <a:buFont typeface="Wingdings" pitchFamily="2" charset="2"/>
      <a:defRPr sz="1400" kern="1200">
        <a:solidFill>
          <a:srgbClr val="000000"/>
        </a:solidFill>
        <a:latin typeface="Arial Unicode MS" pitchFamily="34" charset="-128"/>
        <a:ea typeface="+mn-ea"/>
        <a:cs typeface="+mn-cs"/>
      </a:defRPr>
    </a:lvl2pPr>
    <a:lvl3pPr marL="914400" algn="ctr" rtl="0" eaLnBrk="0" fontAlgn="base" hangingPunct="0">
      <a:lnSpc>
        <a:spcPct val="120000"/>
      </a:lnSpc>
      <a:spcBef>
        <a:spcPct val="50000"/>
      </a:spcBef>
      <a:spcAft>
        <a:spcPct val="0"/>
      </a:spcAft>
      <a:buClr>
        <a:srgbClr val="666C68"/>
      </a:buClr>
      <a:buSzPct val="125000"/>
      <a:buFont typeface="Wingdings" pitchFamily="2" charset="2"/>
      <a:defRPr sz="1400" kern="1200">
        <a:solidFill>
          <a:srgbClr val="000000"/>
        </a:solidFill>
        <a:latin typeface="Arial Unicode MS" pitchFamily="34" charset="-128"/>
        <a:ea typeface="+mn-ea"/>
        <a:cs typeface="+mn-cs"/>
      </a:defRPr>
    </a:lvl3pPr>
    <a:lvl4pPr marL="1371600" algn="ctr" rtl="0" eaLnBrk="0" fontAlgn="base" hangingPunct="0">
      <a:lnSpc>
        <a:spcPct val="120000"/>
      </a:lnSpc>
      <a:spcBef>
        <a:spcPct val="50000"/>
      </a:spcBef>
      <a:spcAft>
        <a:spcPct val="0"/>
      </a:spcAft>
      <a:buClr>
        <a:srgbClr val="666C68"/>
      </a:buClr>
      <a:buSzPct val="125000"/>
      <a:buFont typeface="Wingdings" pitchFamily="2" charset="2"/>
      <a:defRPr sz="1400" kern="1200">
        <a:solidFill>
          <a:srgbClr val="000000"/>
        </a:solidFill>
        <a:latin typeface="Arial Unicode MS" pitchFamily="34" charset="-128"/>
        <a:ea typeface="+mn-ea"/>
        <a:cs typeface="+mn-cs"/>
      </a:defRPr>
    </a:lvl4pPr>
    <a:lvl5pPr marL="1828800" algn="ctr" rtl="0" eaLnBrk="0" fontAlgn="base" hangingPunct="0">
      <a:lnSpc>
        <a:spcPct val="120000"/>
      </a:lnSpc>
      <a:spcBef>
        <a:spcPct val="50000"/>
      </a:spcBef>
      <a:spcAft>
        <a:spcPct val="0"/>
      </a:spcAft>
      <a:buClr>
        <a:srgbClr val="666C68"/>
      </a:buClr>
      <a:buSzPct val="125000"/>
      <a:buFont typeface="Wingdings" pitchFamily="2" charset="2"/>
      <a:defRPr sz="1400" kern="1200">
        <a:solidFill>
          <a:srgbClr val="000000"/>
        </a:solidFill>
        <a:latin typeface="Arial Unicode MS" pitchFamily="34" charset="-128"/>
        <a:ea typeface="+mn-ea"/>
        <a:cs typeface="+mn-cs"/>
      </a:defRPr>
    </a:lvl5pPr>
    <a:lvl6pPr marL="2286000" algn="l" defTabSz="914400" rtl="0" eaLnBrk="1" latinLnBrk="0" hangingPunct="1">
      <a:defRPr sz="1400" kern="1200">
        <a:solidFill>
          <a:srgbClr val="000000"/>
        </a:solidFill>
        <a:latin typeface="Arial Unicode MS" pitchFamily="34" charset="-128"/>
        <a:ea typeface="+mn-ea"/>
        <a:cs typeface="+mn-cs"/>
      </a:defRPr>
    </a:lvl6pPr>
    <a:lvl7pPr marL="2743200" algn="l" defTabSz="914400" rtl="0" eaLnBrk="1" latinLnBrk="0" hangingPunct="1">
      <a:defRPr sz="1400" kern="1200">
        <a:solidFill>
          <a:srgbClr val="000000"/>
        </a:solidFill>
        <a:latin typeface="Arial Unicode MS" pitchFamily="34" charset="-128"/>
        <a:ea typeface="+mn-ea"/>
        <a:cs typeface="+mn-cs"/>
      </a:defRPr>
    </a:lvl7pPr>
    <a:lvl8pPr marL="3200400" algn="l" defTabSz="914400" rtl="0" eaLnBrk="1" latinLnBrk="0" hangingPunct="1">
      <a:defRPr sz="1400" kern="1200">
        <a:solidFill>
          <a:srgbClr val="000000"/>
        </a:solidFill>
        <a:latin typeface="Arial Unicode MS" pitchFamily="34" charset="-128"/>
        <a:ea typeface="+mn-ea"/>
        <a:cs typeface="+mn-cs"/>
      </a:defRPr>
    </a:lvl8pPr>
    <a:lvl9pPr marL="3657600" algn="l" defTabSz="914400" rtl="0" eaLnBrk="1" latinLnBrk="0" hangingPunct="1">
      <a:defRPr sz="1400" kern="1200">
        <a:solidFill>
          <a:srgbClr val="000000"/>
        </a:solidFill>
        <a:latin typeface="Arial Unicode MS" pitchFamily="34" charset="-128"/>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778">
          <p15:clr>
            <a:srgbClr val="A4A3A4"/>
          </p15:clr>
        </p15:guide>
      </p15:sldGuideLst>
    </p:ext>
    <p:ext uri="{2D200454-40CA-4A62-9FC3-DE9A4176ACB9}">
      <p15:notesGuideLst xmlns="" xmlns:p15="http://schemas.microsoft.com/office/powerpoint/2012/main">
        <p15:guide id="1" orient="horz" pos="3122">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172877"/>
    <a:srgbClr val="4B186E"/>
    <a:srgbClr val="C41225"/>
    <a:srgbClr val="DA521F"/>
    <a:srgbClr val="E49F15"/>
    <a:srgbClr val="276E27"/>
    <a:srgbClr val="236E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55" autoAdjust="0"/>
    <p:restoredTop sz="94660" autoAdjust="0"/>
  </p:normalViewPr>
  <p:slideViewPr>
    <p:cSldViewPr>
      <p:cViewPr varScale="1">
        <p:scale>
          <a:sx n="92" d="100"/>
          <a:sy n="92" d="100"/>
        </p:scale>
        <p:origin x="-1494" y="-102"/>
      </p:cViewPr>
      <p:guideLst>
        <p:guide orient="horz" pos="2160"/>
        <p:guide pos="2778"/>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0"/>
    </p:cViewPr>
  </p:sorterViewPr>
  <p:notesViewPr>
    <p:cSldViewPr>
      <p:cViewPr varScale="1">
        <p:scale>
          <a:sx n="85" d="100"/>
          <a:sy n="85" d="100"/>
        </p:scale>
        <p:origin x="-2328" y="-90"/>
      </p:cViewPr>
      <p:guideLst>
        <p:guide orient="horz" pos="3122"/>
        <p:guide pos="21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178" name="Rectangle 2"/>
          <p:cNvSpPr>
            <a:spLocks noGrp="1" noChangeArrowheads="1"/>
          </p:cNvSpPr>
          <p:nvPr>
            <p:ph type="hdr" sz="quarter"/>
          </p:nvPr>
        </p:nvSpPr>
        <p:spPr bwMode="auto">
          <a:xfrm>
            <a:off x="0" y="0"/>
            <a:ext cx="2940050" cy="496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5366" tIns="47683" rIns="95366" bIns="47683" numCol="1" anchor="t" anchorCtr="0" compatLnSpc="1">
            <a:prstTxWarp prst="textNoShape">
              <a:avLst/>
            </a:prstTxWarp>
          </a:bodyPr>
          <a:lstStyle>
            <a:lvl1pPr algn="l" defTabSz="954088">
              <a:lnSpc>
                <a:spcPct val="100000"/>
              </a:lnSpc>
              <a:spcBef>
                <a:spcPct val="0"/>
              </a:spcBef>
              <a:buClrTx/>
              <a:buSzTx/>
              <a:buFontTx/>
              <a:buNone/>
              <a:defRPr sz="1300" b="1">
                <a:solidFill>
                  <a:schemeClr val="bg1"/>
                </a:solidFill>
                <a:latin typeface="NovareseCE" pitchFamily="2" charset="0"/>
              </a:defRPr>
            </a:lvl1pPr>
          </a:lstStyle>
          <a:p>
            <a:endParaRPr lang="en-GB" altLang="cs-CZ"/>
          </a:p>
        </p:txBody>
      </p:sp>
      <p:sp>
        <p:nvSpPr>
          <p:cNvPr id="50179" name="Rectangle 3"/>
          <p:cNvSpPr>
            <a:spLocks noGrp="1" noChangeArrowheads="1"/>
          </p:cNvSpPr>
          <p:nvPr>
            <p:ph type="dt" sz="quarter" idx="1"/>
          </p:nvPr>
        </p:nvSpPr>
        <p:spPr bwMode="auto">
          <a:xfrm>
            <a:off x="3841750" y="0"/>
            <a:ext cx="2940050" cy="496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5366" tIns="47683" rIns="95366" bIns="47683" numCol="1" anchor="t" anchorCtr="0" compatLnSpc="1">
            <a:prstTxWarp prst="textNoShape">
              <a:avLst/>
            </a:prstTxWarp>
          </a:bodyPr>
          <a:lstStyle>
            <a:lvl1pPr algn="r" defTabSz="954088">
              <a:lnSpc>
                <a:spcPct val="100000"/>
              </a:lnSpc>
              <a:spcBef>
                <a:spcPct val="0"/>
              </a:spcBef>
              <a:buClrTx/>
              <a:buSzTx/>
              <a:buFontTx/>
              <a:buNone/>
              <a:defRPr sz="1300" b="1">
                <a:solidFill>
                  <a:schemeClr val="bg1"/>
                </a:solidFill>
                <a:latin typeface="NovareseCE" pitchFamily="2" charset="0"/>
              </a:defRPr>
            </a:lvl1pPr>
          </a:lstStyle>
          <a:p>
            <a:endParaRPr lang="en-GB" altLang="cs-CZ"/>
          </a:p>
        </p:txBody>
      </p:sp>
      <p:sp>
        <p:nvSpPr>
          <p:cNvPr id="50180" name="Rectangle 4"/>
          <p:cNvSpPr>
            <a:spLocks noGrp="1" noChangeArrowheads="1"/>
          </p:cNvSpPr>
          <p:nvPr>
            <p:ph type="ftr" sz="quarter" idx="2"/>
          </p:nvPr>
        </p:nvSpPr>
        <p:spPr bwMode="auto">
          <a:xfrm>
            <a:off x="0" y="9415463"/>
            <a:ext cx="2940050"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5366" tIns="47683" rIns="95366" bIns="47683" numCol="1" anchor="b" anchorCtr="0" compatLnSpc="1">
            <a:prstTxWarp prst="textNoShape">
              <a:avLst/>
            </a:prstTxWarp>
          </a:bodyPr>
          <a:lstStyle>
            <a:lvl1pPr algn="l" defTabSz="954088">
              <a:lnSpc>
                <a:spcPct val="100000"/>
              </a:lnSpc>
              <a:spcBef>
                <a:spcPct val="0"/>
              </a:spcBef>
              <a:buClrTx/>
              <a:buSzTx/>
              <a:buFontTx/>
              <a:buNone/>
              <a:defRPr sz="1300" b="1">
                <a:solidFill>
                  <a:schemeClr val="bg1"/>
                </a:solidFill>
                <a:latin typeface="NovareseCE" pitchFamily="2" charset="0"/>
              </a:defRPr>
            </a:lvl1pPr>
          </a:lstStyle>
          <a:p>
            <a:endParaRPr lang="en-GB" altLang="cs-CZ"/>
          </a:p>
        </p:txBody>
      </p:sp>
      <p:sp>
        <p:nvSpPr>
          <p:cNvPr id="50181" name="Rectangle 5"/>
          <p:cNvSpPr>
            <a:spLocks noGrp="1" noChangeArrowheads="1"/>
          </p:cNvSpPr>
          <p:nvPr>
            <p:ph type="sldNum" sz="quarter" idx="3"/>
          </p:nvPr>
        </p:nvSpPr>
        <p:spPr bwMode="auto">
          <a:xfrm>
            <a:off x="3841750" y="9415463"/>
            <a:ext cx="2940050" cy="496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5366" tIns="47683" rIns="95366" bIns="47683" numCol="1" anchor="b" anchorCtr="0" compatLnSpc="1">
            <a:prstTxWarp prst="textNoShape">
              <a:avLst/>
            </a:prstTxWarp>
          </a:bodyPr>
          <a:lstStyle>
            <a:lvl1pPr algn="r" defTabSz="954088">
              <a:lnSpc>
                <a:spcPct val="100000"/>
              </a:lnSpc>
              <a:spcBef>
                <a:spcPct val="0"/>
              </a:spcBef>
              <a:buClrTx/>
              <a:buSzTx/>
              <a:buFontTx/>
              <a:buNone/>
              <a:defRPr sz="1300" b="1">
                <a:solidFill>
                  <a:schemeClr val="bg1"/>
                </a:solidFill>
                <a:latin typeface="NovareseCE" pitchFamily="2" charset="0"/>
              </a:defRPr>
            </a:lvl1pPr>
          </a:lstStyle>
          <a:p>
            <a:fld id="{D15DD51B-9381-4475-A9C1-01DD8846BA4A}" type="slidenum">
              <a:rPr lang="en-GB" altLang="cs-CZ"/>
              <a:pPr/>
              <a:t>‹#›</a:t>
            </a:fld>
            <a:endParaRPr lang="en-GB" altLang="cs-CZ"/>
          </a:p>
        </p:txBody>
      </p:sp>
    </p:spTree>
    <p:extLst>
      <p:ext uri="{BB962C8B-B14F-4D97-AF65-F5344CB8AC3E}">
        <p14:creationId xmlns:p14="http://schemas.microsoft.com/office/powerpoint/2010/main" val="3467104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7218" name="Rectangle 2"/>
          <p:cNvSpPr>
            <a:spLocks noGrp="1" noChangeArrowheads="1"/>
          </p:cNvSpPr>
          <p:nvPr>
            <p:ph type="hdr" sz="quarter"/>
          </p:nvPr>
        </p:nvSpPr>
        <p:spPr bwMode="auto">
          <a:xfrm>
            <a:off x="0" y="0"/>
            <a:ext cx="2971800"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58" tIns="45728" rIns="91458" bIns="45728" numCol="1" anchor="t" anchorCtr="0" compatLnSpc="1">
            <a:prstTxWarp prst="textNoShape">
              <a:avLst/>
            </a:prstTxWarp>
          </a:bodyPr>
          <a:lstStyle>
            <a:lvl1pPr algn="l">
              <a:lnSpc>
                <a:spcPct val="100000"/>
              </a:lnSpc>
              <a:buClrTx/>
              <a:buSzTx/>
              <a:buFontTx/>
              <a:buNone/>
              <a:defRPr sz="1200">
                <a:solidFill>
                  <a:schemeClr val="tx1"/>
                </a:solidFill>
                <a:latin typeface="Arial" charset="0"/>
              </a:defRPr>
            </a:lvl1pPr>
          </a:lstStyle>
          <a:p>
            <a:endParaRPr lang="en-GB" altLang="cs-CZ"/>
          </a:p>
        </p:txBody>
      </p:sp>
      <p:sp>
        <p:nvSpPr>
          <p:cNvPr id="137219" name="Rectangle 3"/>
          <p:cNvSpPr>
            <a:spLocks noGrp="1" noChangeArrowheads="1"/>
          </p:cNvSpPr>
          <p:nvPr>
            <p:ph type="dt" idx="1"/>
          </p:nvPr>
        </p:nvSpPr>
        <p:spPr bwMode="auto">
          <a:xfrm>
            <a:off x="3810000" y="0"/>
            <a:ext cx="2971800" cy="534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58" tIns="45728" rIns="91458" bIns="45728" numCol="1" anchor="t" anchorCtr="0" compatLnSpc="1">
            <a:prstTxWarp prst="textNoShape">
              <a:avLst/>
            </a:prstTxWarp>
          </a:bodyPr>
          <a:lstStyle>
            <a:lvl1pPr algn="r">
              <a:lnSpc>
                <a:spcPct val="100000"/>
              </a:lnSpc>
              <a:buClrTx/>
              <a:buSzTx/>
              <a:buFontTx/>
              <a:buNone/>
              <a:defRPr sz="1200">
                <a:solidFill>
                  <a:schemeClr val="tx1"/>
                </a:solidFill>
                <a:latin typeface="Arial" charset="0"/>
              </a:defRPr>
            </a:lvl1pPr>
          </a:lstStyle>
          <a:p>
            <a:endParaRPr lang="en-GB" altLang="cs-CZ"/>
          </a:p>
        </p:txBody>
      </p:sp>
      <p:sp>
        <p:nvSpPr>
          <p:cNvPr id="137220" name="Rectangle 4"/>
          <p:cNvSpPr>
            <a:spLocks noGrp="1" noRot="1" noChangeAspect="1" noChangeArrowheads="1" noTextEdit="1"/>
          </p:cNvSpPr>
          <p:nvPr>
            <p:ph type="sldImg" idx="2"/>
          </p:nvPr>
        </p:nvSpPr>
        <p:spPr bwMode="auto">
          <a:xfrm>
            <a:off x="985838" y="762000"/>
            <a:ext cx="4806950" cy="3736975"/>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37221" name="Rectangle 5"/>
          <p:cNvSpPr>
            <a:spLocks noGrp="1" noChangeArrowheads="1"/>
          </p:cNvSpPr>
          <p:nvPr>
            <p:ph type="body" sz="quarter" idx="3"/>
          </p:nvPr>
        </p:nvSpPr>
        <p:spPr bwMode="auto">
          <a:xfrm>
            <a:off x="914400" y="4727575"/>
            <a:ext cx="4953000" cy="4422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58" tIns="45728" rIns="91458" bIns="45728" numCol="1" anchor="t" anchorCtr="0" compatLnSpc="1">
            <a:prstTxWarp prst="textNoShape">
              <a:avLst/>
            </a:prstTxWarp>
          </a:bodyPr>
          <a:lstStyle/>
          <a:p>
            <a:pPr lvl="0"/>
            <a:r>
              <a:rPr lang="cs-CZ" altLang="cs-CZ" smtClean="0"/>
              <a:t>Klepnutím lze upravit styly předlohy textu.</a:t>
            </a:r>
          </a:p>
          <a:p>
            <a:pPr lvl="1"/>
            <a:r>
              <a:rPr lang="cs-CZ" altLang="cs-CZ" smtClean="0"/>
              <a:t>Druhá úroveň</a:t>
            </a:r>
          </a:p>
          <a:p>
            <a:pPr lvl="2"/>
            <a:r>
              <a:rPr lang="cs-CZ" altLang="cs-CZ" smtClean="0"/>
              <a:t>Třetí úroveň</a:t>
            </a:r>
          </a:p>
          <a:p>
            <a:pPr lvl="3"/>
            <a:r>
              <a:rPr lang="cs-CZ" altLang="cs-CZ" smtClean="0"/>
              <a:t>Čtvrtá úroveň</a:t>
            </a:r>
          </a:p>
          <a:p>
            <a:pPr lvl="4"/>
            <a:r>
              <a:rPr lang="cs-CZ" altLang="cs-CZ" smtClean="0"/>
              <a:t>Pátá úroveň</a:t>
            </a:r>
          </a:p>
        </p:txBody>
      </p:sp>
      <p:sp>
        <p:nvSpPr>
          <p:cNvPr id="137222" name="Rectangle 6"/>
          <p:cNvSpPr>
            <a:spLocks noGrp="1" noChangeArrowheads="1"/>
          </p:cNvSpPr>
          <p:nvPr>
            <p:ph type="ftr" sz="quarter" idx="4"/>
          </p:nvPr>
        </p:nvSpPr>
        <p:spPr bwMode="auto">
          <a:xfrm>
            <a:off x="0" y="9377363"/>
            <a:ext cx="2971800" cy="534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58" tIns="45728" rIns="91458" bIns="45728" numCol="1" anchor="b" anchorCtr="0" compatLnSpc="1">
            <a:prstTxWarp prst="textNoShape">
              <a:avLst/>
            </a:prstTxWarp>
          </a:bodyPr>
          <a:lstStyle>
            <a:lvl1pPr algn="l">
              <a:lnSpc>
                <a:spcPct val="100000"/>
              </a:lnSpc>
              <a:buClrTx/>
              <a:buSzTx/>
              <a:buFontTx/>
              <a:buNone/>
              <a:defRPr sz="1200">
                <a:solidFill>
                  <a:schemeClr val="tx1"/>
                </a:solidFill>
                <a:latin typeface="Arial" charset="0"/>
              </a:defRPr>
            </a:lvl1pPr>
          </a:lstStyle>
          <a:p>
            <a:endParaRPr lang="en-GB" altLang="cs-CZ"/>
          </a:p>
        </p:txBody>
      </p:sp>
      <p:sp>
        <p:nvSpPr>
          <p:cNvPr id="137223" name="Rectangle 7"/>
          <p:cNvSpPr>
            <a:spLocks noGrp="1" noChangeArrowheads="1"/>
          </p:cNvSpPr>
          <p:nvPr>
            <p:ph type="sldNum" sz="quarter" idx="5"/>
          </p:nvPr>
        </p:nvSpPr>
        <p:spPr bwMode="auto">
          <a:xfrm>
            <a:off x="3810000" y="9377363"/>
            <a:ext cx="2971800" cy="534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58" tIns="45728" rIns="91458" bIns="45728" numCol="1" anchor="b" anchorCtr="0" compatLnSpc="1">
            <a:prstTxWarp prst="textNoShape">
              <a:avLst/>
            </a:prstTxWarp>
          </a:bodyPr>
          <a:lstStyle>
            <a:lvl1pPr algn="r">
              <a:lnSpc>
                <a:spcPct val="100000"/>
              </a:lnSpc>
              <a:buClrTx/>
              <a:buSzTx/>
              <a:buFontTx/>
              <a:buNone/>
              <a:defRPr sz="1200">
                <a:solidFill>
                  <a:schemeClr val="tx1"/>
                </a:solidFill>
                <a:latin typeface="Arial" charset="0"/>
              </a:defRPr>
            </a:lvl1pPr>
          </a:lstStyle>
          <a:p>
            <a:fld id="{1FA4456A-EBDB-4321-9F10-85C410DF1BEC}" type="slidenum">
              <a:rPr lang="en-GB" altLang="cs-CZ"/>
              <a:pPr/>
              <a:t>‹#›</a:t>
            </a:fld>
            <a:endParaRPr lang="en-GB" altLang="cs-CZ"/>
          </a:p>
        </p:txBody>
      </p:sp>
    </p:spTree>
    <p:extLst>
      <p:ext uri="{BB962C8B-B14F-4D97-AF65-F5344CB8AC3E}">
        <p14:creationId xmlns:p14="http://schemas.microsoft.com/office/powerpoint/2010/main" val="227566889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Arial" charset="0"/>
      </a:defRPr>
    </a:lvl1pPr>
    <a:lvl2pPr marL="457200" algn="l" rtl="0" fontAlgn="base">
      <a:spcBef>
        <a:spcPct val="30000"/>
      </a:spcBef>
      <a:spcAft>
        <a:spcPct val="0"/>
      </a:spcAft>
      <a:defRPr sz="1200" kern="1200">
        <a:solidFill>
          <a:schemeClr val="tx1"/>
        </a:solidFill>
        <a:latin typeface="Times New Roman" pitchFamily="18" charset="0"/>
        <a:ea typeface="+mn-ea"/>
        <a:cs typeface="Arial" charset="0"/>
      </a:defRPr>
    </a:lvl2pPr>
    <a:lvl3pPr marL="914400" algn="l" rtl="0" fontAlgn="base">
      <a:spcBef>
        <a:spcPct val="30000"/>
      </a:spcBef>
      <a:spcAft>
        <a:spcPct val="0"/>
      </a:spcAft>
      <a:defRPr sz="1200" kern="1200">
        <a:solidFill>
          <a:schemeClr val="tx1"/>
        </a:solidFill>
        <a:latin typeface="Times New Roman" pitchFamily="18" charset="0"/>
        <a:ea typeface="+mn-ea"/>
        <a:cs typeface="Arial" charset="0"/>
      </a:defRPr>
    </a:lvl3pPr>
    <a:lvl4pPr marL="1371600" algn="l" rtl="0" fontAlgn="base">
      <a:spcBef>
        <a:spcPct val="30000"/>
      </a:spcBef>
      <a:spcAft>
        <a:spcPct val="0"/>
      </a:spcAft>
      <a:defRPr sz="1200" kern="1200">
        <a:solidFill>
          <a:schemeClr val="tx1"/>
        </a:solidFill>
        <a:latin typeface="Times New Roman" pitchFamily="18" charset="0"/>
        <a:ea typeface="+mn-ea"/>
        <a:cs typeface="Arial" charset="0"/>
      </a:defRPr>
    </a:lvl4pPr>
    <a:lvl5pPr marL="1828800" algn="l" rtl="0" fontAlgn="base">
      <a:spcBef>
        <a:spcPct val="30000"/>
      </a:spcBef>
      <a:spcAft>
        <a:spcPct val="0"/>
      </a:spcAft>
      <a:defRPr sz="1200" kern="1200">
        <a:solidFill>
          <a:schemeClr val="tx1"/>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9</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882480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10</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40187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11</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8068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12</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859648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13</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976804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14</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3214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15</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40604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16</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88882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17</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119860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18</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534747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19</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577815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panose="020B0604020202020204" pitchFamily="34" charset="0"/>
                <a:cs typeface="Arial" panose="020B0604020202020204" pitchFamily="34" charset="0"/>
              </a:defRPr>
            </a:lvl1pPr>
            <a:lvl2pPr marL="742950" indent="-285750" eaLnBrk="0" hangingPunct="0">
              <a:spcBef>
                <a:spcPct val="30000"/>
              </a:spcBef>
              <a:defRPr sz="1200">
                <a:solidFill>
                  <a:schemeClr val="tx1"/>
                </a:solidFill>
                <a:latin typeface="Arial" panose="020B0604020202020204" pitchFamily="34" charset="0"/>
                <a:cs typeface="Arial" panose="020B0604020202020204" pitchFamily="34" charset="0"/>
              </a:defRPr>
            </a:lvl2pPr>
            <a:lvl3pPr marL="1143000" indent="-228600" eaLnBrk="0" hangingPunct="0">
              <a:spcBef>
                <a:spcPct val="30000"/>
              </a:spcBef>
              <a:defRPr sz="1200">
                <a:solidFill>
                  <a:schemeClr val="tx1"/>
                </a:solidFill>
                <a:latin typeface="Arial" panose="020B0604020202020204" pitchFamily="34" charset="0"/>
                <a:cs typeface="Arial" panose="020B0604020202020204" pitchFamily="34" charset="0"/>
              </a:defRPr>
            </a:lvl3pPr>
            <a:lvl4pPr marL="1600200" indent="-228600" eaLnBrk="0" hangingPunct="0">
              <a:spcBef>
                <a:spcPct val="30000"/>
              </a:spcBef>
              <a:defRPr sz="1200">
                <a:solidFill>
                  <a:schemeClr val="tx1"/>
                </a:solidFill>
                <a:latin typeface="Arial" panose="020B0604020202020204" pitchFamily="34" charset="0"/>
                <a:cs typeface="Arial" panose="020B0604020202020204" pitchFamily="34" charset="0"/>
              </a:defRPr>
            </a:lvl4pPr>
            <a:lvl5pPr marL="2057400" indent="-228600" eaLnBrk="0" hangingPunct="0">
              <a:spcBef>
                <a:spcPct val="30000"/>
              </a:spcBef>
              <a:defRPr sz="12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eaLnBrk="1" hangingPunct="1">
              <a:spcBef>
                <a:spcPct val="0"/>
              </a:spcBef>
            </a:pPr>
            <a:fld id="{E8518E9F-3F4F-4023-8AAB-5E6B7B4B5066}" type="slidenum">
              <a:rPr lang="en-US" altLang="cs-CZ"/>
              <a:pPr eaLnBrk="1" hangingPunct="1">
                <a:spcBef>
                  <a:spcPct val="0"/>
                </a:spcBef>
              </a:pPr>
              <a:t>20</a:t>
            </a:fld>
            <a:endParaRPr lang="en-US" altLang="cs-CZ"/>
          </a:p>
        </p:txBody>
      </p:sp>
      <p:sp>
        <p:nvSpPr>
          <p:cNvPr id="41987" name="Rectangle 2"/>
          <p:cNvSpPr>
            <a:spLocks noGrp="1" noRot="1" noChangeAspect="1" noChangeArrowheads="1" noTextEdit="1"/>
          </p:cNvSpPr>
          <p:nvPr>
            <p:ph type="sldImg"/>
          </p:nvPr>
        </p:nvSpPr>
        <p:spPr>
          <a:solidFill>
            <a:srgbClr val="FFFFFF"/>
          </a:solidFill>
          <a:ln/>
        </p:spPr>
      </p:sp>
      <p:sp>
        <p:nvSpPr>
          <p:cNvPr id="41988" name="Rectangle 3"/>
          <p:cNvSpPr>
            <a:spLocks noGrp="1" noChangeArrowheads="1"/>
          </p:cNvSpPr>
          <p:nvPr>
            <p:ph type="body" idx="1"/>
          </p:nvPr>
        </p:nvSpPr>
        <p:spPr>
          <a:xfrm>
            <a:off x="914400" y="4343400"/>
            <a:ext cx="5029200" cy="41148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1" hangingPunct="1"/>
            <a:endParaRPr lang="cs-CZ" altLang="cs-CZ"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203431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í snímek">
    <p:spTree>
      <p:nvGrpSpPr>
        <p:cNvPr id="1" name=""/>
        <p:cNvGrpSpPr/>
        <p:nvPr/>
      </p:nvGrpSpPr>
      <p:grpSpPr>
        <a:xfrm>
          <a:off x="0" y="0"/>
          <a:ext cx="0" cy="0"/>
          <a:chOff x="0" y="0"/>
          <a:chExt cx="0" cy="0"/>
        </a:xfrm>
      </p:grpSpPr>
      <p:sp>
        <p:nvSpPr>
          <p:cNvPr id="434178" name="Rectangle 2"/>
          <p:cNvSpPr>
            <a:spLocks noGrp="1" noChangeArrowheads="1"/>
          </p:cNvSpPr>
          <p:nvPr>
            <p:ph type="ctrTitle" sz="quarter"/>
          </p:nvPr>
        </p:nvSpPr>
        <p:spPr>
          <a:xfrm>
            <a:off x="377825" y="2636838"/>
            <a:ext cx="8124825" cy="1152525"/>
          </a:xfr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lgn="ctr">
              <a:defRPr sz="2800">
                <a:solidFill>
                  <a:srgbClr val="172878"/>
                </a:solidFill>
              </a:defRPr>
            </a:lvl1pPr>
          </a:lstStyle>
          <a:p>
            <a:pPr lvl="0"/>
            <a:r>
              <a:rPr lang="cs-CZ" altLang="cs-CZ" noProof="0" smtClean="0"/>
              <a:t>Kliknutím lze upravit styl.</a:t>
            </a:r>
          </a:p>
        </p:txBody>
      </p:sp>
      <p:sp>
        <p:nvSpPr>
          <p:cNvPr id="434180" name="Text Box 4"/>
          <p:cNvSpPr txBox="1">
            <a:spLocks noChangeArrowheads="1"/>
          </p:cNvSpPr>
          <p:nvPr/>
        </p:nvSpPr>
        <p:spPr bwMode="auto">
          <a:xfrm rot="21600000">
            <a:off x="955675" y="6081713"/>
            <a:ext cx="53498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00000"/>
              </a:lnSpc>
              <a:buClrTx/>
              <a:buSzTx/>
            </a:pPr>
            <a:r>
              <a:rPr lang="cs-CZ" altLang="cs-CZ" sz="2000" b="1">
                <a:solidFill>
                  <a:schemeClr val="bg1"/>
                </a:solidFill>
              </a:rPr>
              <a:t>DIVIZE MEMBRÁNOVÝCH PROCESŮ</a:t>
            </a:r>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Tree>
    <p:extLst>
      <p:ext uri="{BB962C8B-B14F-4D97-AF65-F5344CB8AC3E}">
        <p14:creationId xmlns:p14="http://schemas.microsoft.com/office/powerpoint/2010/main" val="152806946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696913" y="4406900"/>
            <a:ext cx="7497762" cy="1362075"/>
          </a:xfrm>
        </p:spPr>
        <p:txBody>
          <a:bodyPr/>
          <a:lstStyle>
            <a:lvl1pPr algn="l">
              <a:defRPr sz="4000" b="1" cap="all"/>
            </a:lvl1pPr>
          </a:lstStyle>
          <a:p>
            <a:r>
              <a:rPr lang="cs-CZ" smtClean="0"/>
              <a:t>Kliknutím lze upravit styl.</a:t>
            </a:r>
            <a:endParaRPr lang="cs-CZ"/>
          </a:p>
        </p:txBody>
      </p:sp>
      <p:sp>
        <p:nvSpPr>
          <p:cNvPr id="3" name="Zástupný symbol pro text 2"/>
          <p:cNvSpPr>
            <a:spLocks noGrp="1"/>
          </p:cNvSpPr>
          <p:nvPr>
            <p:ph type="body" idx="1"/>
          </p:nvPr>
        </p:nvSpPr>
        <p:spPr>
          <a:xfrm>
            <a:off x="696913" y="2906713"/>
            <a:ext cx="7497762"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cs-CZ" smtClean="0"/>
              <a:t>Kliknutím lze upravit styly předlohy textu.</a:t>
            </a:r>
          </a:p>
        </p:txBody>
      </p:sp>
    </p:spTree>
    <p:extLst>
      <p:ext uri="{BB962C8B-B14F-4D97-AF65-F5344CB8AC3E}">
        <p14:creationId xmlns:p14="http://schemas.microsoft.com/office/powerpoint/2010/main" val="323698359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sz="half" idx="1"/>
          </p:nvPr>
        </p:nvSpPr>
        <p:spPr>
          <a:xfrm>
            <a:off x="430213" y="1484313"/>
            <a:ext cx="3894137" cy="43195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4476750" y="1484313"/>
            <a:ext cx="3894138" cy="43195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Tree>
    <p:extLst>
      <p:ext uri="{BB962C8B-B14F-4D97-AF65-F5344CB8AC3E}">
        <p14:creationId xmlns:p14="http://schemas.microsoft.com/office/powerpoint/2010/main" val="3026277880"/>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441325" y="274638"/>
            <a:ext cx="7939088" cy="1143000"/>
          </a:xfrm>
        </p:spPr>
        <p:txBody>
          <a:bodyPr/>
          <a:lstStyle>
            <a:lvl1pPr>
              <a:defRPr/>
            </a:lvl1pPr>
          </a:lstStyle>
          <a:p>
            <a:r>
              <a:rPr lang="cs-CZ" smtClean="0"/>
              <a:t>Kliknutím lze upravit styl.</a:t>
            </a:r>
            <a:endParaRPr lang="cs-CZ"/>
          </a:p>
        </p:txBody>
      </p:sp>
      <p:sp>
        <p:nvSpPr>
          <p:cNvPr id="3" name="Zástupný symbol pro text 2"/>
          <p:cNvSpPr>
            <a:spLocks noGrp="1"/>
          </p:cNvSpPr>
          <p:nvPr>
            <p:ph type="body" idx="1"/>
          </p:nvPr>
        </p:nvSpPr>
        <p:spPr>
          <a:xfrm>
            <a:off x="441325" y="1535113"/>
            <a:ext cx="389731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Zástupný symbol pro obsah 3"/>
          <p:cNvSpPr>
            <a:spLocks noGrp="1"/>
          </p:cNvSpPr>
          <p:nvPr>
            <p:ph sz="half" idx="2"/>
          </p:nvPr>
        </p:nvSpPr>
        <p:spPr>
          <a:xfrm>
            <a:off x="441325" y="2174875"/>
            <a:ext cx="389731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4481513" y="1535113"/>
            <a:ext cx="38989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4481513" y="2174875"/>
            <a:ext cx="38989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Tree>
    <p:extLst>
      <p:ext uri="{BB962C8B-B14F-4D97-AF65-F5344CB8AC3E}">
        <p14:creationId xmlns:p14="http://schemas.microsoft.com/office/powerpoint/2010/main" val="2417853647"/>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Tree>
    <p:extLst>
      <p:ext uri="{BB962C8B-B14F-4D97-AF65-F5344CB8AC3E}">
        <p14:creationId xmlns:p14="http://schemas.microsoft.com/office/powerpoint/2010/main" val="123203749"/>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Tree>
    <p:extLst>
      <p:ext uri="{BB962C8B-B14F-4D97-AF65-F5344CB8AC3E}">
        <p14:creationId xmlns:p14="http://schemas.microsoft.com/office/powerpoint/2010/main" val="146116369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441325" y="273050"/>
            <a:ext cx="2901950" cy="1162050"/>
          </a:xfrm>
        </p:spPr>
        <p:txBody>
          <a:bodyPr anchor="b"/>
          <a:lstStyle>
            <a:lvl1pPr algn="l">
              <a:defRPr sz="2000" b="1"/>
            </a:lvl1pPr>
          </a:lstStyle>
          <a:p>
            <a:r>
              <a:rPr lang="cs-CZ" smtClean="0"/>
              <a:t>Kliknutím lze upravit styl.</a:t>
            </a:r>
            <a:endParaRPr lang="cs-CZ"/>
          </a:p>
        </p:txBody>
      </p:sp>
      <p:sp>
        <p:nvSpPr>
          <p:cNvPr id="3" name="Zástupný symbol pro obsah 2"/>
          <p:cNvSpPr>
            <a:spLocks noGrp="1"/>
          </p:cNvSpPr>
          <p:nvPr>
            <p:ph idx="1"/>
          </p:nvPr>
        </p:nvSpPr>
        <p:spPr>
          <a:xfrm>
            <a:off x="3449638" y="273050"/>
            <a:ext cx="4930775"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441325" y="1435100"/>
            <a:ext cx="290195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Tree>
    <p:extLst>
      <p:ext uri="{BB962C8B-B14F-4D97-AF65-F5344CB8AC3E}">
        <p14:creationId xmlns:p14="http://schemas.microsoft.com/office/powerpoint/2010/main" val="1893756682"/>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1728788" y="4800600"/>
            <a:ext cx="5292725" cy="566738"/>
          </a:xfrm>
        </p:spPr>
        <p:txBody>
          <a:bodyPr anchor="b"/>
          <a:lstStyle>
            <a:lvl1pPr algn="l">
              <a:defRPr sz="2000" b="1"/>
            </a:lvl1pPr>
          </a:lstStyle>
          <a:p>
            <a:r>
              <a:rPr lang="cs-CZ" smtClean="0"/>
              <a:t>Kliknutím lze upravit styl.</a:t>
            </a:r>
            <a:endParaRPr lang="cs-CZ"/>
          </a:p>
        </p:txBody>
      </p:sp>
      <p:sp>
        <p:nvSpPr>
          <p:cNvPr id="3" name="Zástupný symbol pro obrázek 2"/>
          <p:cNvSpPr>
            <a:spLocks noGrp="1"/>
          </p:cNvSpPr>
          <p:nvPr>
            <p:ph type="pic" idx="1"/>
          </p:nvPr>
        </p:nvSpPr>
        <p:spPr>
          <a:xfrm>
            <a:off x="1728788" y="612775"/>
            <a:ext cx="529272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smtClean="0"/>
              <a:t>Kliknutím na ikonu přidáte obrázek.</a:t>
            </a:r>
            <a:endParaRPr lang="cs-CZ"/>
          </a:p>
        </p:txBody>
      </p:sp>
      <p:sp>
        <p:nvSpPr>
          <p:cNvPr id="4" name="Zástupný symbol pro text 3"/>
          <p:cNvSpPr>
            <a:spLocks noGrp="1"/>
          </p:cNvSpPr>
          <p:nvPr>
            <p:ph type="body" sz="half" idx="2"/>
          </p:nvPr>
        </p:nvSpPr>
        <p:spPr>
          <a:xfrm>
            <a:off x="1728788" y="5367338"/>
            <a:ext cx="529272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smtClean="0"/>
              <a:t>Kliknutím lze upravit styly předlohy textu.</a:t>
            </a:r>
          </a:p>
        </p:txBody>
      </p:sp>
    </p:spTree>
    <p:extLst>
      <p:ext uri="{BB962C8B-B14F-4D97-AF65-F5344CB8AC3E}">
        <p14:creationId xmlns:p14="http://schemas.microsoft.com/office/powerpoint/2010/main" val="1553668551"/>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Tree>
    <p:extLst>
      <p:ext uri="{BB962C8B-B14F-4D97-AF65-F5344CB8AC3E}">
        <p14:creationId xmlns:p14="http://schemas.microsoft.com/office/powerpoint/2010/main" val="862805456"/>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6386513" y="233363"/>
            <a:ext cx="1984375" cy="5570537"/>
          </a:xfrm>
        </p:spPr>
        <p:txBody>
          <a:bodyPr vert="eaVert"/>
          <a:lstStyle/>
          <a:p>
            <a:r>
              <a:rPr lang="cs-CZ" smtClean="0"/>
              <a:t>Kliknutím lze upravit styl.</a:t>
            </a:r>
            <a:endParaRPr lang="cs-CZ"/>
          </a:p>
        </p:txBody>
      </p:sp>
      <p:sp>
        <p:nvSpPr>
          <p:cNvPr id="3" name="Zástupný symbol pro svislý text 2"/>
          <p:cNvSpPr>
            <a:spLocks noGrp="1"/>
          </p:cNvSpPr>
          <p:nvPr>
            <p:ph type="body" orient="vert" idx="1"/>
          </p:nvPr>
        </p:nvSpPr>
        <p:spPr>
          <a:xfrm>
            <a:off x="430213" y="233363"/>
            <a:ext cx="5803900" cy="5570537"/>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Tree>
    <p:extLst>
      <p:ext uri="{BB962C8B-B14F-4D97-AF65-F5344CB8AC3E}">
        <p14:creationId xmlns:p14="http://schemas.microsoft.com/office/powerpoint/2010/main" val="1899841795"/>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r="-7"/>
          </a:stretch>
        </a:blipFill>
        <a:effectLst/>
      </p:bgPr>
    </p:bg>
    <p:spTree>
      <p:nvGrpSpPr>
        <p:cNvPr id="1" name=""/>
        <p:cNvGrpSpPr/>
        <p:nvPr/>
      </p:nvGrpSpPr>
      <p:grpSpPr>
        <a:xfrm>
          <a:off x="0" y="0"/>
          <a:ext cx="0" cy="0"/>
          <a:chOff x="0" y="0"/>
          <a:chExt cx="0" cy="0"/>
        </a:xfrm>
      </p:grpSpPr>
      <p:sp>
        <p:nvSpPr>
          <p:cNvPr id="433154" name="Rectangle 2"/>
          <p:cNvSpPr>
            <a:spLocks noGrp="1" noChangeArrowheads="1"/>
          </p:cNvSpPr>
          <p:nvPr>
            <p:ph type="title"/>
          </p:nvPr>
        </p:nvSpPr>
        <p:spPr bwMode="auto">
          <a:xfrm>
            <a:off x="450850" y="233363"/>
            <a:ext cx="7302500" cy="1108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vert="horz" wrap="square" lIns="91440" tIns="45720" rIns="91440" bIns="45720" numCol="1" anchor="t" anchorCtr="0" compatLnSpc="1">
            <a:prstTxWarp prst="textNoShape">
              <a:avLst/>
            </a:prstTxWarp>
          </a:bodyPr>
          <a:lstStyle/>
          <a:p>
            <a:pPr lvl="0"/>
            <a:endParaRPr lang="en-GB" altLang="cs-CZ" smtClean="0"/>
          </a:p>
        </p:txBody>
      </p:sp>
      <p:sp>
        <p:nvSpPr>
          <p:cNvPr id="433155" name="Rectangle 3"/>
          <p:cNvSpPr>
            <a:spLocks noGrp="1" noChangeArrowheads="1"/>
          </p:cNvSpPr>
          <p:nvPr>
            <p:ph type="body" idx="1"/>
          </p:nvPr>
        </p:nvSpPr>
        <p:spPr bwMode="auto">
          <a:xfrm>
            <a:off x="430213" y="1484313"/>
            <a:ext cx="794067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endParaRPr lang="cs-CZ" altLang="cs-CZ" smtClean="0"/>
          </a:p>
        </p:txBody>
      </p:sp>
      <p:sp>
        <p:nvSpPr>
          <p:cNvPr id="433160" name="Text Box 8"/>
          <p:cNvSpPr txBox="1">
            <a:spLocks noChangeArrowheads="1"/>
          </p:cNvSpPr>
          <p:nvPr/>
        </p:nvSpPr>
        <p:spPr bwMode="auto">
          <a:xfrm rot="16200000">
            <a:off x="6265862" y="3906838"/>
            <a:ext cx="4284663" cy="35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lnSpc>
                <a:spcPct val="100000"/>
              </a:lnSpc>
              <a:buClrTx/>
              <a:buSzTx/>
            </a:pPr>
            <a:r>
              <a:rPr lang="cs-CZ" altLang="cs-CZ" sz="1700" b="1">
                <a:solidFill>
                  <a:schemeClr val="bg1"/>
                </a:solidFill>
              </a:rPr>
              <a:t>DIVIZE MEMBRÁNOVÝCH PROCESŮ</a:t>
            </a:r>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ransition/>
  <p:txStyles>
    <p:titleStyle>
      <a:lvl1pPr algn="l" rtl="0" eaLnBrk="1" fontAlgn="base" hangingPunct="1">
        <a:spcBef>
          <a:spcPct val="0"/>
        </a:spcBef>
        <a:spcAft>
          <a:spcPct val="0"/>
        </a:spcAft>
        <a:defRPr b="1">
          <a:solidFill>
            <a:srgbClr val="172877"/>
          </a:solidFill>
          <a:latin typeface="+mj-lt"/>
          <a:ea typeface="+mj-ea"/>
          <a:cs typeface="+mj-cs"/>
        </a:defRPr>
      </a:lvl1pPr>
      <a:lvl2pPr algn="l" rtl="0" eaLnBrk="1" fontAlgn="base" hangingPunct="1">
        <a:spcBef>
          <a:spcPct val="0"/>
        </a:spcBef>
        <a:spcAft>
          <a:spcPct val="0"/>
        </a:spcAft>
        <a:defRPr b="1">
          <a:solidFill>
            <a:srgbClr val="172877"/>
          </a:solidFill>
          <a:latin typeface="Arial" charset="0"/>
        </a:defRPr>
      </a:lvl2pPr>
      <a:lvl3pPr algn="l" rtl="0" eaLnBrk="1" fontAlgn="base" hangingPunct="1">
        <a:spcBef>
          <a:spcPct val="0"/>
        </a:spcBef>
        <a:spcAft>
          <a:spcPct val="0"/>
        </a:spcAft>
        <a:defRPr b="1">
          <a:solidFill>
            <a:srgbClr val="172877"/>
          </a:solidFill>
          <a:latin typeface="Arial" charset="0"/>
        </a:defRPr>
      </a:lvl3pPr>
      <a:lvl4pPr algn="l" rtl="0" eaLnBrk="1" fontAlgn="base" hangingPunct="1">
        <a:spcBef>
          <a:spcPct val="0"/>
        </a:spcBef>
        <a:spcAft>
          <a:spcPct val="0"/>
        </a:spcAft>
        <a:defRPr b="1">
          <a:solidFill>
            <a:srgbClr val="172877"/>
          </a:solidFill>
          <a:latin typeface="Arial" charset="0"/>
        </a:defRPr>
      </a:lvl4pPr>
      <a:lvl5pPr algn="l" rtl="0" eaLnBrk="1" fontAlgn="base" hangingPunct="1">
        <a:spcBef>
          <a:spcPct val="0"/>
        </a:spcBef>
        <a:spcAft>
          <a:spcPct val="0"/>
        </a:spcAft>
        <a:defRPr b="1">
          <a:solidFill>
            <a:srgbClr val="172877"/>
          </a:solidFill>
          <a:latin typeface="Arial" charset="0"/>
        </a:defRPr>
      </a:lvl5pPr>
      <a:lvl6pPr marL="457200" algn="l" rtl="0" eaLnBrk="1" fontAlgn="base" hangingPunct="1">
        <a:spcBef>
          <a:spcPct val="0"/>
        </a:spcBef>
        <a:spcAft>
          <a:spcPct val="0"/>
        </a:spcAft>
        <a:defRPr b="1">
          <a:solidFill>
            <a:srgbClr val="172877"/>
          </a:solidFill>
          <a:latin typeface="Arial" charset="0"/>
        </a:defRPr>
      </a:lvl6pPr>
      <a:lvl7pPr marL="914400" algn="l" rtl="0" eaLnBrk="1" fontAlgn="base" hangingPunct="1">
        <a:spcBef>
          <a:spcPct val="0"/>
        </a:spcBef>
        <a:spcAft>
          <a:spcPct val="0"/>
        </a:spcAft>
        <a:defRPr b="1">
          <a:solidFill>
            <a:srgbClr val="172877"/>
          </a:solidFill>
          <a:latin typeface="Arial" charset="0"/>
        </a:defRPr>
      </a:lvl7pPr>
      <a:lvl8pPr marL="1371600" algn="l" rtl="0" eaLnBrk="1" fontAlgn="base" hangingPunct="1">
        <a:spcBef>
          <a:spcPct val="0"/>
        </a:spcBef>
        <a:spcAft>
          <a:spcPct val="0"/>
        </a:spcAft>
        <a:defRPr b="1">
          <a:solidFill>
            <a:srgbClr val="172877"/>
          </a:solidFill>
          <a:latin typeface="Arial" charset="0"/>
        </a:defRPr>
      </a:lvl8pPr>
      <a:lvl9pPr marL="1828800" algn="l" rtl="0" eaLnBrk="1" fontAlgn="base" hangingPunct="1">
        <a:spcBef>
          <a:spcPct val="0"/>
        </a:spcBef>
        <a:spcAft>
          <a:spcPct val="0"/>
        </a:spcAft>
        <a:defRPr b="1">
          <a:solidFill>
            <a:srgbClr val="172877"/>
          </a:solidFill>
          <a:latin typeface="Arial" charset="0"/>
        </a:defRPr>
      </a:lvl9pPr>
    </p:titleStyle>
    <p:bodyStyle>
      <a:lvl1pPr algn="l" rtl="0" eaLnBrk="1" fontAlgn="base" hangingPunct="1">
        <a:lnSpc>
          <a:spcPct val="120000"/>
        </a:lnSpc>
        <a:spcBef>
          <a:spcPct val="50000"/>
        </a:spcBef>
        <a:spcAft>
          <a:spcPct val="0"/>
        </a:spcAft>
        <a:buClr>
          <a:srgbClr val="172877"/>
        </a:buClr>
        <a:buSzPct val="125000"/>
        <a:defRPr sz="1600">
          <a:solidFill>
            <a:srgbClr val="000000"/>
          </a:solidFill>
          <a:latin typeface="+mn-lt"/>
          <a:ea typeface="+mn-ea"/>
          <a:cs typeface="+mn-cs"/>
        </a:defRPr>
      </a:lvl1pPr>
      <a:lvl2pPr marL="941388" indent="-381000"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2pPr>
      <a:lvl3pPr marL="1417638" indent="-296863" algn="l" rtl="0" eaLnBrk="1" fontAlgn="base" hangingPunct="1">
        <a:lnSpc>
          <a:spcPct val="120000"/>
        </a:lnSpc>
        <a:spcBef>
          <a:spcPct val="50000"/>
        </a:spcBef>
        <a:spcAft>
          <a:spcPct val="0"/>
        </a:spcAft>
        <a:buClr>
          <a:srgbClr val="172877"/>
        </a:buClr>
        <a:buSzPct val="125000"/>
        <a:buChar char="•"/>
        <a:defRPr sz="1400">
          <a:solidFill>
            <a:srgbClr val="000000"/>
          </a:solidFill>
          <a:latin typeface="Arial Unicode MS" pitchFamily="34" charset="-128"/>
        </a:defRPr>
      </a:lvl3pPr>
      <a:lvl4pPr marL="1871663" indent="-274638"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4pPr>
      <a:lvl5pPr marL="2347913" indent="-296863"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5pPr>
      <a:lvl6pPr marL="2805113" indent="-296863"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6pPr>
      <a:lvl7pPr marL="3262313" indent="-296863"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7pPr>
      <a:lvl8pPr marL="3719513" indent="-296863"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8pPr>
      <a:lvl9pPr marL="4176713" indent="-296863" algn="l" rtl="0" eaLnBrk="1" fontAlgn="base" hangingPunct="1">
        <a:spcBef>
          <a:spcPct val="50000"/>
        </a:spcBef>
        <a:spcAft>
          <a:spcPct val="0"/>
        </a:spcAft>
        <a:buClr>
          <a:srgbClr val="172877"/>
        </a:buClr>
        <a:buSzPct val="125000"/>
        <a:buChar char="•"/>
        <a:defRPr sz="1400">
          <a:solidFill>
            <a:srgbClr val="000000"/>
          </a:solidFill>
          <a:latin typeface="Arial Unicode MS" pitchFamily="34" charset="-128"/>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4.emf"/><Relationship Id="rId4" Type="http://schemas.openxmlformats.org/officeDocument/2006/relationships/oleObject" Target="../embeddings/oleObject1.bin"/></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jpeg"/><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www.audionika.cz/medel/stranka/videa-k-shlednuti"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www.youtube.com/watch?v=f1eE1rrmyw0" TargetMode="Externa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2"/>
          <p:cNvSpPr>
            <a:spLocks noGrp="1" noChangeArrowheads="1"/>
          </p:cNvSpPr>
          <p:nvPr>
            <p:ph type="title"/>
          </p:nvPr>
        </p:nvSpPr>
        <p:spPr>
          <a:xfrm>
            <a:off x="306388" y="233363"/>
            <a:ext cx="7302500" cy="1108075"/>
          </a:xfrm>
        </p:spPr>
        <p:txBody>
          <a:bodyPr/>
          <a:lstStyle/>
          <a:p>
            <a:r>
              <a:rPr lang="cs-CZ" altLang="cs-CZ" dirty="0"/>
              <a:t/>
            </a:r>
            <a:br>
              <a:rPr lang="cs-CZ" altLang="cs-CZ" dirty="0"/>
            </a:br>
            <a:endParaRPr lang="cs-CZ" altLang="cs-CZ" dirty="0"/>
          </a:p>
        </p:txBody>
      </p:sp>
      <p:sp>
        <p:nvSpPr>
          <p:cNvPr id="576515" name="Rectangle 3"/>
          <p:cNvSpPr>
            <a:spLocks noGrp="1" noChangeArrowheads="1"/>
          </p:cNvSpPr>
          <p:nvPr>
            <p:ph type="body" idx="1"/>
          </p:nvPr>
        </p:nvSpPr>
        <p:spPr>
          <a:xfrm>
            <a:off x="377825" y="1484313"/>
            <a:ext cx="7489428" cy="4608512"/>
          </a:xfrm>
        </p:spPr>
        <p:txBody>
          <a:bodyPr/>
          <a:lstStyle/>
          <a:p>
            <a:pPr algn="ctr">
              <a:lnSpc>
                <a:spcPct val="100000"/>
              </a:lnSpc>
            </a:pPr>
            <a:endParaRPr lang="cs-CZ" altLang="cs-CZ" sz="2800" b="1" dirty="0" smtClean="0">
              <a:solidFill>
                <a:srgbClr val="172877"/>
              </a:solidFill>
              <a:latin typeface="+mj-lt"/>
              <a:ea typeface="+mj-ea"/>
              <a:cs typeface="+mj-cs"/>
            </a:endParaRPr>
          </a:p>
          <a:p>
            <a:pPr algn="ctr">
              <a:lnSpc>
                <a:spcPct val="100000"/>
              </a:lnSpc>
            </a:pPr>
            <a:r>
              <a:rPr lang="cs-CZ" altLang="cs-CZ" sz="2800" b="1" dirty="0" smtClean="0"/>
              <a:t>Speciální pedagogika osob se sluchovým postižením = SURDOPEDIE</a:t>
            </a:r>
          </a:p>
          <a:p>
            <a:pPr algn="ctr">
              <a:lnSpc>
                <a:spcPct val="100000"/>
              </a:lnSpc>
            </a:pPr>
            <a:endParaRPr lang="cs-CZ" altLang="cs-CZ" sz="2000" dirty="0"/>
          </a:p>
          <a:p>
            <a:pPr algn="ctr">
              <a:lnSpc>
                <a:spcPct val="100000"/>
              </a:lnSpc>
            </a:pPr>
            <a:r>
              <a:rPr lang="cs-CZ" altLang="cs-CZ" sz="2000" dirty="0" smtClean="0"/>
              <a:t>Iva </a:t>
            </a:r>
            <a:r>
              <a:rPr lang="cs-CZ" altLang="cs-CZ" sz="2000" dirty="0" err="1" smtClean="0"/>
              <a:t>Jungwirthová</a:t>
            </a:r>
            <a:endParaRPr lang="cs-CZ" altLang="cs-CZ" sz="2000" dirty="0" smtClean="0"/>
          </a:p>
          <a:p>
            <a:pPr algn="ctr">
              <a:lnSpc>
                <a:spcPct val="100000"/>
              </a:lnSpc>
            </a:pPr>
            <a:r>
              <a:rPr lang="cs-CZ" altLang="cs-CZ" sz="2000" dirty="0" smtClean="0"/>
              <a:t>Raná péče Čechy </a:t>
            </a:r>
          </a:p>
          <a:p>
            <a:pPr algn="ctr">
              <a:lnSpc>
                <a:spcPct val="100000"/>
              </a:lnSpc>
            </a:pPr>
            <a:endParaRPr lang="cs-CZ" altLang="cs-CZ" sz="2800" b="1" dirty="0">
              <a:solidFill>
                <a:srgbClr val="172877"/>
              </a:solidFill>
              <a:latin typeface="+mj-lt"/>
              <a:ea typeface="+mj-ea"/>
              <a:cs typeface="+mj-cs"/>
            </a:endParaRPr>
          </a:p>
          <a:p>
            <a:pPr algn="ctr">
              <a:lnSpc>
                <a:spcPct val="100000"/>
              </a:lnSpc>
            </a:pPr>
            <a:r>
              <a:rPr lang="cs-CZ" altLang="cs-CZ" sz="1400" dirty="0" smtClean="0"/>
              <a:t> </a:t>
            </a:r>
            <a:endParaRPr lang="cs-CZ" altLang="cs-CZ" sz="1400" dirty="0"/>
          </a:p>
        </p:txBody>
      </p:sp>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8661" y="6273873"/>
            <a:ext cx="590476" cy="584127"/>
          </a:xfrm>
          <a:prstGeom prst="rect">
            <a:avLst/>
          </a:prstGeom>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2"/>
          <p:cNvSpPr>
            <a:spLocks noGrp="1" noChangeArrowheads="1"/>
          </p:cNvSpPr>
          <p:nvPr>
            <p:ph type="title"/>
          </p:nvPr>
        </p:nvSpPr>
        <p:spPr>
          <a:xfrm>
            <a:off x="90389" y="233363"/>
            <a:ext cx="7518499" cy="1108075"/>
          </a:xfrm>
        </p:spPr>
        <p:txBody>
          <a:bodyPr/>
          <a:lstStyle/>
          <a:p>
            <a:pPr lvl="0"/>
            <a:r>
              <a:rPr lang="cs-CZ" dirty="0" smtClean="0"/>
              <a:t>10. Může </a:t>
            </a:r>
            <a:r>
              <a:rPr lang="cs-CZ" dirty="0"/>
              <a:t>být člověk neslyšící z důvodů opakovaných </a:t>
            </a:r>
            <a:r>
              <a:rPr lang="cs-CZ" dirty="0" smtClean="0"/>
              <a:t>zánětů </a:t>
            </a:r>
            <a:r>
              <a:rPr lang="cs-CZ" dirty="0"/>
              <a:t>středouší? </a:t>
            </a:r>
            <a:r>
              <a:rPr lang="cs-CZ" dirty="0" smtClean="0"/>
              <a:t>NE!!! Maximálně 60 – 80 dB, funguje kostní vedení.</a:t>
            </a:r>
            <a:r>
              <a:rPr lang="cs-CZ" dirty="0"/>
              <a:t/>
            </a:r>
            <a:br>
              <a:rPr lang="cs-CZ" dirty="0"/>
            </a:br>
            <a:r>
              <a:rPr lang="cs-CZ" altLang="cs-CZ" dirty="0"/>
              <a:t/>
            </a:r>
            <a:br>
              <a:rPr lang="cs-CZ" altLang="cs-CZ" dirty="0"/>
            </a:br>
            <a:endParaRPr lang="cs-CZ" altLang="cs-CZ" dirty="0"/>
          </a:p>
        </p:txBody>
      </p:sp>
      <p:sp>
        <p:nvSpPr>
          <p:cNvPr id="576515" name="Rectangle 3"/>
          <p:cNvSpPr>
            <a:spLocks noGrp="1" noChangeArrowheads="1"/>
          </p:cNvSpPr>
          <p:nvPr>
            <p:ph type="body" idx="1"/>
          </p:nvPr>
        </p:nvSpPr>
        <p:spPr>
          <a:xfrm>
            <a:off x="377825" y="1484313"/>
            <a:ext cx="7489428" cy="4608512"/>
          </a:xfrm>
        </p:spPr>
        <p:txBody>
          <a:bodyPr/>
          <a:lstStyle/>
          <a:p>
            <a:pPr algn="ctr">
              <a:lnSpc>
                <a:spcPct val="100000"/>
              </a:lnSpc>
            </a:pPr>
            <a:r>
              <a:rPr lang="cs-CZ" altLang="cs-CZ" sz="1400" dirty="0" smtClean="0"/>
              <a:t> </a:t>
            </a:r>
            <a:endParaRPr lang="cs-CZ" altLang="cs-CZ" sz="1400" dirty="0"/>
          </a:p>
        </p:txBody>
      </p:sp>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8661" y="6273873"/>
            <a:ext cx="590476" cy="584127"/>
          </a:xfrm>
          <a:prstGeom prst="rect">
            <a:avLst/>
          </a:prstGeom>
        </p:spPr>
      </p:pic>
      <p:pic>
        <p:nvPicPr>
          <p:cNvPr id="5" name="Picture 2" descr="VÃ½sledek obrÃ¡zku pro lidskÃ© ucho obrÃ¡ze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37" y="1264879"/>
            <a:ext cx="6537740" cy="43963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9926188"/>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2"/>
          <p:cNvSpPr>
            <a:spLocks noGrp="1" noChangeArrowheads="1"/>
          </p:cNvSpPr>
          <p:nvPr>
            <p:ph type="title"/>
          </p:nvPr>
        </p:nvSpPr>
        <p:spPr>
          <a:xfrm>
            <a:off x="306388" y="233363"/>
            <a:ext cx="7302500" cy="1108075"/>
          </a:xfrm>
        </p:spPr>
        <p:txBody>
          <a:bodyPr/>
          <a:lstStyle/>
          <a:p>
            <a:r>
              <a:rPr lang="cs-CZ" altLang="cs-CZ" dirty="0"/>
              <a:t/>
            </a:r>
            <a:br>
              <a:rPr lang="cs-CZ" altLang="cs-CZ" dirty="0"/>
            </a:br>
            <a:endParaRPr lang="cs-CZ" altLang="cs-CZ" dirty="0"/>
          </a:p>
        </p:txBody>
      </p:sp>
      <p:sp>
        <p:nvSpPr>
          <p:cNvPr id="576515" name="Rectangle 3"/>
          <p:cNvSpPr>
            <a:spLocks noGrp="1" noChangeArrowheads="1"/>
          </p:cNvSpPr>
          <p:nvPr>
            <p:ph type="body" idx="1"/>
          </p:nvPr>
        </p:nvSpPr>
        <p:spPr>
          <a:xfrm>
            <a:off x="132408" y="1340768"/>
            <a:ext cx="8238900" cy="4608512"/>
          </a:xfrm>
        </p:spPr>
        <p:txBody>
          <a:bodyPr/>
          <a:lstStyle/>
          <a:p>
            <a:pPr lvl="0">
              <a:lnSpc>
                <a:spcPct val="100000"/>
              </a:lnSpc>
            </a:pPr>
            <a:r>
              <a:rPr lang="cs-CZ" altLang="cs-CZ" sz="1400" dirty="0" smtClean="0">
                <a:solidFill>
                  <a:schemeClr val="tx1"/>
                </a:solidFill>
                <a:ea typeface="Calibri" pitchFamily="34" charset="0"/>
                <a:cs typeface="Times New Roman" pitchFamily="18" charset="0"/>
              </a:rPr>
              <a:t>12. Do </a:t>
            </a:r>
            <a:r>
              <a:rPr lang="cs-CZ" altLang="cs-CZ" sz="1400" dirty="0">
                <a:solidFill>
                  <a:schemeClr val="tx1"/>
                </a:solidFill>
                <a:ea typeface="Calibri" pitchFamily="34" charset="0"/>
                <a:cs typeface="Times New Roman" pitchFamily="18" charset="0"/>
              </a:rPr>
              <a:t>audiogramu zakreslete ztrátu vpravo 30 – 45 – 45 – 60 DB, vlevo 65 – 80 -100 – 100 </a:t>
            </a:r>
            <a:r>
              <a:rPr lang="cs-CZ" altLang="cs-CZ" sz="1400" dirty="0" smtClean="0">
                <a:solidFill>
                  <a:schemeClr val="tx1"/>
                </a:solidFill>
                <a:ea typeface="Calibri" pitchFamily="34" charset="0"/>
                <a:cs typeface="Times New Roman" pitchFamily="18" charset="0"/>
              </a:rPr>
              <a:t>dB</a:t>
            </a:r>
          </a:p>
          <a:p>
            <a:pPr lvl="0"/>
            <a:r>
              <a:rPr lang="cs-CZ" sz="1400" dirty="0" smtClean="0">
                <a:solidFill>
                  <a:schemeClr val="tx1"/>
                </a:solidFill>
                <a:ea typeface="Calibri" pitchFamily="34" charset="0"/>
                <a:cs typeface="Times New Roman" pitchFamily="18" charset="0"/>
              </a:rPr>
              <a:t>13. teré </a:t>
            </a:r>
            <a:r>
              <a:rPr lang="cs-CZ" sz="1400" dirty="0">
                <a:solidFill>
                  <a:schemeClr val="tx1"/>
                </a:solidFill>
                <a:ea typeface="Calibri" pitchFamily="34" charset="0"/>
                <a:cs typeface="Times New Roman" pitchFamily="18" charset="0"/>
              </a:rPr>
              <a:t>z uší z přechozího audiogramu slyší lépe</a:t>
            </a:r>
            <a:r>
              <a:rPr lang="cs-CZ" sz="1400" dirty="0" smtClean="0">
                <a:solidFill>
                  <a:schemeClr val="tx1"/>
                </a:solidFill>
                <a:ea typeface="Calibri" pitchFamily="34" charset="0"/>
                <a:cs typeface="Times New Roman" pitchFamily="18" charset="0"/>
              </a:rPr>
              <a:t>?</a:t>
            </a:r>
          </a:p>
          <a:p>
            <a:r>
              <a:rPr lang="cs-CZ" sz="1400" dirty="0" smtClean="0"/>
              <a:t>14. Slyší </a:t>
            </a:r>
            <a:r>
              <a:rPr lang="cs-CZ" sz="1400" dirty="0"/>
              <a:t>některé z uší bez sluchadel šepot?</a:t>
            </a:r>
          </a:p>
          <a:p>
            <a:pPr lvl="0"/>
            <a:endParaRPr lang="cs-CZ" sz="1400" dirty="0">
              <a:solidFill>
                <a:schemeClr val="tx1"/>
              </a:solidFill>
              <a:latin typeface="Calibri" pitchFamily="34" charset="0"/>
              <a:ea typeface="Calibri" pitchFamily="34" charset="0"/>
              <a:cs typeface="Times New Roman" pitchFamily="18" charset="0"/>
            </a:endParaRPr>
          </a:p>
          <a:p>
            <a:r>
              <a:rPr lang="cs-CZ" sz="2400" dirty="0"/>
              <a:t> </a:t>
            </a:r>
          </a:p>
          <a:p>
            <a:pPr lvl="0" algn="ctr">
              <a:lnSpc>
                <a:spcPct val="100000"/>
              </a:lnSpc>
            </a:pPr>
            <a:endParaRPr lang="cs-CZ" altLang="cs-CZ" sz="2400" dirty="0">
              <a:solidFill>
                <a:schemeClr val="tx1"/>
              </a:solidFill>
              <a:latin typeface="Arial" pitchFamily="34" charset="0"/>
              <a:cs typeface="Arial" pitchFamily="34" charset="0"/>
            </a:endParaRPr>
          </a:p>
          <a:p>
            <a:pPr algn="ctr">
              <a:lnSpc>
                <a:spcPct val="100000"/>
              </a:lnSpc>
            </a:pPr>
            <a:r>
              <a:rPr lang="cs-CZ" altLang="cs-CZ" sz="1400" dirty="0" smtClean="0"/>
              <a:t> </a:t>
            </a:r>
            <a:endParaRPr lang="cs-CZ" altLang="cs-CZ" sz="1400" dirty="0"/>
          </a:p>
        </p:txBody>
      </p:sp>
      <p:pic>
        <p:nvPicPr>
          <p:cNvPr id="2" name="Obrázek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38661" y="6273873"/>
            <a:ext cx="590476" cy="584127"/>
          </a:xfrm>
          <a:prstGeom prst="rect">
            <a:avLst/>
          </a:prstGeom>
        </p:spPr>
      </p:pic>
      <p:sp>
        <p:nvSpPr>
          <p:cNvPr id="3" name="Rectangle 2"/>
          <p:cNvSpPr/>
          <p:nvPr/>
        </p:nvSpPr>
        <p:spPr bwMode="auto">
          <a:xfrm>
            <a:off x="162397" y="188640"/>
            <a:ext cx="6624736"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lvl="0" algn="l"/>
            <a:r>
              <a:rPr lang="cs-CZ" sz="2400" dirty="0" smtClean="0"/>
              <a:t>15. Slyší </a:t>
            </a:r>
            <a:r>
              <a:rPr lang="cs-CZ" sz="2400" dirty="0"/>
              <a:t>některé z uší běžnou mluvenou řeč?</a:t>
            </a:r>
          </a:p>
        </p:txBody>
      </p:sp>
      <p:graphicFrame>
        <p:nvGraphicFramePr>
          <p:cNvPr id="5" name="Object 4"/>
          <p:cNvGraphicFramePr>
            <a:graphicFrameLocks noChangeAspect="1"/>
          </p:cNvGraphicFramePr>
          <p:nvPr>
            <p:extLst>
              <p:ext uri="{D42A27DB-BD31-4B8C-83A1-F6EECF244321}">
                <p14:modId xmlns:p14="http://schemas.microsoft.com/office/powerpoint/2010/main" val="3274367415"/>
              </p:ext>
            </p:extLst>
          </p:nvPr>
        </p:nvGraphicFramePr>
        <p:xfrm>
          <a:off x="450430" y="2420888"/>
          <a:ext cx="5688632" cy="3997001"/>
        </p:xfrm>
        <a:graphic>
          <a:graphicData uri="http://schemas.openxmlformats.org/presentationml/2006/ole">
            <mc:AlternateContent xmlns:mc="http://schemas.openxmlformats.org/markup-compatibility/2006">
              <mc:Choice xmlns:v="urn:schemas-microsoft-com:vml" Requires="v">
                <p:oleObj spid="_x0000_s104455" name="Slide" r:id="rId4" imgW="4904122" imgH="3678966" progId="PowerPoint.Slide.8">
                  <p:embed/>
                </p:oleObj>
              </mc:Choice>
              <mc:Fallback>
                <p:oleObj name="Slide" r:id="rId4" imgW="4904122" imgH="3678966" progId="PowerPoint.Slide.8">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0430" y="2420888"/>
                        <a:ext cx="5688632" cy="3997001"/>
                      </a:xfrm>
                      <a:prstGeom prst="rect">
                        <a:avLst/>
                      </a:prstGeom>
                      <a:noFill/>
                    </p:spPr>
                  </p:pic>
                </p:oleObj>
              </mc:Fallback>
            </mc:AlternateContent>
          </a:graphicData>
        </a:graphic>
      </p:graphicFrame>
    </p:spTree>
    <p:extLst>
      <p:ext uri="{BB962C8B-B14F-4D97-AF65-F5344CB8AC3E}">
        <p14:creationId xmlns:p14="http://schemas.microsoft.com/office/powerpoint/2010/main" val="3768174277"/>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2"/>
          <p:cNvSpPr>
            <a:spLocks noGrp="1" noChangeArrowheads="1"/>
          </p:cNvSpPr>
          <p:nvPr>
            <p:ph type="title"/>
          </p:nvPr>
        </p:nvSpPr>
        <p:spPr>
          <a:xfrm>
            <a:off x="306388" y="233363"/>
            <a:ext cx="7302500" cy="1108075"/>
          </a:xfrm>
        </p:spPr>
        <p:txBody>
          <a:bodyPr/>
          <a:lstStyle/>
          <a:p>
            <a:r>
              <a:rPr lang="cs-CZ" altLang="cs-CZ" dirty="0"/>
              <a:t/>
            </a:r>
            <a:br>
              <a:rPr lang="cs-CZ" altLang="cs-CZ" dirty="0"/>
            </a:br>
            <a:endParaRPr lang="cs-CZ" altLang="cs-CZ" dirty="0"/>
          </a:p>
        </p:txBody>
      </p:sp>
      <p:sp>
        <p:nvSpPr>
          <p:cNvPr id="576515" name="Rectangle 3"/>
          <p:cNvSpPr>
            <a:spLocks noGrp="1" noChangeArrowheads="1"/>
          </p:cNvSpPr>
          <p:nvPr>
            <p:ph type="body" idx="1"/>
          </p:nvPr>
        </p:nvSpPr>
        <p:spPr>
          <a:xfrm>
            <a:off x="377825" y="1484313"/>
            <a:ext cx="7489428" cy="4608512"/>
          </a:xfrm>
        </p:spPr>
        <p:txBody>
          <a:bodyPr/>
          <a:lstStyle/>
          <a:p>
            <a:pPr algn="ctr">
              <a:lnSpc>
                <a:spcPct val="100000"/>
              </a:lnSpc>
            </a:pPr>
            <a:r>
              <a:rPr lang="cs-CZ" altLang="cs-CZ" sz="1400" dirty="0" smtClean="0"/>
              <a:t> </a:t>
            </a:r>
            <a:endParaRPr lang="cs-CZ" altLang="cs-CZ" sz="1400" dirty="0"/>
          </a:p>
        </p:txBody>
      </p:sp>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8661" y="6273873"/>
            <a:ext cx="590476" cy="584127"/>
          </a:xfrm>
          <a:prstGeom prst="rect">
            <a:avLst/>
          </a:prstGeom>
        </p:spPr>
      </p:pic>
      <p:sp>
        <p:nvSpPr>
          <p:cNvPr id="3" name="Rectangle 2"/>
          <p:cNvSpPr/>
          <p:nvPr/>
        </p:nvSpPr>
        <p:spPr bwMode="auto">
          <a:xfrm>
            <a:off x="90389" y="-171400"/>
            <a:ext cx="6552728" cy="1175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lvl="0" algn="l"/>
            <a:r>
              <a:rPr lang="cs-CZ" sz="1800" dirty="0" smtClean="0"/>
              <a:t>2.</a:t>
            </a:r>
            <a:r>
              <a:rPr lang="cs-CZ" sz="3200" dirty="0"/>
              <a:t> </a:t>
            </a:r>
            <a:r>
              <a:rPr lang="cs-CZ" sz="1800" dirty="0"/>
              <a:t>U kterého z předchozích typů vad sluchu jen velmi těžko pomůže kompenzace sluchadlem nebo kochleárním implantátem?</a:t>
            </a:r>
          </a:p>
          <a:p>
            <a:pPr marL="0" marR="0" indent="0" algn="l" defTabSz="914400" rtl="0" eaLnBrk="0" fontAlgn="base" latinLnBrk="0" hangingPunct="0">
              <a:lnSpc>
                <a:spcPct val="120000"/>
              </a:lnSpc>
              <a:spcBef>
                <a:spcPct val="50000"/>
              </a:spcBef>
              <a:spcAft>
                <a:spcPct val="0"/>
              </a:spcAft>
              <a:buClr>
                <a:srgbClr val="666C68"/>
              </a:buClr>
              <a:buSzPct val="125000"/>
              <a:buFont typeface="Wingdings" pitchFamily="2" charset="2"/>
              <a:buNone/>
              <a:tabLst/>
            </a:pPr>
            <a:r>
              <a:rPr lang="cs-CZ" sz="3200" dirty="0" smtClean="0"/>
              <a:t> </a:t>
            </a:r>
            <a:endParaRPr kumimoji="0" lang="cs-CZ" sz="3200" b="0" i="0" u="none" strike="noStrike" cap="none" normalizeH="0" baseline="0" dirty="0" smtClean="0">
              <a:ln>
                <a:noFill/>
              </a:ln>
              <a:solidFill>
                <a:srgbClr val="000000"/>
              </a:solidFill>
              <a:effectLst/>
              <a:latin typeface="Arial Unicode MS" pitchFamily="34" charset="-128"/>
            </a:endParaRPr>
          </a:p>
        </p:txBody>
      </p:sp>
      <p:sp>
        <p:nvSpPr>
          <p:cNvPr id="4" name="Rectangle 3"/>
          <p:cNvSpPr/>
          <p:nvPr/>
        </p:nvSpPr>
        <p:spPr>
          <a:xfrm>
            <a:off x="333623" y="1556792"/>
            <a:ext cx="8181702" cy="2182136"/>
          </a:xfrm>
          <a:prstGeom prst="rect">
            <a:avLst/>
          </a:prstGeom>
        </p:spPr>
        <p:txBody>
          <a:bodyPr wrap="square">
            <a:spAutoFit/>
          </a:bodyPr>
          <a:lstStyle/>
          <a:p>
            <a:pPr marL="342900" lvl="0" indent="-342900" algn="l">
              <a:buAutoNum type="arabicPeriod"/>
            </a:pPr>
            <a:r>
              <a:rPr lang="cs-CZ" dirty="0" smtClean="0"/>
              <a:t>U </a:t>
            </a:r>
            <a:r>
              <a:rPr lang="cs-CZ" dirty="0"/>
              <a:t>kterého z těchto typů vad sluchu nemůže nikdy dojít k zlepšení sluchu</a:t>
            </a:r>
            <a:r>
              <a:rPr lang="cs-CZ" dirty="0" smtClean="0"/>
              <a:t>?</a:t>
            </a:r>
          </a:p>
          <a:p>
            <a:pPr marL="342900" lvl="0" indent="-342900" algn="l">
              <a:buAutoNum type="arabicPeriod"/>
            </a:pPr>
            <a:endParaRPr lang="cs-CZ" dirty="0"/>
          </a:p>
          <a:p>
            <a:pPr marL="285750" indent="-285750" algn="l">
              <a:buFont typeface="Arial" panose="020B0604020202020204" pitchFamily="34" charset="0"/>
              <a:buChar char="•"/>
            </a:pPr>
            <a:r>
              <a:rPr lang="cs-CZ" dirty="0"/>
              <a:t>Převodní</a:t>
            </a:r>
          </a:p>
          <a:p>
            <a:pPr marL="285750" indent="-285750" algn="l">
              <a:buFont typeface="Arial" panose="020B0604020202020204" pitchFamily="34" charset="0"/>
              <a:buChar char="•"/>
            </a:pPr>
            <a:r>
              <a:rPr lang="cs-CZ" dirty="0"/>
              <a:t>Percepční </a:t>
            </a:r>
            <a:r>
              <a:rPr lang="en-US" dirty="0"/>
              <a:t>–</a:t>
            </a:r>
            <a:r>
              <a:rPr lang="cs-CZ" dirty="0"/>
              <a:t> sensoneurální</a:t>
            </a:r>
          </a:p>
          <a:p>
            <a:pPr marL="285750" indent="-285750" algn="l">
              <a:buFont typeface="Arial" panose="020B0604020202020204" pitchFamily="34" charset="0"/>
              <a:buChar char="•"/>
            </a:pPr>
            <a:r>
              <a:rPr lang="cs-CZ" dirty="0"/>
              <a:t>Smíšená/kombinovaná</a:t>
            </a:r>
          </a:p>
          <a:p>
            <a:pPr marL="285750" indent="-285750" algn="l">
              <a:buFont typeface="Arial" panose="020B0604020202020204" pitchFamily="34" charset="0"/>
              <a:buChar char="•"/>
            </a:pPr>
            <a:r>
              <a:rPr lang="cs-CZ" dirty="0"/>
              <a:t>Centrální</a:t>
            </a:r>
          </a:p>
        </p:txBody>
      </p:sp>
    </p:spTree>
    <p:extLst>
      <p:ext uri="{BB962C8B-B14F-4D97-AF65-F5344CB8AC3E}">
        <p14:creationId xmlns:p14="http://schemas.microsoft.com/office/powerpoint/2010/main" val="3768174277"/>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2"/>
          <p:cNvSpPr>
            <a:spLocks noGrp="1" noChangeArrowheads="1"/>
          </p:cNvSpPr>
          <p:nvPr>
            <p:ph type="title"/>
          </p:nvPr>
        </p:nvSpPr>
        <p:spPr>
          <a:xfrm>
            <a:off x="90389" y="332656"/>
            <a:ext cx="7518499" cy="1108075"/>
          </a:xfrm>
        </p:spPr>
        <p:txBody>
          <a:bodyPr/>
          <a:lstStyle/>
          <a:p>
            <a:pPr lvl="0"/>
            <a:r>
              <a:rPr lang="cs-CZ" dirty="0" smtClean="0"/>
              <a:t>U centrální vady</a:t>
            </a:r>
            <a:r>
              <a:rPr lang="cs-CZ" dirty="0"/>
              <a:t/>
            </a:r>
            <a:br>
              <a:rPr lang="cs-CZ" dirty="0"/>
            </a:br>
            <a:r>
              <a:rPr lang="cs-CZ" altLang="cs-CZ" dirty="0"/>
              <a:t/>
            </a:r>
            <a:br>
              <a:rPr lang="cs-CZ" altLang="cs-CZ" dirty="0"/>
            </a:br>
            <a:endParaRPr lang="cs-CZ" altLang="cs-CZ" dirty="0"/>
          </a:p>
        </p:txBody>
      </p:sp>
      <p:sp>
        <p:nvSpPr>
          <p:cNvPr id="576515" name="Rectangle 3"/>
          <p:cNvSpPr>
            <a:spLocks noGrp="1" noChangeArrowheads="1"/>
          </p:cNvSpPr>
          <p:nvPr>
            <p:ph type="body" idx="1"/>
          </p:nvPr>
        </p:nvSpPr>
        <p:spPr>
          <a:xfrm>
            <a:off x="377825" y="1484313"/>
            <a:ext cx="7489428" cy="4608512"/>
          </a:xfrm>
        </p:spPr>
        <p:txBody>
          <a:bodyPr/>
          <a:lstStyle/>
          <a:p>
            <a:pPr algn="ctr">
              <a:lnSpc>
                <a:spcPct val="100000"/>
              </a:lnSpc>
            </a:pPr>
            <a:r>
              <a:rPr lang="cs-CZ" altLang="cs-CZ" sz="1400" dirty="0" smtClean="0"/>
              <a:t> </a:t>
            </a:r>
            <a:endParaRPr lang="cs-CZ" altLang="cs-CZ" sz="1400" dirty="0"/>
          </a:p>
        </p:txBody>
      </p:sp>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8661" y="6273873"/>
            <a:ext cx="590476" cy="584127"/>
          </a:xfrm>
          <a:prstGeom prst="rect">
            <a:avLst/>
          </a:prstGeom>
        </p:spPr>
      </p:pic>
      <p:pic>
        <p:nvPicPr>
          <p:cNvPr id="5" name="Picture 2" descr="VÃ½sledek obrÃ¡zku pro lidskÃ© ucho obrÃ¡ze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437" y="1264879"/>
            <a:ext cx="7194776" cy="4838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1119411"/>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2"/>
          <p:cNvSpPr>
            <a:spLocks noGrp="1" noChangeArrowheads="1"/>
          </p:cNvSpPr>
          <p:nvPr>
            <p:ph type="title"/>
          </p:nvPr>
        </p:nvSpPr>
        <p:spPr>
          <a:xfrm>
            <a:off x="306388" y="233363"/>
            <a:ext cx="7302500" cy="1108075"/>
          </a:xfrm>
        </p:spPr>
        <p:txBody>
          <a:bodyPr/>
          <a:lstStyle/>
          <a:p>
            <a:r>
              <a:rPr lang="cs-CZ" altLang="cs-CZ" dirty="0"/>
              <a:t/>
            </a:r>
            <a:br>
              <a:rPr lang="cs-CZ" altLang="cs-CZ" dirty="0"/>
            </a:br>
            <a:endParaRPr lang="cs-CZ" altLang="cs-CZ" dirty="0"/>
          </a:p>
        </p:txBody>
      </p:sp>
      <p:sp>
        <p:nvSpPr>
          <p:cNvPr id="576515" name="Rectangle 3"/>
          <p:cNvSpPr>
            <a:spLocks noGrp="1" noChangeArrowheads="1"/>
          </p:cNvSpPr>
          <p:nvPr>
            <p:ph type="body" idx="1"/>
          </p:nvPr>
        </p:nvSpPr>
        <p:spPr>
          <a:xfrm>
            <a:off x="377825" y="1484313"/>
            <a:ext cx="7489428" cy="4608512"/>
          </a:xfrm>
        </p:spPr>
        <p:txBody>
          <a:bodyPr/>
          <a:lstStyle/>
          <a:p>
            <a:pPr algn="ctr">
              <a:lnSpc>
                <a:spcPct val="100000"/>
              </a:lnSpc>
            </a:pPr>
            <a:r>
              <a:rPr lang="cs-CZ" altLang="cs-CZ" sz="1400" dirty="0" smtClean="0"/>
              <a:t> </a:t>
            </a:r>
            <a:endParaRPr lang="cs-CZ" altLang="cs-CZ" sz="1400" dirty="0"/>
          </a:p>
        </p:txBody>
      </p:sp>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8661" y="6273873"/>
            <a:ext cx="590476" cy="584127"/>
          </a:xfrm>
          <a:prstGeom prst="rect">
            <a:avLst/>
          </a:prstGeom>
        </p:spPr>
      </p:pic>
      <p:sp>
        <p:nvSpPr>
          <p:cNvPr id="3" name="Rectangle 2"/>
          <p:cNvSpPr/>
          <p:nvPr/>
        </p:nvSpPr>
        <p:spPr bwMode="auto">
          <a:xfrm>
            <a:off x="666453" y="260648"/>
            <a:ext cx="2232248"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20000"/>
              </a:lnSpc>
              <a:spcBef>
                <a:spcPct val="50000"/>
              </a:spcBef>
              <a:spcAft>
                <a:spcPct val="0"/>
              </a:spcAft>
              <a:buClr>
                <a:srgbClr val="666C68"/>
              </a:buClr>
              <a:buSzPct val="125000"/>
              <a:buFont typeface="Wingdings" pitchFamily="2" charset="2"/>
              <a:buNone/>
              <a:tabLst/>
            </a:pPr>
            <a:r>
              <a:rPr lang="cs-CZ" sz="3200" dirty="0" smtClean="0"/>
              <a:t> </a:t>
            </a:r>
            <a:endParaRPr kumimoji="0" lang="cs-CZ" sz="3200" b="0" i="0" u="none" strike="noStrike" cap="none" normalizeH="0" baseline="0" dirty="0" smtClean="0">
              <a:ln>
                <a:noFill/>
              </a:ln>
              <a:solidFill>
                <a:srgbClr val="000000"/>
              </a:solidFill>
              <a:effectLst/>
              <a:latin typeface="Arial Unicode MS" pitchFamily="34" charset="-128"/>
            </a:endParaRPr>
          </a:p>
        </p:txBody>
      </p:sp>
      <p:sp>
        <p:nvSpPr>
          <p:cNvPr id="4" name="Rectangle 3"/>
          <p:cNvSpPr/>
          <p:nvPr/>
        </p:nvSpPr>
        <p:spPr>
          <a:xfrm>
            <a:off x="234405" y="1325347"/>
            <a:ext cx="8352927" cy="4530471"/>
          </a:xfrm>
          <a:prstGeom prst="rect">
            <a:avLst/>
          </a:prstGeom>
        </p:spPr>
        <p:txBody>
          <a:bodyPr wrap="square">
            <a:spAutoFit/>
          </a:bodyPr>
          <a:lstStyle/>
          <a:p>
            <a:pPr lvl="0" algn="l"/>
            <a:r>
              <a:rPr lang="cs-CZ" dirty="0"/>
              <a:t>4. Může být člověk neslyšící z důvodů opakovaných zánětů středouší? </a:t>
            </a:r>
            <a:r>
              <a:rPr lang="cs-CZ" dirty="0" smtClean="0"/>
              <a:t>NE!!!</a:t>
            </a:r>
            <a:endParaRPr lang="cs-CZ" dirty="0"/>
          </a:p>
          <a:p>
            <a:pPr lvl="0" algn="l"/>
            <a:endParaRPr lang="cs-CZ" dirty="0"/>
          </a:p>
          <a:p>
            <a:pPr lvl="0" algn="l"/>
            <a:r>
              <a:rPr lang="cs-CZ" dirty="0" smtClean="0"/>
              <a:t>7. Jaký </a:t>
            </a:r>
            <a:r>
              <a:rPr lang="cs-CZ" dirty="0"/>
              <a:t>typ cytostatika používaného pro léčbu některých nádorových onemocnění poškozuje sluch? </a:t>
            </a:r>
            <a:endParaRPr lang="cs-CZ" dirty="0" smtClean="0"/>
          </a:p>
          <a:p>
            <a:pPr lvl="0" algn="l"/>
            <a:r>
              <a:rPr lang="cs-CZ" dirty="0" smtClean="0"/>
              <a:t>CISPLATINA</a:t>
            </a:r>
            <a:endParaRPr lang="cs-CZ" dirty="0"/>
          </a:p>
          <a:p>
            <a:pPr algn="l"/>
            <a:r>
              <a:rPr lang="cs-CZ" dirty="0"/>
              <a:t> </a:t>
            </a:r>
          </a:p>
          <a:p>
            <a:pPr lvl="0" algn="l"/>
            <a:r>
              <a:rPr lang="cs-CZ" dirty="0" smtClean="0"/>
              <a:t>8. Jednostranná </a:t>
            </a:r>
            <a:r>
              <a:rPr lang="cs-CZ" dirty="0"/>
              <a:t>vada sluchu závažně ztěžuje nebo znemožňuje: kvalitní poslech hudby, směrové slyšení, učení cizím jazykům, vzdělávání v běžné škole, bezděčné slyšení, porozumění řeči v hluku, orientaci sluchem v prostoru</a:t>
            </a:r>
          </a:p>
          <a:p>
            <a:pPr algn="l"/>
            <a:r>
              <a:rPr lang="cs-CZ" dirty="0"/>
              <a:t> </a:t>
            </a:r>
          </a:p>
          <a:p>
            <a:pPr lvl="0" algn="l"/>
            <a:r>
              <a:rPr lang="cs-CZ" dirty="0" smtClean="0"/>
              <a:t>9. U </a:t>
            </a:r>
            <a:r>
              <a:rPr lang="cs-CZ" dirty="0"/>
              <a:t>dědičných vad sluchu je běžnější, že </a:t>
            </a:r>
          </a:p>
          <a:p>
            <a:pPr algn="l"/>
            <a:r>
              <a:rPr lang="cs-CZ" dirty="0"/>
              <a:t> </a:t>
            </a:r>
          </a:p>
          <a:p>
            <a:pPr algn="l"/>
            <a:r>
              <a:rPr lang="cs-CZ" dirty="0"/>
              <a:t>A/ má vadu sluchu více generací</a:t>
            </a:r>
          </a:p>
          <a:p>
            <a:pPr algn="l"/>
            <a:r>
              <a:rPr lang="cs-CZ" dirty="0"/>
              <a:t>B/ vada sluchu se objeví pouze v jedné generaci</a:t>
            </a:r>
          </a:p>
        </p:txBody>
      </p:sp>
    </p:spTree>
    <p:extLst>
      <p:ext uri="{BB962C8B-B14F-4D97-AF65-F5344CB8AC3E}">
        <p14:creationId xmlns:p14="http://schemas.microsoft.com/office/powerpoint/2010/main" val="312508021"/>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2"/>
          <p:cNvSpPr>
            <a:spLocks noGrp="1" noChangeArrowheads="1"/>
          </p:cNvSpPr>
          <p:nvPr>
            <p:ph type="title"/>
          </p:nvPr>
        </p:nvSpPr>
        <p:spPr>
          <a:xfrm>
            <a:off x="306388" y="233363"/>
            <a:ext cx="7302500" cy="1108075"/>
          </a:xfrm>
        </p:spPr>
        <p:txBody>
          <a:bodyPr/>
          <a:lstStyle/>
          <a:p>
            <a:r>
              <a:rPr lang="cs-CZ" altLang="cs-CZ" dirty="0"/>
              <a:t/>
            </a:r>
            <a:br>
              <a:rPr lang="cs-CZ" altLang="cs-CZ" dirty="0"/>
            </a:br>
            <a:endParaRPr lang="cs-CZ" altLang="cs-CZ" dirty="0"/>
          </a:p>
        </p:txBody>
      </p:sp>
      <p:sp>
        <p:nvSpPr>
          <p:cNvPr id="576515" name="Rectangle 3"/>
          <p:cNvSpPr>
            <a:spLocks noGrp="1" noChangeArrowheads="1"/>
          </p:cNvSpPr>
          <p:nvPr>
            <p:ph type="body" idx="1"/>
          </p:nvPr>
        </p:nvSpPr>
        <p:spPr>
          <a:xfrm>
            <a:off x="377825" y="1484313"/>
            <a:ext cx="7489428" cy="4608512"/>
          </a:xfrm>
        </p:spPr>
        <p:txBody>
          <a:bodyPr/>
          <a:lstStyle/>
          <a:p>
            <a:pPr marL="285750" indent="-285750">
              <a:lnSpc>
                <a:spcPct val="100000"/>
              </a:lnSpc>
              <a:buFont typeface="Arial" panose="020B0604020202020204" pitchFamily="34" charset="0"/>
              <a:buChar char="•"/>
            </a:pPr>
            <a:r>
              <a:rPr lang="cs-CZ" altLang="cs-CZ" sz="1400" dirty="0" smtClean="0"/>
              <a:t> Objektivní – výsledek nezávisí na našem pozorování a na spolupráci pacienta</a:t>
            </a:r>
          </a:p>
          <a:p>
            <a:pPr marL="285750" indent="-285750">
              <a:lnSpc>
                <a:spcPct val="100000"/>
              </a:lnSpc>
              <a:buFont typeface="Arial" panose="020B0604020202020204" pitchFamily="34" charset="0"/>
              <a:buChar char="•"/>
            </a:pPr>
            <a:r>
              <a:rPr lang="cs-CZ" altLang="cs-CZ" sz="1400" dirty="0" smtClean="0"/>
              <a:t>Subjektivní - </a:t>
            </a:r>
            <a:r>
              <a:rPr lang="cs-CZ" altLang="cs-CZ" sz="1400" dirty="0"/>
              <a:t>výsledek </a:t>
            </a:r>
            <a:r>
              <a:rPr lang="cs-CZ" altLang="cs-CZ" sz="1400" dirty="0" smtClean="0"/>
              <a:t>závisí </a:t>
            </a:r>
            <a:r>
              <a:rPr lang="cs-CZ" altLang="cs-CZ" sz="1400" dirty="0"/>
              <a:t>na našem pozorování a na spolupráci </a:t>
            </a:r>
            <a:r>
              <a:rPr lang="cs-CZ" altLang="cs-CZ" sz="1400" dirty="0" smtClean="0"/>
              <a:t>pacienta</a:t>
            </a:r>
          </a:p>
          <a:p>
            <a:pPr marL="285750" indent="-285750">
              <a:lnSpc>
                <a:spcPct val="100000"/>
              </a:lnSpc>
              <a:buFont typeface="Arial" panose="020B0604020202020204" pitchFamily="34" charset="0"/>
              <a:buChar char="•"/>
            </a:pPr>
            <a:endParaRPr lang="cs-CZ" altLang="cs-CZ" sz="1400" dirty="0"/>
          </a:p>
          <a:p>
            <a:pPr marL="285750" indent="-285750">
              <a:lnSpc>
                <a:spcPct val="100000"/>
              </a:lnSpc>
              <a:buFont typeface="Arial" panose="020B0604020202020204" pitchFamily="34" charset="0"/>
              <a:buChar char="•"/>
            </a:pPr>
            <a:r>
              <a:rPr lang="cs-CZ" altLang="cs-CZ" sz="1400" dirty="0" smtClean="0"/>
              <a:t>ALE objektivní nerovná se validnější!!!</a:t>
            </a:r>
            <a:endParaRPr lang="cs-CZ" altLang="cs-CZ" sz="1400" dirty="0"/>
          </a:p>
          <a:p>
            <a:pPr algn="ctr">
              <a:lnSpc>
                <a:spcPct val="100000"/>
              </a:lnSpc>
            </a:pPr>
            <a:endParaRPr lang="cs-CZ" altLang="cs-CZ" sz="1400" dirty="0"/>
          </a:p>
          <a:p>
            <a:r>
              <a:rPr lang="cs-CZ" sz="1400" dirty="0"/>
              <a:t>BERA (NN BERA, CERA</a:t>
            </a:r>
            <a:r>
              <a:rPr lang="cs-CZ" sz="1400" dirty="0" smtClean="0"/>
              <a:t>) – od narození</a:t>
            </a:r>
            <a:endParaRPr lang="cs-CZ" sz="1400" dirty="0"/>
          </a:p>
          <a:p>
            <a:r>
              <a:rPr lang="cs-CZ" sz="1400" dirty="0"/>
              <a:t>Subjektivní tónová audiometrie </a:t>
            </a:r>
            <a:r>
              <a:rPr lang="cs-CZ" sz="1400" dirty="0" smtClean="0"/>
              <a:t>– od cca 2 – 3 let</a:t>
            </a:r>
            <a:endParaRPr lang="cs-CZ" sz="1400" dirty="0"/>
          </a:p>
          <a:p>
            <a:r>
              <a:rPr lang="cs-CZ" sz="1400" dirty="0"/>
              <a:t>Slovní audiometrie /dětský percepční </a:t>
            </a:r>
            <a:r>
              <a:rPr lang="cs-CZ" sz="1400" dirty="0" smtClean="0"/>
              <a:t>test – od cca 2 let</a:t>
            </a:r>
            <a:endParaRPr lang="cs-CZ" sz="1400" dirty="0"/>
          </a:p>
          <a:p>
            <a:r>
              <a:rPr lang="cs-CZ" sz="1400" dirty="0" smtClean="0"/>
              <a:t>ERA-SSEP</a:t>
            </a:r>
            <a:r>
              <a:rPr lang="cs-CZ" sz="1400" dirty="0"/>
              <a:t>– od </a:t>
            </a:r>
            <a:r>
              <a:rPr lang="cs-CZ" sz="1400" dirty="0" smtClean="0"/>
              <a:t>narození</a:t>
            </a:r>
            <a:endParaRPr lang="cs-CZ" sz="1400" dirty="0"/>
          </a:p>
          <a:p>
            <a:r>
              <a:rPr lang="cs-CZ" sz="1400" dirty="0"/>
              <a:t>Sluchové zkoušky, </a:t>
            </a:r>
            <a:r>
              <a:rPr lang="cs-CZ" sz="1400" dirty="0" smtClean="0"/>
              <a:t>reaktometr – od cca 3 měsíců</a:t>
            </a:r>
            <a:endParaRPr lang="cs-CZ" sz="1400" dirty="0"/>
          </a:p>
          <a:p>
            <a:r>
              <a:rPr lang="cs-CZ" sz="1400" dirty="0"/>
              <a:t>Audiometrie ve volném poli </a:t>
            </a:r>
            <a:r>
              <a:rPr lang="cs-CZ" sz="1400" dirty="0" smtClean="0"/>
              <a:t>– od cca 3 měsíců</a:t>
            </a:r>
            <a:endParaRPr lang="cs-CZ" sz="1400" dirty="0"/>
          </a:p>
          <a:p>
            <a:r>
              <a:rPr lang="cs-CZ" sz="1400" dirty="0"/>
              <a:t>Pozorování, </a:t>
            </a:r>
            <a:r>
              <a:rPr lang="cs-CZ" sz="1400" dirty="0" smtClean="0"/>
              <a:t>videozáznam</a:t>
            </a:r>
            <a:r>
              <a:rPr lang="cs-CZ" sz="1400" dirty="0"/>
              <a:t> – od narození</a:t>
            </a:r>
          </a:p>
          <a:p>
            <a:r>
              <a:rPr lang="cs-CZ" sz="1400" dirty="0"/>
              <a:t>VRA (podmíněná reakce na zvuk</a:t>
            </a:r>
            <a:r>
              <a:rPr lang="cs-CZ" sz="1400" dirty="0" smtClean="0"/>
              <a:t>) – od cca 6 měsíců</a:t>
            </a:r>
            <a:endParaRPr lang="cs-CZ" sz="1400" dirty="0"/>
          </a:p>
          <a:p>
            <a:pPr algn="ctr">
              <a:lnSpc>
                <a:spcPct val="100000"/>
              </a:lnSpc>
            </a:pPr>
            <a:endParaRPr lang="cs-CZ" altLang="cs-CZ" sz="1400" dirty="0"/>
          </a:p>
        </p:txBody>
      </p:sp>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8661" y="6273873"/>
            <a:ext cx="590476" cy="584127"/>
          </a:xfrm>
          <a:prstGeom prst="rect">
            <a:avLst/>
          </a:prstGeom>
        </p:spPr>
      </p:pic>
      <p:sp>
        <p:nvSpPr>
          <p:cNvPr id="3" name="Rectangle 2"/>
          <p:cNvSpPr/>
          <p:nvPr/>
        </p:nvSpPr>
        <p:spPr bwMode="auto">
          <a:xfrm>
            <a:off x="234405" y="188640"/>
            <a:ext cx="612068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20000"/>
              </a:lnSpc>
              <a:spcBef>
                <a:spcPct val="50000"/>
              </a:spcBef>
              <a:spcAft>
                <a:spcPct val="0"/>
              </a:spcAft>
              <a:buClr>
                <a:srgbClr val="666C68"/>
              </a:buClr>
              <a:buSzPct val="125000"/>
              <a:buFont typeface="Wingdings" pitchFamily="2" charset="2"/>
              <a:buNone/>
              <a:tabLst/>
            </a:pPr>
            <a:r>
              <a:rPr lang="cs-CZ" sz="1800" dirty="0" smtClean="0"/>
              <a:t>13. Objektivní a subjektivní metody vyšetření sluchu</a:t>
            </a:r>
            <a:r>
              <a:rPr lang="cs-CZ" sz="3200" dirty="0" smtClean="0"/>
              <a:t> </a:t>
            </a:r>
            <a:endParaRPr kumimoji="0" lang="cs-CZ" sz="3200" b="0" i="0" u="none" strike="noStrike" cap="none" normalizeH="0" baseline="0" dirty="0" smtClean="0">
              <a:ln>
                <a:noFill/>
              </a:ln>
              <a:solidFill>
                <a:srgbClr val="000000"/>
              </a:solidFill>
              <a:effectLst/>
              <a:latin typeface="Arial Unicode MS" pitchFamily="34" charset="-128"/>
            </a:endParaRPr>
          </a:p>
        </p:txBody>
      </p:sp>
    </p:spTree>
    <p:extLst>
      <p:ext uri="{BB962C8B-B14F-4D97-AF65-F5344CB8AC3E}">
        <p14:creationId xmlns:p14="http://schemas.microsoft.com/office/powerpoint/2010/main" val="312508021"/>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2"/>
          <p:cNvSpPr>
            <a:spLocks noGrp="1" noChangeArrowheads="1"/>
          </p:cNvSpPr>
          <p:nvPr>
            <p:ph type="title"/>
          </p:nvPr>
        </p:nvSpPr>
        <p:spPr>
          <a:xfrm>
            <a:off x="306388" y="233363"/>
            <a:ext cx="7302500" cy="1108075"/>
          </a:xfrm>
        </p:spPr>
        <p:txBody>
          <a:bodyPr/>
          <a:lstStyle/>
          <a:p>
            <a:r>
              <a:rPr lang="cs-CZ" altLang="cs-CZ" dirty="0"/>
              <a:t/>
            </a:r>
            <a:br>
              <a:rPr lang="cs-CZ" altLang="cs-CZ" dirty="0"/>
            </a:br>
            <a:endParaRPr lang="cs-CZ" altLang="cs-CZ" dirty="0"/>
          </a:p>
        </p:txBody>
      </p:sp>
      <p:sp>
        <p:nvSpPr>
          <p:cNvPr id="576515" name="Rectangle 3"/>
          <p:cNvSpPr>
            <a:spLocks noGrp="1" noChangeArrowheads="1"/>
          </p:cNvSpPr>
          <p:nvPr>
            <p:ph type="body" idx="1"/>
          </p:nvPr>
        </p:nvSpPr>
        <p:spPr>
          <a:xfrm>
            <a:off x="377825" y="1484313"/>
            <a:ext cx="7489428" cy="4608512"/>
          </a:xfrm>
        </p:spPr>
        <p:txBody>
          <a:bodyPr/>
          <a:lstStyle/>
          <a:p>
            <a:pPr marL="457200" indent="-457200">
              <a:buFont typeface="Arial" panose="020B0604020202020204" pitchFamily="34" charset="0"/>
              <a:buChar char="•"/>
            </a:pPr>
            <a:r>
              <a:rPr lang="cs-CZ" sz="2800" dirty="0" smtClean="0"/>
              <a:t>Kompenzační pomůcky</a:t>
            </a:r>
          </a:p>
          <a:p>
            <a:pPr marL="457200" indent="-457200">
              <a:buFont typeface="Arial" panose="020B0604020202020204" pitchFamily="34" charset="0"/>
              <a:buChar char="•"/>
            </a:pPr>
            <a:r>
              <a:rPr lang="cs-CZ" sz="2800" dirty="0" smtClean="0"/>
              <a:t>Význam </a:t>
            </a:r>
            <a:r>
              <a:rPr lang="cs-CZ" sz="2800" dirty="0"/>
              <a:t>sluchu, důsledky sluchových </a:t>
            </a:r>
            <a:r>
              <a:rPr lang="cs-CZ" sz="2800" dirty="0" smtClean="0"/>
              <a:t>vad</a:t>
            </a:r>
          </a:p>
          <a:p>
            <a:pPr marL="457200" indent="-457200">
              <a:buFont typeface="Arial" panose="020B0604020202020204" pitchFamily="34" charset="0"/>
              <a:buChar char="•"/>
            </a:pPr>
            <a:r>
              <a:rPr lang="cs-CZ" sz="2800" dirty="0" smtClean="0"/>
              <a:t>Malé dítě s postižením sluchu v 21. století</a:t>
            </a:r>
          </a:p>
          <a:p>
            <a:pPr marL="457200" indent="-457200">
              <a:buFont typeface="Arial" panose="020B0604020202020204" pitchFamily="34" charset="0"/>
              <a:buChar char="•"/>
            </a:pPr>
            <a:r>
              <a:rPr lang="cs-CZ" sz="2800" dirty="0" smtClean="0"/>
              <a:t>Raná péče</a:t>
            </a:r>
          </a:p>
          <a:p>
            <a:pPr algn="ctr">
              <a:lnSpc>
                <a:spcPct val="100000"/>
              </a:lnSpc>
            </a:pPr>
            <a:r>
              <a:rPr lang="cs-CZ" altLang="cs-CZ" sz="1400" dirty="0" smtClean="0"/>
              <a:t> </a:t>
            </a:r>
            <a:endParaRPr lang="cs-CZ" altLang="cs-CZ" sz="1400" dirty="0"/>
          </a:p>
        </p:txBody>
      </p:sp>
      <p:pic>
        <p:nvPicPr>
          <p:cNvPr id="2" name="Obrázek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38661" y="6273873"/>
            <a:ext cx="590476" cy="584127"/>
          </a:xfrm>
          <a:prstGeom prst="rect">
            <a:avLst/>
          </a:prstGeom>
        </p:spPr>
      </p:pic>
    </p:spTree>
    <p:extLst>
      <p:ext uri="{BB962C8B-B14F-4D97-AF65-F5344CB8AC3E}">
        <p14:creationId xmlns:p14="http://schemas.microsoft.com/office/powerpoint/2010/main" val="673635668"/>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84999" name="Text Box 7"/>
          <p:cNvSpPr txBox="1">
            <a:spLocks noChangeArrowheads="1"/>
          </p:cNvSpPr>
          <p:nvPr/>
        </p:nvSpPr>
        <p:spPr bwMode="auto">
          <a:xfrm>
            <a:off x="234405" y="1632819"/>
            <a:ext cx="7108613" cy="2942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l" eaLnBrk="1" hangingPunct="1">
              <a:spcBef>
                <a:spcPct val="0"/>
              </a:spcBef>
              <a:buNone/>
            </a:pPr>
            <a:endParaRPr lang="cs-CZ" altLang="cs-CZ" sz="3087" b="1" dirty="0"/>
          </a:p>
          <a:p>
            <a:pPr algn="l" eaLnBrk="1" hangingPunct="1">
              <a:spcBef>
                <a:spcPct val="0"/>
              </a:spcBef>
              <a:buNone/>
            </a:pPr>
            <a:r>
              <a:rPr lang="cs-CZ" altLang="cs-CZ" sz="3087" dirty="0"/>
              <a:t>Sluchadla </a:t>
            </a:r>
            <a:r>
              <a:rPr lang="cs-CZ" altLang="cs-CZ" sz="3087" dirty="0" smtClean="0"/>
              <a:t>závěsná</a:t>
            </a:r>
          </a:p>
          <a:p>
            <a:pPr algn="l" eaLnBrk="1" hangingPunct="1">
              <a:spcBef>
                <a:spcPct val="0"/>
              </a:spcBef>
              <a:buNone/>
            </a:pPr>
            <a:r>
              <a:rPr lang="cs-CZ" altLang="cs-CZ" sz="3087" dirty="0"/>
              <a:t>Sluchadlo kostní BAHA </a:t>
            </a:r>
            <a:r>
              <a:rPr lang="cs-CZ" altLang="cs-CZ" sz="3087" dirty="0" smtClean="0"/>
              <a:t>(</a:t>
            </a:r>
            <a:r>
              <a:rPr lang="cs-CZ" altLang="cs-CZ" sz="3087" dirty="0"/>
              <a:t>převodní vady)</a:t>
            </a:r>
          </a:p>
          <a:p>
            <a:pPr marL="457200" indent="-457200" algn="l" eaLnBrk="1" hangingPunct="1">
              <a:spcBef>
                <a:spcPct val="0"/>
              </a:spcBef>
            </a:pPr>
            <a:endParaRPr lang="cs-CZ" altLang="cs-CZ" sz="3087" dirty="0"/>
          </a:p>
          <a:p>
            <a:pPr algn="l" eaLnBrk="1" hangingPunct="1">
              <a:spcBef>
                <a:spcPct val="0"/>
              </a:spcBef>
              <a:buNone/>
            </a:pPr>
            <a:r>
              <a:rPr lang="cs-CZ" altLang="cs-CZ" sz="3087" dirty="0"/>
              <a:t>Kochleární implantát</a:t>
            </a:r>
          </a:p>
        </p:txBody>
      </p:sp>
      <p:sp>
        <p:nvSpPr>
          <p:cNvPr id="2" name="TextovéPole 1"/>
          <p:cNvSpPr txBox="1"/>
          <p:nvPr/>
        </p:nvSpPr>
        <p:spPr>
          <a:xfrm>
            <a:off x="450491" y="272712"/>
            <a:ext cx="3424335" cy="609398"/>
          </a:xfrm>
          <a:prstGeom prst="rect">
            <a:avLst/>
          </a:prstGeom>
          <a:noFill/>
        </p:spPr>
        <p:txBody>
          <a:bodyPr wrap="none" rtlCol="0">
            <a:spAutoFit/>
          </a:bodyPr>
          <a:lstStyle/>
          <a:p>
            <a:r>
              <a:rPr lang="cs-CZ" sz="2800" dirty="0" smtClean="0"/>
              <a:t>Kompenzace sluchu</a:t>
            </a:r>
            <a:endParaRPr lang="cs-CZ" sz="2800" dirty="0"/>
          </a:p>
        </p:txBody>
      </p:sp>
    </p:spTree>
    <p:extLst>
      <p:ext uri="{BB962C8B-B14F-4D97-AF65-F5344CB8AC3E}">
        <p14:creationId xmlns:p14="http://schemas.microsoft.com/office/powerpoint/2010/main" val="384100702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499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4999">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499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TextovéPole 1"/>
          <p:cNvSpPr txBox="1"/>
          <p:nvPr/>
        </p:nvSpPr>
        <p:spPr>
          <a:xfrm>
            <a:off x="306413" y="295776"/>
            <a:ext cx="1765227" cy="567271"/>
          </a:xfrm>
          <a:prstGeom prst="rect">
            <a:avLst/>
          </a:prstGeom>
          <a:noFill/>
        </p:spPr>
        <p:txBody>
          <a:bodyPr wrap="none" rtlCol="0">
            <a:spAutoFit/>
          </a:bodyPr>
          <a:lstStyle/>
          <a:p>
            <a:r>
              <a:rPr lang="cs-CZ" sz="2800" dirty="0" smtClean="0"/>
              <a:t>Sluchadla</a:t>
            </a:r>
            <a:endParaRPr lang="cs-CZ" sz="2800" dirty="0"/>
          </a:p>
        </p:txBody>
      </p:sp>
      <p:sp>
        <p:nvSpPr>
          <p:cNvPr id="3" name="TextovéPole 2"/>
          <p:cNvSpPr txBox="1"/>
          <p:nvPr/>
        </p:nvSpPr>
        <p:spPr>
          <a:xfrm>
            <a:off x="306413" y="1591005"/>
            <a:ext cx="7056784" cy="5549211"/>
          </a:xfrm>
          <a:prstGeom prst="rect">
            <a:avLst/>
          </a:prstGeom>
          <a:noFill/>
        </p:spPr>
        <p:txBody>
          <a:bodyPr wrap="square" rtlCol="0">
            <a:spAutoFit/>
          </a:bodyPr>
          <a:lstStyle/>
          <a:p>
            <a:pPr marL="285750" indent="-285750" algn="l" eaLnBrk="1" hangingPunct="1">
              <a:spcBef>
                <a:spcPct val="0"/>
              </a:spcBef>
              <a:buFont typeface="Arial" panose="020B0604020202020204" pitchFamily="34" charset="0"/>
              <a:buChar char="•"/>
            </a:pPr>
            <a:r>
              <a:rPr lang="cs-CZ" altLang="cs-CZ" sz="1800" b="1" dirty="0" err="1" smtClean="0">
                <a:solidFill>
                  <a:schemeClr val="tx1"/>
                </a:solidFill>
              </a:rPr>
              <a:t>Phonak</a:t>
            </a:r>
            <a:endParaRPr lang="cs-CZ" altLang="cs-CZ" sz="1800" b="1" dirty="0" smtClean="0">
              <a:solidFill>
                <a:schemeClr val="tx1"/>
              </a:solidFill>
            </a:endParaRPr>
          </a:p>
          <a:p>
            <a:pPr marL="285750" indent="-285750" algn="l" eaLnBrk="1" hangingPunct="1">
              <a:spcBef>
                <a:spcPct val="0"/>
              </a:spcBef>
              <a:buFont typeface="Arial" panose="020B0604020202020204" pitchFamily="34" charset="0"/>
              <a:buChar char="•"/>
            </a:pPr>
            <a:r>
              <a:rPr lang="cs-CZ" altLang="cs-CZ" sz="1800" b="1" dirty="0" err="1" smtClean="0">
                <a:solidFill>
                  <a:schemeClr val="tx1"/>
                </a:solidFill>
              </a:rPr>
              <a:t>Widex</a:t>
            </a:r>
            <a:endParaRPr lang="cs-CZ" altLang="cs-CZ" sz="1800" b="1" dirty="0" smtClean="0">
              <a:solidFill>
                <a:schemeClr val="tx1"/>
              </a:solidFill>
            </a:endParaRPr>
          </a:p>
          <a:p>
            <a:pPr marL="285750" indent="-285750" algn="l" eaLnBrk="1" hangingPunct="1">
              <a:spcBef>
                <a:spcPct val="0"/>
              </a:spcBef>
              <a:buFont typeface="Arial" panose="020B0604020202020204" pitchFamily="34" charset="0"/>
              <a:buChar char="•"/>
            </a:pPr>
            <a:r>
              <a:rPr lang="cs-CZ" altLang="cs-CZ" sz="1800" b="1" dirty="0" err="1" smtClean="0">
                <a:solidFill>
                  <a:schemeClr val="tx1"/>
                </a:solidFill>
              </a:rPr>
              <a:t>Resound</a:t>
            </a:r>
            <a:endParaRPr lang="cs-CZ" altLang="cs-CZ" sz="1800" b="1" dirty="0" smtClean="0">
              <a:solidFill>
                <a:schemeClr val="tx1"/>
              </a:solidFill>
            </a:endParaRPr>
          </a:p>
          <a:p>
            <a:pPr marL="285750" indent="-285750" algn="l" eaLnBrk="1" hangingPunct="1">
              <a:spcBef>
                <a:spcPct val="0"/>
              </a:spcBef>
              <a:buFont typeface="Arial" panose="020B0604020202020204" pitchFamily="34" charset="0"/>
              <a:buChar char="•"/>
            </a:pPr>
            <a:r>
              <a:rPr lang="cs-CZ" altLang="cs-CZ" sz="1800" b="1" dirty="0" smtClean="0">
                <a:solidFill>
                  <a:schemeClr val="tx1"/>
                </a:solidFill>
              </a:rPr>
              <a:t>Siemens</a:t>
            </a:r>
          </a:p>
          <a:p>
            <a:pPr marL="285750" indent="-285750" algn="l" eaLnBrk="1" hangingPunct="1">
              <a:spcBef>
                <a:spcPct val="0"/>
              </a:spcBef>
              <a:buFont typeface="Arial" panose="020B0604020202020204" pitchFamily="34" charset="0"/>
              <a:buChar char="•"/>
            </a:pPr>
            <a:r>
              <a:rPr lang="cs-CZ" altLang="cs-CZ" sz="1800" b="1" dirty="0" smtClean="0">
                <a:solidFill>
                  <a:schemeClr val="tx1"/>
                </a:solidFill>
              </a:rPr>
              <a:t>.</a:t>
            </a:r>
          </a:p>
          <a:p>
            <a:pPr algn="l" eaLnBrk="1" hangingPunct="1">
              <a:spcBef>
                <a:spcPct val="0"/>
              </a:spcBef>
            </a:pPr>
            <a:endParaRPr lang="cs-CZ" altLang="cs-CZ" sz="1800" b="1" dirty="0" smtClean="0">
              <a:solidFill>
                <a:schemeClr val="tx1"/>
              </a:solidFill>
            </a:endParaRPr>
          </a:p>
          <a:p>
            <a:pPr algn="l" eaLnBrk="1" hangingPunct="1">
              <a:spcBef>
                <a:spcPct val="0"/>
              </a:spcBef>
            </a:pPr>
            <a:r>
              <a:rPr lang="cs-CZ" altLang="cs-CZ" sz="1800" b="1" dirty="0" smtClean="0">
                <a:solidFill>
                  <a:schemeClr val="tx1"/>
                </a:solidFill>
              </a:rPr>
              <a:t>Co je to sluchadlo ??? </a:t>
            </a:r>
          </a:p>
          <a:p>
            <a:pPr algn="l" eaLnBrk="1" hangingPunct="1">
              <a:spcBef>
                <a:spcPct val="0"/>
              </a:spcBef>
            </a:pPr>
            <a:r>
              <a:rPr lang="cs-CZ" sz="1800" b="1" dirty="0" smtClean="0"/>
              <a:t>Sluchadlo</a:t>
            </a:r>
            <a:r>
              <a:rPr lang="cs-CZ" sz="1800" dirty="0"/>
              <a:t> je elektronická pomůcka, která se nejčastěji nosí za uchem nebo v uchu. Jeho základní části, zjednodušeně řečeno, tvoří </a:t>
            </a:r>
            <a:r>
              <a:rPr lang="cs-CZ" sz="1800" b="1" dirty="0"/>
              <a:t>mikrofon</a:t>
            </a:r>
            <a:r>
              <a:rPr lang="cs-CZ" sz="1800" dirty="0"/>
              <a:t>, </a:t>
            </a:r>
            <a:r>
              <a:rPr lang="cs-CZ" sz="1800" b="1" dirty="0" smtClean="0"/>
              <a:t>reproduktor</a:t>
            </a:r>
            <a:r>
              <a:rPr lang="cs-CZ" sz="1800" dirty="0" smtClean="0"/>
              <a:t> </a:t>
            </a:r>
            <a:r>
              <a:rPr lang="cs-CZ" sz="1800" dirty="0"/>
              <a:t>a </a:t>
            </a:r>
            <a:r>
              <a:rPr lang="cs-CZ" sz="1800" b="1" dirty="0"/>
              <a:t>mikročip se zesilovačem zvuku </a:t>
            </a:r>
            <a:r>
              <a:rPr lang="cs-CZ" sz="1800" dirty="0"/>
              <a:t>napájené malou </a:t>
            </a:r>
            <a:r>
              <a:rPr lang="cs-CZ" sz="1800" b="1" dirty="0"/>
              <a:t>baterií</a:t>
            </a:r>
            <a:r>
              <a:rPr lang="cs-CZ" sz="1800" dirty="0" smtClean="0"/>
              <a:t>.</a:t>
            </a:r>
          </a:p>
          <a:p>
            <a:pPr algn="l" eaLnBrk="1" hangingPunct="1">
              <a:spcBef>
                <a:spcPct val="0"/>
              </a:spcBef>
            </a:pPr>
            <a:r>
              <a:rPr lang="cs-CZ" sz="1800" dirty="0"/>
              <a:t>Sluchadlo funguje tak, že zachycuje zvuk, zesiluje ho a posílá ho do zvukovodu, skrz střední ucho do vnitřního ucha, kde se nacházejí sluchové nervy.</a:t>
            </a:r>
            <a:endParaRPr lang="cs-CZ" altLang="cs-CZ" sz="1800" b="1" dirty="0">
              <a:solidFill>
                <a:schemeClr val="tx1"/>
              </a:solidFill>
            </a:endParaRPr>
          </a:p>
          <a:p>
            <a:pPr algn="l" eaLnBrk="1" hangingPunct="1">
              <a:spcBef>
                <a:spcPct val="0"/>
              </a:spcBef>
            </a:pPr>
            <a:endParaRPr lang="cs-CZ" altLang="cs-CZ" sz="1800" b="1" dirty="0">
              <a:solidFill>
                <a:schemeClr val="tx1"/>
              </a:solidFill>
            </a:endParaRPr>
          </a:p>
          <a:p>
            <a:pPr marL="285750" indent="-285750" algn="l">
              <a:buFont typeface="Arial" panose="020B0604020202020204" pitchFamily="34" charset="0"/>
              <a:buChar char="•"/>
            </a:pPr>
            <a:endParaRPr lang="cs-CZ" sz="1800" dirty="0">
              <a:solidFill>
                <a:schemeClr val="tx1"/>
              </a:solidFill>
            </a:endParaRPr>
          </a:p>
        </p:txBody>
      </p:sp>
    </p:spTree>
    <p:extLst>
      <p:ext uri="{BB962C8B-B14F-4D97-AF65-F5344CB8AC3E}">
        <p14:creationId xmlns:p14="http://schemas.microsoft.com/office/powerpoint/2010/main" val="1856204778"/>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TextovéPole 1"/>
          <p:cNvSpPr txBox="1"/>
          <p:nvPr/>
        </p:nvSpPr>
        <p:spPr>
          <a:xfrm>
            <a:off x="306413" y="295776"/>
            <a:ext cx="1765227" cy="567271"/>
          </a:xfrm>
          <a:prstGeom prst="rect">
            <a:avLst/>
          </a:prstGeom>
          <a:noFill/>
        </p:spPr>
        <p:txBody>
          <a:bodyPr wrap="none" rtlCol="0">
            <a:spAutoFit/>
          </a:bodyPr>
          <a:lstStyle/>
          <a:p>
            <a:r>
              <a:rPr lang="cs-CZ" sz="2800" dirty="0" smtClean="0"/>
              <a:t>Sluchadla</a:t>
            </a:r>
            <a:endParaRPr lang="cs-CZ" sz="2800" dirty="0"/>
          </a:p>
        </p:txBody>
      </p:sp>
      <p:sp>
        <p:nvSpPr>
          <p:cNvPr id="3" name="TextovéPole 2"/>
          <p:cNvSpPr txBox="1"/>
          <p:nvPr/>
        </p:nvSpPr>
        <p:spPr>
          <a:xfrm>
            <a:off x="0" y="1268760"/>
            <a:ext cx="7223924" cy="4884414"/>
          </a:xfrm>
          <a:prstGeom prst="rect">
            <a:avLst/>
          </a:prstGeom>
          <a:noFill/>
        </p:spPr>
        <p:txBody>
          <a:bodyPr wrap="square" rtlCol="0">
            <a:spAutoFit/>
          </a:bodyPr>
          <a:lstStyle/>
          <a:p>
            <a:pPr marL="285750" indent="-285750" algn="l" eaLnBrk="1" hangingPunct="1">
              <a:spcBef>
                <a:spcPct val="0"/>
              </a:spcBef>
              <a:buFont typeface="Arial" panose="020B0604020202020204" pitchFamily="34" charset="0"/>
              <a:buChar char="•"/>
            </a:pPr>
            <a:r>
              <a:rPr lang="cs-CZ" altLang="cs-CZ" sz="1800" b="1" dirty="0" smtClean="0">
                <a:solidFill>
                  <a:schemeClr val="tx1"/>
                </a:solidFill>
              </a:rPr>
              <a:t>Zesílení = velikost baterie = velikost sluchadla</a:t>
            </a:r>
          </a:p>
          <a:p>
            <a:pPr marL="285750" indent="-285750" algn="l" eaLnBrk="1" hangingPunct="1">
              <a:spcBef>
                <a:spcPct val="0"/>
              </a:spcBef>
              <a:buFont typeface="Arial" panose="020B0604020202020204" pitchFamily="34" charset="0"/>
              <a:buChar char="•"/>
            </a:pPr>
            <a:r>
              <a:rPr lang="cs-CZ" altLang="cs-CZ" sz="1800" b="1" dirty="0" smtClean="0">
                <a:solidFill>
                  <a:schemeClr val="tx1"/>
                </a:solidFill>
              </a:rPr>
              <a:t>„Model“ = závěsné, mikro, zvukovodové, kanálové,…</a:t>
            </a:r>
          </a:p>
          <a:p>
            <a:pPr marL="285750" indent="-285750" algn="l" eaLnBrk="1" hangingPunct="1">
              <a:spcBef>
                <a:spcPct val="0"/>
              </a:spcBef>
              <a:buFont typeface="Arial" panose="020B0604020202020204" pitchFamily="34" charset="0"/>
              <a:buChar char="•"/>
            </a:pPr>
            <a:r>
              <a:rPr lang="cs-CZ" altLang="cs-CZ" sz="1800" b="1" dirty="0" smtClean="0">
                <a:solidFill>
                  <a:schemeClr val="tx1"/>
                </a:solidFill>
              </a:rPr>
              <a:t>Počet kanálů = přesnější nastavení vzhledem k audiogramu, </a:t>
            </a:r>
          </a:p>
          <a:p>
            <a:pPr algn="l" eaLnBrk="1" hangingPunct="1">
              <a:spcBef>
                <a:spcPct val="0"/>
              </a:spcBef>
            </a:pPr>
            <a:r>
              <a:rPr lang="cs-CZ" altLang="cs-CZ" sz="1800" b="1" dirty="0" smtClean="0">
                <a:solidFill>
                  <a:schemeClr val="tx1"/>
                </a:solidFill>
              </a:rPr>
              <a:t>    omezení zpětné vazby = cena</a:t>
            </a:r>
          </a:p>
          <a:p>
            <a:pPr marL="285750" indent="-285750" algn="l" eaLnBrk="1" hangingPunct="1">
              <a:spcBef>
                <a:spcPct val="0"/>
              </a:spcBef>
              <a:buFont typeface="Arial" panose="020B0604020202020204" pitchFamily="34" charset="0"/>
              <a:buChar char="•"/>
            </a:pPr>
            <a:r>
              <a:rPr lang="cs-CZ" altLang="cs-CZ" sz="1800" b="1" dirty="0" smtClean="0">
                <a:solidFill>
                  <a:schemeClr val="tx1"/>
                </a:solidFill>
              </a:rPr>
              <a:t>Počet programů = do hluku, do ticha, pro poslech hudby,…= cena</a:t>
            </a:r>
          </a:p>
          <a:p>
            <a:pPr marL="285750" indent="-285750" algn="l" eaLnBrk="1" hangingPunct="1">
              <a:spcBef>
                <a:spcPct val="0"/>
              </a:spcBef>
              <a:buFont typeface="Arial" panose="020B0604020202020204" pitchFamily="34" charset="0"/>
              <a:buChar char="•"/>
            </a:pPr>
            <a:r>
              <a:rPr lang="cs-CZ" altLang="cs-CZ" sz="1800" b="1" dirty="0" smtClean="0">
                <a:solidFill>
                  <a:schemeClr val="tx1"/>
                </a:solidFill>
              </a:rPr>
              <a:t>Počet a typ mikrofonů = směrový, všesměrový, směrově adaptibilní = cena</a:t>
            </a:r>
          </a:p>
          <a:p>
            <a:pPr marL="285750" indent="-285750" algn="l" eaLnBrk="1" hangingPunct="1">
              <a:spcBef>
                <a:spcPct val="0"/>
              </a:spcBef>
              <a:buFont typeface="Arial" panose="020B0604020202020204" pitchFamily="34" charset="0"/>
              <a:buChar char="•"/>
            </a:pPr>
            <a:r>
              <a:rPr lang="cs-CZ" altLang="cs-CZ" sz="1800" b="1" dirty="0" smtClean="0">
                <a:solidFill>
                  <a:schemeClr val="tx1"/>
                </a:solidFill>
              </a:rPr>
              <a:t>Bezdrátový poslech, propojení sluchadel,… = cena</a:t>
            </a:r>
            <a:endParaRPr lang="cs-CZ" altLang="cs-CZ" sz="1800" b="1" dirty="0">
              <a:solidFill>
                <a:schemeClr val="tx1"/>
              </a:solidFill>
            </a:endParaRPr>
          </a:p>
          <a:p>
            <a:pPr marL="285750" indent="-285750" algn="l" eaLnBrk="1" hangingPunct="1">
              <a:spcBef>
                <a:spcPct val="0"/>
              </a:spcBef>
              <a:buFont typeface="Arial" panose="020B0604020202020204" pitchFamily="34" charset="0"/>
              <a:buChar char="•"/>
            </a:pPr>
            <a:r>
              <a:rPr lang="cs-CZ" altLang="cs-CZ" sz="1800" b="1" dirty="0" smtClean="0">
                <a:solidFill>
                  <a:schemeClr val="tx1"/>
                </a:solidFill>
              </a:rPr>
              <a:t>Barva krytu, tvarovky, typ hadičky, bateriový zámek, signalizace stavu baterie,</a:t>
            </a:r>
          </a:p>
          <a:p>
            <a:pPr marL="285750" indent="-285750" algn="l" eaLnBrk="1" hangingPunct="1">
              <a:spcBef>
                <a:spcPct val="0"/>
              </a:spcBef>
              <a:buFont typeface="Arial" panose="020B0604020202020204" pitchFamily="34" charset="0"/>
              <a:buChar char="•"/>
            </a:pPr>
            <a:r>
              <a:rPr lang="cs-CZ" altLang="cs-CZ" sz="1800" b="1" dirty="0" smtClean="0">
                <a:solidFill>
                  <a:schemeClr val="tx1"/>
                </a:solidFill>
              </a:rPr>
              <a:t>Voděodolné varianty</a:t>
            </a:r>
          </a:p>
          <a:p>
            <a:pPr marL="285750" indent="-285750" algn="l" eaLnBrk="1" hangingPunct="1">
              <a:spcBef>
                <a:spcPct val="0"/>
              </a:spcBef>
              <a:buFont typeface="Arial" panose="020B0604020202020204" pitchFamily="34" charset="0"/>
              <a:buChar char="•"/>
            </a:pPr>
            <a:endParaRPr lang="cs-CZ" altLang="cs-CZ" sz="1800" b="1" dirty="0">
              <a:solidFill>
                <a:schemeClr val="tx1"/>
              </a:solidFill>
            </a:endParaRPr>
          </a:p>
          <a:p>
            <a:pPr algn="l" eaLnBrk="1" hangingPunct="1">
              <a:spcBef>
                <a:spcPct val="0"/>
              </a:spcBef>
            </a:pPr>
            <a:endParaRPr lang="cs-CZ" altLang="cs-CZ" sz="1800" b="1" dirty="0">
              <a:solidFill>
                <a:schemeClr val="tx1"/>
              </a:solidFill>
            </a:endParaRPr>
          </a:p>
          <a:p>
            <a:pPr marL="285750" indent="-285750" algn="l">
              <a:buFont typeface="Arial" panose="020B0604020202020204" pitchFamily="34" charset="0"/>
              <a:buChar char="•"/>
            </a:pPr>
            <a:endParaRPr lang="cs-CZ" sz="1800" dirty="0">
              <a:solidFill>
                <a:schemeClr val="tx1"/>
              </a:solidFill>
            </a:endParaRPr>
          </a:p>
        </p:txBody>
      </p:sp>
    </p:spTree>
    <p:extLst>
      <p:ext uri="{BB962C8B-B14F-4D97-AF65-F5344CB8AC3E}">
        <p14:creationId xmlns:p14="http://schemas.microsoft.com/office/powerpoint/2010/main" val="1232992286"/>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TextovéPole 1"/>
          <p:cNvSpPr txBox="1"/>
          <p:nvPr/>
        </p:nvSpPr>
        <p:spPr>
          <a:xfrm>
            <a:off x="234405" y="295775"/>
            <a:ext cx="3185488" cy="567271"/>
          </a:xfrm>
          <a:prstGeom prst="rect">
            <a:avLst/>
          </a:prstGeom>
          <a:noFill/>
        </p:spPr>
        <p:txBody>
          <a:bodyPr wrap="none" rtlCol="0">
            <a:spAutoFit/>
          </a:bodyPr>
          <a:lstStyle/>
          <a:p>
            <a:r>
              <a:rPr lang="cs-CZ" sz="2800" dirty="0" smtClean="0"/>
              <a:t>Závěsná sluchadla</a:t>
            </a:r>
            <a:endParaRPr lang="cs-CZ" sz="2800" dirty="0"/>
          </a:p>
        </p:txBody>
      </p:sp>
      <p:sp>
        <p:nvSpPr>
          <p:cNvPr id="3" name="TextovéPole 2"/>
          <p:cNvSpPr txBox="1"/>
          <p:nvPr/>
        </p:nvSpPr>
        <p:spPr>
          <a:xfrm>
            <a:off x="351379" y="1556792"/>
            <a:ext cx="2717411" cy="3554819"/>
          </a:xfrm>
          <a:prstGeom prst="rect">
            <a:avLst/>
          </a:prstGeom>
          <a:noFill/>
        </p:spPr>
        <p:txBody>
          <a:bodyPr wrap="none" rtlCol="0">
            <a:spAutoFit/>
          </a:bodyPr>
          <a:lstStyle/>
          <a:p>
            <a:pPr marL="285750" indent="-285750" algn="l" eaLnBrk="1" hangingPunct="1">
              <a:spcBef>
                <a:spcPct val="0"/>
              </a:spcBef>
              <a:buFont typeface="Arial" panose="020B0604020202020204" pitchFamily="34" charset="0"/>
              <a:buChar char="•"/>
            </a:pPr>
            <a:r>
              <a:rPr lang="cs-CZ" altLang="cs-CZ" sz="1800" b="1" dirty="0">
                <a:solidFill>
                  <a:schemeClr val="tx1"/>
                </a:solidFill>
              </a:rPr>
              <a:t>Oboustranně!</a:t>
            </a:r>
          </a:p>
          <a:p>
            <a:pPr marL="285750" indent="-285750" algn="l" eaLnBrk="1" hangingPunct="1">
              <a:spcBef>
                <a:spcPct val="0"/>
              </a:spcBef>
              <a:buFont typeface="Arial" panose="020B0604020202020204" pitchFamily="34" charset="0"/>
              <a:buChar char="•"/>
            </a:pPr>
            <a:r>
              <a:rPr lang="cs-CZ" altLang="cs-CZ" sz="1800" b="1" dirty="0">
                <a:solidFill>
                  <a:schemeClr val="tx1"/>
                </a:solidFill>
              </a:rPr>
              <a:t>Digitální!</a:t>
            </a:r>
          </a:p>
          <a:p>
            <a:pPr marL="285750" indent="-285750" algn="l" eaLnBrk="1" hangingPunct="1">
              <a:spcBef>
                <a:spcPct val="0"/>
              </a:spcBef>
              <a:buFont typeface="Arial" panose="020B0604020202020204" pitchFamily="34" charset="0"/>
              <a:buChar char="•"/>
            </a:pPr>
            <a:r>
              <a:rPr lang="cs-CZ" altLang="cs-CZ" sz="1800" b="1" dirty="0">
                <a:solidFill>
                  <a:schemeClr val="tx1"/>
                </a:solidFill>
              </a:rPr>
              <a:t>Čím dražší, tím lepší?</a:t>
            </a:r>
          </a:p>
          <a:p>
            <a:pPr marL="285750" indent="-285750" algn="l" eaLnBrk="1" hangingPunct="1">
              <a:spcBef>
                <a:spcPct val="0"/>
              </a:spcBef>
              <a:buFont typeface="Arial" panose="020B0604020202020204" pitchFamily="34" charset="0"/>
              <a:buChar char="•"/>
            </a:pPr>
            <a:r>
              <a:rPr lang="cs-CZ" altLang="cs-CZ" sz="1800" b="1" dirty="0">
                <a:solidFill>
                  <a:schemeClr val="tx1"/>
                </a:solidFill>
              </a:rPr>
              <a:t>Celodenně!</a:t>
            </a:r>
          </a:p>
          <a:p>
            <a:pPr marL="285750" indent="-285750" algn="l" eaLnBrk="1" hangingPunct="1">
              <a:spcBef>
                <a:spcPct val="0"/>
              </a:spcBef>
              <a:buFont typeface="Arial" panose="020B0604020202020204" pitchFamily="34" charset="0"/>
              <a:buChar char="•"/>
            </a:pPr>
            <a:r>
              <a:rPr lang="cs-CZ" altLang="cs-CZ" sz="1800" b="1" dirty="0">
                <a:solidFill>
                  <a:schemeClr val="tx1"/>
                </a:solidFill>
              </a:rPr>
              <a:t>Kontrolovat!</a:t>
            </a:r>
          </a:p>
          <a:p>
            <a:pPr marL="285750" indent="-285750" algn="l" eaLnBrk="1" hangingPunct="1">
              <a:spcBef>
                <a:spcPct val="0"/>
              </a:spcBef>
              <a:buFont typeface="Arial" panose="020B0604020202020204" pitchFamily="34" charset="0"/>
              <a:buChar char="•"/>
            </a:pPr>
            <a:r>
              <a:rPr lang="cs-CZ" altLang="cs-CZ" sz="1800" b="1" dirty="0" err="1">
                <a:solidFill>
                  <a:schemeClr val="tx1"/>
                </a:solidFill>
              </a:rPr>
              <a:t>Stetoklip</a:t>
            </a:r>
            <a:r>
              <a:rPr lang="cs-CZ" altLang="cs-CZ" sz="1800" b="1" dirty="0">
                <a:solidFill>
                  <a:schemeClr val="tx1"/>
                </a:solidFill>
              </a:rPr>
              <a:t>!</a:t>
            </a:r>
          </a:p>
          <a:p>
            <a:pPr marL="285750" indent="-285750" algn="l" eaLnBrk="1" hangingPunct="1">
              <a:spcBef>
                <a:spcPct val="0"/>
              </a:spcBef>
              <a:buFont typeface="Arial" panose="020B0604020202020204" pitchFamily="34" charset="0"/>
              <a:buChar char="•"/>
            </a:pPr>
            <a:r>
              <a:rPr lang="cs-CZ" altLang="cs-CZ" sz="1800" b="1" dirty="0">
                <a:solidFill>
                  <a:schemeClr val="tx1"/>
                </a:solidFill>
              </a:rPr>
              <a:t>Tvarovka -pískání!</a:t>
            </a:r>
          </a:p>
          <a:p>
            <a:pPr marL="285750" indent="-285750" algn="l" eaLnBrk="1" hangingPunct="1">
              <a:spcBef>
                <a:spcPct val="0"/>
              </a:spcBef>
              <a:buFont typeface="Arial" panose="020B0604020202020204" pitchFamily="34" charset="0"/>
              <a:buChar char="•"/>
            </a:pPr>
            <a:r>
              <a:rPr lang="cs-CZ" altLang="cs-CZ" sz="1800" b="1" dirty="0">
                <a:solidFill>
                  <a:schemeClr val="tx1"/>
                </a:solidFill>
              </a:rPr>
              <a:t>Baterie!</a:t>
            </a:r>
          </a:p>
          <a:p>
            <a:pPr marL="285750" indent="-285750" algn="l" eaLnBrk="1" hangingPunct="1">
              <a:spcBef>
                <a:spcPct val="0"/>
              </a:spcBef>
              <a:buFont typeface="Arial" panose="020B0604020202020204" pitchFamily="34" charset="0"/>
              <a:buChar char="•"/>
            </a:pPr>
            <a:r>
              <a:rPr lang="cs-CZ" altLang="cs-CZ" sz="1800" b="1" dirty="0">
                <a:solidFill>
                  <a:schemeClr val="tx1"/>
                </a:solidFill>
              </a:rPr>
              <a:t>Upevnění!</a:t>
            </a:r>
          </a:p>
          <a:p>
            <a:pPr marL="285750" indent="-285750" algn="l">
              <a:buFont typeface="Arial" panose="020B0604020202020204" pitchFamily="34" charset="0"/>
              <a:buChar char="•"/>
            </a:pPr>
            <a:endParaRPr lang="cs-CZ" sz="1800" dirty="0">
              <a:solidFill>
                <a:schemeClr val="tx1"/>
              </a:solidFill>
            </a:endParaRPr>
          </a:p>
        </p:txBody>
      </p:sp>
      <p:pic>
        <p:nvPicPr>
          <p:cNvPr id="97282" name="Picture 2" descr="Digital Hearing Aid : Stock Phot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58741" y="1492903"/>
            <a:ext cx="2023275" cy="1491770"/>
          </a:xfrm>
          <a:prstGeom prst="rect">
            <a:avLst/>
          </a:prstGeom>
          <a:noFill/>
          <a:extLst>
            <a:ext uri="{909E8E84-426E-40DD-AFC4-6F175D3DCCD1}">
              <a14:hiddenFill xmlns:a14="http://schemas.microsoft.com/office/drawing/2010/main">
                <a:solidFill>
                  <a:srgbClr val="FFFFFF"/>
                </a:solidFill>
              </a14:hiddenFill>
            </a:ext>
          </a:extLst>
        </p:spPr>
      </p:pic>
      <p:pic>
        <p:nvPicPr>
          <p:cNvPr id="97284" name="Picture 4" descr="Cute baby boy with hearing aid : Stock Photo"/>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25027" y="1457759"/>
            <a:ext cx="2070922" cy="1381289"/>
          </a:xfrm>
          <a:prstGeom prst="rect">
            <a:avLst/>
          </a:prstGeom>
          <a:noFill/>
          <a:extLst>
            <a:ext uri="{909E8E84-426E-40DD-AFC4-6F175D3DCCD1}">
              <a14:hiddenFill xmlns:a14="http://schemas.microsoft.com/office/drawing/2010/main">
                <a:solidFill>
                  <a:srgbClr val="FFFFFF"/>
                </a:solidFill>
              </a14:hiddenFill>
            </a:ext>
          </a:extLst>
        </p:spPr>
      </p:pic>
      <p:pic>
        <p:nvPicPr>
          <p:cNvPr id="97286" name="Picture 6" descr="A woman wearing a hearing aid : Stock Photo"/>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034605" y="3990224"/>
            <a:ext cx="1495912" cy="2242773"/>
          </a:xfrm>
          <a:prstGeom prst="rect">
            <a:avLst/>
          </a:prstGeom>
          <a:noFill/>
          <a:extLst>
            <a:ext uri="{909E8E84-426E-40DD-AFC4-6F175D3DCCD1}">
              <a14:hiddenFill xmlns:a14="http://schemas.microsoft.com/office/drawing/2010/main">
                <a:solidFill>
                  <a:srgbClr val="FFFFFF"/>
                </a:solidFill>
              </a14:hiddenFill>
            </a:ext>
          </a:extLst>
        </p:spPr>
      </p:pic>
      <p:pic>
        <p:nvPicPr>
          <p:cNvPr id="97288" name="Picture 8" descr="Doctor showing hearing aid : Stock Photo"/>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34805" y="3212976"/>
            <a:ext cx="2617986" cy="1751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6009965"/>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TextovéPole 1"/>
          <p:cNvSpPr txBox="1"/>
          <p:nvPr/>
        </p:nvSpPr>
        <p:spPr>
          <a:xfrm>
            <a:off x="1582208" y="272712"/>
            <a:ext cx="1160895" cy="567271"/>
          </a:xfrm>
          <a:prstGeom prst="rect">
            <a:avLst/>
          </a:prstGeom>
          <a:noFill/>
        </p:spPr>
        <p:txBody>
          <a:bodyPr wrap="none" rtlCol="0">
            <a:spAutoFit/>
          </a:bodyPr>
          <a:lstStyle/>
          <a:p>
            <a:r>
              <a:rPr lang="cs-CZ" sz="2800" dirty="0" smtClean="0"/>
              <a:t>BAHA</a:t>
            </a:r>
            <a:endParaRPr lang="cs-CZ" sz="2800" dirty="0"/>
          </a:p>
        </p:txBody>
      </p:sp>
      <p:pic>
        <p:nvPicPr>
          <p:cNvPr id="106498" name="Picture 2" descr="VÃ½sledek obrÃ¡zku pro BAHA hearing aid for children pic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4405" y="1669935"/>
            <a:ext cx="166687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106500" name="Picture 4" descr="VÃ½sledek obrÃ¡zku pro BAHA hearing aid for children pictur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96834" y="1700808"/>
            <a:ext cx="1309688" cy="1746250"/>
          </a:xfrm>
          <a:prstGeom prst="rect">
            <a:avLst/>
          </a:prstGeom>
          <a:noFill/>
          <a:extLst>
            <a:ext uri="{909E8E84-426E-40DD-AFC4-6F175D3DCCD1}">
              <a14:hiddenFill xmlns:a14="http://schemas.microsoft.com/office/drawing/2010/main">
                <a:solidFill>
                  <a:srgbClr val="FFFFFF"/>
                </a:solidFill>
              </a14:hiddenFill>
            </a:ext>
          </a:extLst>
        </p:spPr>
      </p:pic>
      <p:pic>
        <p:nvPicPr>
          <p:cNvPr id="106502" name="Picture 6" descr="VÃ½sledek obrÃ¡zku pro BAHA hearing aid for children pictur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0306" y="4332263"/>
            <a:ext cx="3872024" cy="1432711"/>
          </a:xfrm>
          <a:prstGeom prst="rect">
            <a:avLst/>
          </a:prstGeom>
          <a:noFill/>
          <a:extLst>
            <a:ext uri="{909E8E84-426E-40DD-AFC4-6F175D3DCCD1}">
              <a14:hiddenFill xmlns:a14="http://schemas.microsoft.com/office/drawing/2010/main">
                <a:solidFill>
                  <a:srgbClr val="FFFFFF"/>
                </a:solidFill>
              </a14:hiddenFill>
            </a:ext>
          </a:extLst>
        </p:spPr>
      </p:pic>
      <p:pic>
        <p:nvPicPr>
          <p:cNvPr id="106504" name="Picture 8" descr="VÃ½sledek obrÃ¡zku pro BAHA hearing aid for children pictur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02076" y="1836254"/>
            <a:ext cx="2167062" cy="1976806"/>
          </a:xfrm>
          <a:prstGeom prst="rect">
            <a:avLst/>
          </a:prstGeom>
          <a:noFill/>
          <a:extLst>
            <a:ext uri="{909E8E84-426E-40DD-AFC4-6F175D3DCCD1}">
              <a14:hiddenFill xmlns:a14="http://schemas.microsoft.com/office/drawing/2010/main">
                <a:solidFill>
                  <a:srgbClr val="FFFFFF"/>
                </a:solidFill>
              </a14:hiddenFill>
            </a:ext>
          </a:extLst>
        </p:spPr>
      </p:pic>
      <p:pic>
        <p:nvPicPr>
          <p:cNvPr id="106506" name="Picture 10" descr="SouvisejÃ­cÃ­ obrÃ¡zek"/>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97381" y="1462892"/>
            <a:ext cx="2049462" cy="1361429"/>
          </a:xfrm>
          <a:prstGeom prst="rect">
            <a:avLst/>
          </a:prstGeom>
          <a:noFill/>
          <a:extLst>
            <a:ext uri="{909E8E84-426E-40DD-AFC4-6F175D3DCCD1}">
              <a14:hiddenFill xmlns:a14="http://schemas.microsoft.com/office/drawing/2010/main">
                <a:solidFill>
                  <a:srgbClr val="FFFFFF"/>
                </a:solidFill>
              </a14:hiddenFill>
            </a:ext>
          </a:extLst>
        </p:spPr>
      </p:pic>
      <p:pic>
        <p:nvPicPr>
          <p:cNvPr id="106508" name="Picture 12" descr="SouvisejÃ­cÃ­ obrÃ¡zek"/>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75969" y="4162792"/>
            <a:ext cx="1819275" cy="1771651"/>
          </a:xfrm>
          <a:prstGeom prst="rect">
            <a:avLst/>
          </a:prstGeom>
          <a:noFill/>
          <a:extLst>
            <a:ext uri="{909E8E84-426E-40DD-AFC4-6F175D3DCCD1}">
              <a14:hiddenFill xmlns:a14="http://schemas.microsoft.com/office/drawing/2010/main">
                <a:solidFill>
                  <a:srgbClr val="FFFFFF"/>
                </a:solidFill>
              </a14:hiddenFill>
            </a:ext>
          </a:extLst>
        </p:spPr>
      </p:pic>
      <p:sp>
        <p:nvSpPr>
          <p:cNvPr id="3" name="TextovéPole 2"/>
          <p:cNvSpPr txBox="1"/>
          <p:nvPr/>
        </p:nvSpPr>
        <p:spPr>
          <a:xfrm>
            <a:off x="24228" y="1266101"/>
            <a:ext cx="5825634" cy="350865"/>
          </a:xfrm>
          <a:prstGeom prst="rect">
            <a:avLst/>
          </a:prstGeom>
          <a:noFill/>
        </p:spPr>
        <p:txBody>
          <a:bodyPr wrap="none" rtlCol="0">
            <a:spAutoFit/>
          </a:bodyPr>
          <a:lstStyle/>
          <a:p>
            <a:r>
              <a:rPr lang="cs-CZ" dirty="0" smtClean="0"/>
              <a:t>Pro kompenzaci převodních vad sluchu – obchází vnější a střední ucho</a:t>
            </a:r>
            <a:endParaRPr lang="cs-CZ" dirty="0"/>
          </a:p>
        </p:txBody>
      </p:sp>
    </p:spTree>
    <p:extLst>
      <p:ext uri="{BB962C8B-B14F-4D97-AF65-F5344CB8AC3E}">
        <p14:creationId xmlns:p14="http://schemas.microsoft.com/office/powerpoint/2010/main" val="150545550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84999" name="Text Box 7"/>
          <p:cNvSpPr txBox="1">
            <a:spLocks noChangeArrowheads="1"/>
          </p:cNvSpPr>
          <p:nvPr/>
        </p:nvSpPr>
        <p:spPr bwMode="auto">
          <a:xfrm>
            <a:off x="162935" y="2279791"/>
            <a:ext cx="9973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l" eaLnBrk="1" hangingPunct="1">
              <a:spcBef>
                <a:spcPct val="0"/>
              </a:spcBef>
              <a:buNone/>
            </a:pPr>
            <a:r>
              <a:rPr lang="cs-CZ" altLang="cs-CZ" sz="2000" dirty="0" err="1" smtClean="0"/>
              <a:t>Kriteria</a:t>
            </a:r>
            <a:endParaRPr lang="cs-CZ" altLang="cs-CZ" sz="2000" dirty="0"/>
          </a:p>
        </p:txBody>
      </p:sp>
      <p:sp>
        <p:nvSpPr>
          <p:cNvPr id="2" name="TextovéPole 1"/>
          <p:cNvSpPr txBox="1"/>
          <p:nvPr/>
        </p:nvSpPr>
        <p:spPr>
          <a:xfrm>
            <a:off x="430456" y="272712"/>
            <a:ext cx="3464411" cy="567271"/>
          </a:xfrm>
          <a:prstGeom prst="rect">
            <a:avLst/>
          </a:prstGeom>
          <a:noFill/>
        </p:spPr>
        <p:txBody>
          <a:bodyPr wrap="none" rtlCol="0">
            <a:spAutoFit/>
          </a:bodyPr>
          <a:lstStyle/>
          <a:p>
            <a:r>
              <a:rPr lang="cs-CZ" sz="2800" dirty="0" smtClean="0"/>
              <a:t>Kochleární implantát</a:t>
            </a:r>
            <a:endParaRPr lang="cs-CZ" sz="2800" dirty="0"/>
          </a:p>
        </p:txBody>
      </p:sp>
      <p:sp>
        <p:nvSpPr>
          <p:cNvPr id="3" name="Obdélník 2"/>
          <p:cNvSpPr/>
          <p:nvPr/>
        </p:nvSpPr>
        <p:spPr>
          <a:xfrm>
            <a:off x="70609" y="2780608"/>
            <a:ext cx="7133809" cy="3453253"/>
          </a:xfrm>
          <a:prstGeom prst="rect">
            <a:avLst/>
          </a:prstGeom>
        </p:spPr>
        <p:txBody>
          <a:bodyPr wrap="square">
            <a:spAutoFit/>
          </a:bodyPr>
          <a:lstStyle/>
          <a:p>
            <a:pPr algn="l"/>
            <a:r>
              <a:rPr lang="cs-CZ" b="1" i="1" dirty="0">
                <a:solidFill>
                  <a:srgbClr val="666666"/>
                </a:solidFill>
                <a:latin typeface="Ariale CE"/>
              </a:rPr>
              <a:t>Jaké podmínky musí dítě splňovat, aby mohlo dostat kochleární implantát?</a:t>
            </a:r>
            <a:r>
              <a:rPr lang="cs-CZ" dirty="0"/>
              <a:t/>
            </a:r>
            <a:br>
              <a:rPr lang="cs-CZ" dirty="0"/>
            </a:br>
            <a:r>
              <a:rPr lang="cs-CZ" dirty="0"/>
              <a:t/>
            </a:r>
            <a:br>
              <a:rPr lang="cs-CZ" dirty="0"/>
            </a:br>
            <a:r>
              <a:rPr lang="cs-CZ" dirty="0">
                <a:solidFill>
                  <a:srgbClr val="666666"/>
                </a:solidFill>
                <a:latin typeface="Ariale CE"/>
              </a:rPr>
              <a:t>Kandidát kochleární implantace musí splňovat audiologická, logopedická a psychologická kritéria. Jeho sluchová ztráta musí být natolik velká, že ke kompenzaci vady nepostačuje použití ani nejvýkonnějších sluchadel. Dítě musí mít předpoklady k rozvoji mluvené řeči a musí být ochotno a schopno alespoň částečně spolupracovat při rehabilitaci. Rodiče musí s operací souhlasit a být dostatečně poučeni a mít realistické představy o možnostech svého dítěte a přínosu kochleárního implantátu, zároveň musí být ochotni spolupracovat při následné dlouhodobé rehabilitační péči. Sleduje se i celkový zdravotní stav dítěte, případná přítomnost dalšího postižení (dítě musí být schopné podstoupit operaci v celkové anestezii, v současné době operujeme i děti s kombinovaným postižením, např. hluchoslepé, s dětskou mozkovou obrnou, autismem, mentální retardací apod.).</a:t>
            </a:r>
            <a:endParaRPr lang="cs-CZ" dirty="0"/>
          </a:p>
        </p:txBody>
      </p:sp>
      <p:sp>
        <p:nvSpPr>
          <p:cNvPr id="4" name="Rectangle 3"/>
          <p:cNvSpPr/>
          <p:nvPr/>
        </p:nvSpPr>
        <p:spPr>
          <a:xfrm>
            <a:off x="169231" y="1393608"/>
            <a:ext cx="8121355" cy="867930"/>
          </a:xfrm>
          <a:prstGeom prst="rect">
            <a:avLst/>
          </a:prstGeom>
        </p:spPr>
        <p:txBody>
          <a:bodyPr wrap="square">
            <a:spAutoFit/>
          </a:bodyPr>
          <a:lstStyle/>
          <a:p>
            <a:pPr algn="l"/>
            <a:r>
              <a:rPr lang="cs-CZ" dirty="0"/>
              <a:t>Kochleární implantát je elektronické zařízení, které nahrazuje funkci poškozeného vnitřního ucha. Na rozdíl od sluchadel, která zvuky zesilují, kochleární implantáty dělají práci poškozených částí vnitřního ucha (hlemýždě), aby dodaly zvukové signály do mozku.</a:t>
            </a:r>
          </a:p>
        </p:txBody>
      </p:sp>
    </p:spTree>
    <p:extLst>
      <p:ext uri="{BB962C8B-B14F-4D97-AF65-F5344CB8AC3E}">
        <p14:creationId xmlns:p14="http://schemas.microsoft.com/office/powerpoint/2010/main" val="3582104167"/>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TextovéPole 1"/>
          <p:cNvSpPr txBox="1"/>
          <p:nvPr/>
        </p:nvSpPr>
        <p:spPr>
          <a:xfrm>
            <a:off x="430456" y="272712"/>
            <a:ext cx="3464411" cy="567271"/>
          </a:xfrm>
          <a:prstGeom prst="rect">
            <a:avLst/>
          </a:prstGeom>
          <a:noFill/>
        </p:spPr>
        <p:txBody>
          <a:bodyPr wrap="none" rtlCol="0">
            <a:spAutoFit/>
          </a:bodyPr>
          <a:lstStyle/>
          <a:p>
            <a:r>
              <a:rPr lang="cs-CZ" sz="2800" dirty="0" smtClean="0"/>
              <a:t>Kochleární implantát</a:t>
            </a:r>
            <a:endParaRPr lang="cs-CZ" sz="2800" dirty="0"/>
          </a:p>
        </p:txBody>
      </p:sp>
      <p:sp>
        <p:nvSpPr>
          <p:cNvPr id="4" name="TextovéPole 3"/>
          <p:cNvSpPr txBox="1"/>
          <p:nvPr/>
        </p:nvSpPr>
        <p:spPr>
          <a:xfrm>
            <a:off x="299715" y="1556792"/>
            <a:ext cx="7584127" cy="4191917"/>
          </a:xfrm>
          <a:prstGeom prst="rect">
            <a:avLst/>
          </a:prstGeom>
          <a:noFill/>
        </p:spPr>
        <p:txBody>
          <a:bodyPr wrap="none" rtlCol="0">
            <a:spAutoFit/>
          </a:bodyPr>
          <a:lstStyle/>
          <a:p>
            <a:pPr marL="285750" indent="-285750" algn="l">
              <a:buFont typeface="Arial" panose="020B0604020202020204" pitchFamily="34" charset="0"/>
              <a:buChar char="•"/>
            </a:pPr>
            <a:r>
              <a:rPr lang="cs-CZ" sz="1800" dirty="0" err="1" smtClean="0"/>
              <a:t>Cochlear</a:t>
            </a:r>
            <a:endParaRPr lang="cs-CZ" sz="1800" dirty="0" smtClean="0"/>
          </a:p>
          <a:p>
            <a:pPr marL="285750" indent="-285750" algn="l">
              <a:buFont typeface="Arial" panose="020B0604020202020204" pitchFamily="34" charset="0"/>
              <a:buChar char="•"/>
            </a:pPr>
            <a:r>
              <a:rPr lang="cs-CZ" sz="1800" dirty="0" smtClean="0"/>
              <a:t>Med-El</a:t>
            </a:r>
          </a:p>
          <a:p>
            <a:pPr marL="285750" indent="-285750" algn="l">
              <a:buFont typeface="Arial" panose="020B0604020202020204" pitchFamily="34" charset="0"/>
              <a:buChar char="•"/>
            </a:pPr>
            <a:r>
              <a:rPr lang="cs-CZ" sz="1800" dirty="0" err="1" smtClean="0"/>
              <a:t>Advanced</a:t>
            </a:r>
            <a:r>
              <a:rPr lang="cs-CZ" sz="1800" dirty="0" smtClean="0"/>
              <a:t> </a:t>
            </a:r>
            <a:r>
              <a:rPr lang="cs-CZ" sz="1800" dirty="0" err="1" smtClean="0"/>
              <a:t>Bionics</a:t>
            </a:r>
            <a:endParaRPr lang="cs-CZ" sz="1800" dirty="0" smtClean="0"/>
          </a:p>
          <a:p>
            <a:pPr algn="l"/>
            <a:endParaRPr lang="cs-CZ" sz="1800" dirty="0" smtClean="0"/>
          </a:p>
          <a:p>
            <a:pPr algn="l"/>
            <a:endParaRPr lang="cs-CZ" sz="1800" dirty="0" smtClean="0"/>
          </a:p>
          <a:p>
            <a:pPr algn="l"/>
            <a:r>
              <a:rPr lang="cs-CZ" sz="1800" dirty="0" smtClean="0"/>
              <a:t>Jak KI funguje? </a:t>
            </a:r>
            <a:r>
              <a:rPr lang="cs-CZ" sz="1800" dirty="0">
                <a:hlinkClick r:id="rId3"/>
              </a:rPr>
              <a:t>http://</a:t>
            </a:r>
            <a:r>
              <a:rPr lang="cs-CZ" sz="1800" dirty="0" smtClean="0">
                <a:hlinkClick r:id="rId3"/>
              </a:rPr>
              <a:t>www.audionika.cz/medel/stranka/videa-k-shlednuti</a:t>
            </a:r>
            <a:endParaRPr lang="cs-CZ" sz="1800" dirty="0" smtClean="0"/>
          </a:p>
          <a:p>
            <a:pPr algn="l"/>
            <a:endParaRPr lang="cs-CZ" sz="1800" dirty="0" smtClean="0"/>
          </a:p>
          <a:p>
            <a:pPr algn="l"/>
            <a:r>
              <a:rPr lang="cs-CZ" sz="1800" dirty="0" smtClean="0"/>
              <a:t>1. </a:t>
            </a:r>
            <a:r>
              <a:rPr lang="cs-CZ" sz="1800" dirty="0"/>
              <a:t>v</a:t>
            </a:r>
            <a:r>
              <a:rPr lang="cs-CZ" sz="1800" dirty="0" smtClean="0"/>
              <a:t>ideo   </a:t>
            </a:r>
            <a:r>
              <a:rPr lang="pl-PL" sz="1800" b="1" dirty="0"/>
              <a:t>Jak funguje KI systém </a:t>
            </a:r>
            <a:r>
              <a:rPr lang="pl-PL" sz="1800" b="1" dirty="0" smtClean="0"/>
              <a:t>SYNCHRONY</a:t>
            </a:r>
          </a:p>
          <a:p>
            <a:pPr algn="l"/>
            <a:r>
              <a:rPr lang="cs-CZ" sz="1800" b="1" dirty="0" smtClean="0"/>
              <a:t>2. video </a:t>
            </a:r>
            <a:r>
              <a:rPr lang="cs-CZ" sz="1800" b="1" dirty="0"/>
              <a:t>z nastavování dítěte s KI MED-EL ve Zlíně</a:t>
            </a:r>
            <a:endParaRPr lang="cs-CZ" sz="1800" dirty="0"/>
          </a:p>
        </p:txBody>
      </p:sp>
    </p:spTree>
    <p:extLst>
      <p:ext uri="{BB962C8B-B14F-4D97-AF65-F5344CB8AC3E}">
        <p14:creationId xmlns:p14="http://schemas.microsoft.com/office/powerpoint/2010/main" val="2995077499"/>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6542789" cy="169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2" name="TextovéPole 1"/>
          <p:cNvSpPr txBox="1"/>
          <p:nvPr/>
        </p:nvSpPr>
        <p:spPr>
          <a:xfrm>
            <a:off x="286216" y="188434"/>
            <a:ext cx="4863832" cy="609398"/>
          </a:xfrm>
          <a:prstGeom prst="rect">
            <a:avLst/>
          </a:prstGeom>
          <a:noFill/>
        </p:spPr>
        <p:txBody>
          <a:bodyPr wrap="none" rtlCol="0">
            <a:spAutoFit/>
          </a:bodyPr>
          <a:lstStyle/>
          <a:p>
            <a:r>
              <a:rPr lang="cs-CZ" sz="2800" dirty="0" smtClean="0"/>
              <a:t>Kochleární implantát - proces</a:t>
            </a:r>
            <a:endParaRPr lang="cs-CZ" sz="2800" dirty="0"/>
          </a:p>
        </p:txBody>
      </p:sp>
      <p:sp>
        <p:nvSpPr>
          <p:cNvPr id="4" name="TextovéPole 3"/>
          <p:cNvSpPr txBox="1"/>
          <p:nvPr/>
        </p:nvSpPr>
        <p:spPr>
          <a:xfrm>
            <a:off x="271093" y="1396589"/>
            <a:ext cx="6577442" cy="3721019"/>
          </a:xfrm>
          <a:prstGeom prst="rect">
            <a:avLst/>
          </a:prstGeom>
          <a:noFill/>
        </p:spPr>
        <p:txBody>
          <a:bodyPr wrap="none" rtlCol="0">
            <a:spAutoFit/>
          </a:bodyPr>
          <a:lstStyle/>
          <a:p>
            <a:pPr marL="285750" indent="-285750" algn="l">
              <a:buFont typeface="Arial" panose="020B0604020202020204" pitchFamily="34" charset="0"/>
              <a:buChar char="•"/>
            </a:pPr>
            <a:r>
              <a:rPr lang="cs-CZ" sz="1800" dirty="0" smtClean="0"/>
              <a:t>6 měsíců celodenně sluchadla</a:t>
            </a:r>
          </a:p>
          <a:p>
            <a:pPr marL="285750" indent="-285750" algn="l">
              <a:buFont typeface="Arial" panose="020B0604020202020204" pitchFamily="34" charset="0"/>
              <a:buChar char="•"/>
            </a:pPr>
            <a:r>
              <a:rPr lang="cs-CZ" sz="1800" dirty="0" smtClean="0"/>
              <a:t>2 – 3x „kolečko“ v Centru kochleárních implantací dětí CKID</a:t>
            </a:r>
          </a:p>
          <a:p>
            <a:pPr marL="285750" indent="-285750" algn="l">
              <a:buFont typeface="Arial" panose="020B0604020202020204" pitchFamily="34" charset="0"/>
              <a:buChar char="•"/>
            </a:pPr>
            <a:r>
              <a:rPr lang="cs-CZ" sz="1800" dirty="0"/>
              <a:t>Kolečko = foniatr, psycholog, </a:t>
            </a:r>
            <a:r>
              <a:rPr lang="cs-CZ" sz="1800" dirty="0" smtClean="0"/>
              <a:t>logoped</a:t>
            </a:r>
          </a:p>
          <a:p>
            <a:pPr marL="285750" indent="-285750" algn="l">
              <a:buFont typeface="Arial" panose="020B0604020202020204" pitchFamily="34" charset="0"/>
              <a:buChar char="•"/>
            </a:pPr>
            <a:r>
              <a:rPr lang="cs-CZ" sz="1800" dirty="0" smtClean="0"/>
              <a:t>Předoperační vyšetření</a:t>
            </a:r>
            <a:r>
              <a:rPr lang="cs-CZ" sz="1800" dirty="0"/>
              <a:t> </a:t>
            </a:r>
            <a:r>
              <a:rPr lang="cs-CZ" sz="1800" dirty="0" smtClean="0"/>
              <a:t>- CT nebo MR</a:t>
            </a:r>
          </a:p>
          <a:p>
            <a:pPr marL="285750" indent="-285750" algn="l">
              <a:buFont typeface="Arial" panose="020B0604020202020204" pitchFamily="34" charset="0"/>
              <a:buChar char="•"/>
            </a:pPr>
            <a:r>
              <a:rPr lang="cs-CZ" sz="1800" dirty="0" smtClean="0"/>
              <a:t>(Genetika)</a:t>
            </a:r>
          </a:p>
          <a:p>
            <a:pPr marL="285750" indent="-285750" algn="l">
              <a:buFont typeface="Arial" panose="020B0604020202020204" pitchFamily="34" charset="0"/>
              <a:buChar char="•"/>
            </a:pPr>
            <a:r>
              <a:rPr lang="cs-CZ" sz="1800" dirty="0" smtClean="0"/>
              <a:t>Operace</a:t>
            </a:r>
          </a:p>
          <a:p>
            <a:pPr marL="285750" indent="-285750" algn="l">
              <a:buFont typeface="Arial" panose="020B0604020202020204" pitchFamily="34" charset="0"/>
              <a:buChar char="•"/>
            </a:pPr>
            <a:r>
              <a:rPr lang="cs-CZ" sz="1800" dirty="0" smtClean="0"/>
              <a:t>Následná hospitalizace 4 – 7 dní</a:t>
            </a:r>
          </a:p>
          <a:p>
            <a:pPr marL="285750" indent="-285750" algn="l">
              <a:buFont typeface="Arial" panose="020B0604020202020204" pitchFamily="34" charset="0"/>
              <a:buChar char="•"/>
            </a:pPr>
            <a:r>
              <a:rPr lang="cs-CZ" sz="1800" dirty="0" smtClean="0"/>
              <a:t>Možné komplikace</a:t>
            </a:r>
          </a:p>
        </p:txBody>
      </p:sp>
    </p:spTree>
    <p:extLst>
      <p:ext uri="{BB962C8B-B14F-4D97-AF65-F5344CB8AC3E}">
        <p14:creationId xmlns:p14="http://schemas.microsoft.com/office/powerpoint/2010/main" val="3130406097"/>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1372975" cy="349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dirty="0">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84999" name="Text Box 7"/>
          <p:cNvSpPr txBox="1">
            <a:spLocks noChangeArrowheads="1"/>
          </p:cNvSpPr>
          <p:nvPr/>
        </p:nvSpPr>
        <p:spPr bwMode="auto">
          <a:xfrm>
            <a:off x="234405" y="1632819"/>
            <a:ext cx="184731"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l" eaLnBrk="1" hangingPunct="1">
              <a:spcBef>
                <a:spcPct val="0"/>
              </a:spcBef>
              <a:buNone/>
            </a:pPr>
            <a:endParaRPr lang="cs-CZ" altLang="cs-CZ" sz="1800" dirty="0"/>
          </a:p>
          <a:p>
            <a:pPr algn="l" eaLnBrk="1" hangingPunct="1">
              <a:spcBef>
                <a:spcPct val="0"/>
              </a:spcBef>
              <a:buNone/>
            </a:pPr>
            <a:endParaRPr lang="cs-CZ" altLang="cs-CZ" sz="1800" dirty="0"/>
          </a:p>
        </p:txBody>
      </p:sp>
      <p:sp>
        <p:nvSpPr>
          <p:cNvPr id="2" name="TextovéPole 1"/>
          <p:cNvSpPr txBox="1"/>
          <p:nvPr/>
        </p:nvSpPr>
        <p:spPr>
          <a:xfrm>
            <a:off x="331068" y="272712"/>
            <a:ext cx="3663182" cy="609398"/>
          </a:xfrm>
          <a:prstGeom prst="rect">
            <a:avLst/>
          </a:prstGeom>
          <a:noFill/>
        </p:spPr>
        <p:txBody>
          <a:bodyPr wrap="none" rtlCol="0">
            <a:spAutoFit/>
          </a:bodyPr>
          <a:lstStyle/>
          <a:p>
            <a:r>
              <a:rPr lang="cs-CZ" sz="2800" dirty="0" smtClean="0"/>
              <a:t>Důsledky vady sluchu</a:t>
            </a:r>
            <a:endParaRPr lang="cs-CZ" sz="2800" dirty="0"/>
          </a:p>
        </p:txBody>
      </p:sp>
      <p:sp>
        <p:nvSpPr>
          <p:cNvPr id="3" name="TextovéPole 2"/>
          <p:cNvSpPr txBox="1"/>
          <p:nvPr/>
        </p:nvSpPr>
        <p:spPr>
          <a:xfrm>
            <a:off x="388812" y="1844824"/>
            <a:ext cx="8392041" cy="2920800"/>
          </a:xfrm>
          <a:prstGeom prst="rect">
            <a:avLst/>
          </a:prstGeom>
          <a:noFill/>
        </p:spPr>
        <p:txBody>
          <a:bodyPr wrap="none" rtlCol="0">
            <a:spAutoFit/>
          </a:bodyPr>
          <a:lstStyle/>
          <a:p>
            <a:pPr marL="285750" indent="-285750" algn="l">
              <a:buFont typeface="Arial" panose="020B0604020202020204" pitchFamily="34" charset="0"/>
              <a:buChar char="•"/>
            </a:pPr>
            <a:r>
              <a:rPr lang="cs-CZ" sz="2000" dirty="0" smtClean="0"/>
              <a:t>Opožděný vývoj mluvené řeči</a:t>
            </a:r>
          </a:p>
          <a:p>
            <a:pPr marL="285750" indent="-285750" algn="l">
              <a:buFont typeface="Arial" panose="020B0604020202020204" pitchFamily="34" charset="0"/>
              <a:buChar char="•"/>
            </a:pPr>
            <a:r>
              <a:rPr lang="cs-CZ" sz="2000" dirty="0" smtClean="0"/>
              <a:t>Výslovnost</a:t>
            </a:r>
          </a:p>
          <a:p>
            <a:pPr marL="285750" indent="-285750" algn="l">
              <a:buFont typeface="Arial" panose="020B0604020202020204" pitchFamily="34" charset="0"/>
              <a:buChar char="•"/>
            </a:pPr>
            <a:r>
              <a:rPr lang="cs-CZ" sz="2000" dirty="0" smtClean="0"/>
              <a:t>Kognitivní opoždění</a:t>
            </a:r>
          </a:p>
          <a:p>
            <a:pPr marL="285750" indent="-285750" algn="l">
              <a:buFont typeface="Arial" panose="020B0604020202020204" pitchFamily="34" charset="0"/>
              <a:buChar char="•"/>
            </a:pPr>
            <a:r>
              <a:rPr lang="cs-CZ" sz="2000" dirty="0" smtClean="0"/>
              <a:t>Sociální opoždění</a:t>
            </a:r>
          </a:p>
          <a:p>
            <a:pPr marL="285750" indent="-285750" algn="l">
              <a:buFont typeface="Arial" panose="020B0604020202020204" pitchFamily="34" charset="0"/>
              <a:buChar char="•"/>
            </a:pPr>
            <a:r>
              <a:rPr lang="cs-CZ" sz="2000" dirty="0" smtClean="0"/>
              <a:t>Funkční analfabetismus (pokud se používají nevhodné metody výuky)</a:t>
            </a:r>
          </a:p>
          <a:p>
            <a:endParaRPr lang="cs-CZ" dirty="0"/>
          </a:p>
        </p:txBody>
      </p:sp>
    </p:spTree>
    <p:extLst>
      <p:ext uri="{BB962C8B-B14F-4D97-AF65-F5344CB8AC3E}">
        <p14:creationId xmlns:p14="http://schemas.microsoft.com/office/powerpoint/2010/main" val="1256576536"/>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1372975" cy="349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dirty="0">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84999" name="Text Box 7"/>
          <p:cNvSpPr txBox="1">
            <a:spLocks noChangeArrowheads="1"/>
          </p:cNvSpPr>
          <p:nvPr/>
        </p:nvSpPr>
        <p:spPr bwMode="auto">
          <a:xfrm>
            <a:off x="212489" y="2677041"/>
            <a:ext cx="5154040" cy="1421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l" eaLnBrk="1" hangingPunct="1">
              <a:spcBef>
                <a:spcPct val="0"/>
              </a:spcBef>
              <a:buNone/>
            </a:pPr>
            <a:endParaRPr lang="cs-CZ" altLang="cs-CZ" sz="1800" dirty="0">
              <a:hlinkClick r:id="rId3"/>
            </a:endParaRPr>
          </a:p>
          <a:p>
            <a:pPr algn="l" eaLnBrk="1" hangingPunct="1">
              <a:spcBef>
                <a:spcPct val="0"/>
              </a:spcBef>
              <a:buNone/>
            </a:pPr>
            <a:r>
              <a:rPr lang="cs-CZ" altLang="cs-CZ" sz="1800" dirty="0" smtClean="0">
                <a:hlinkClick r:id="rId3"/>
              </a:rPr>
              <a:t>https</a:t>
            </a:r>
            <a:r>
              <a:rPr lang="cs-CZ" altLang="cs-CZ" sz="1800" dirty="0">
                <a:hlinkClick r:id="rId3"/>
              </a:rPr>
              <a:t>://</a:t>
            </a:r>
            <a:r>
              <a:rPr lang="cs-CZ" altLang="cs-CZ" sz="1800" dirty="0" smtClean="0">
                <a:hlinkClick r:id="rId3"/>
              </a:rPr>
              <a:t>www.youtube.com/watch?v=f1eE1rrmyw0</a:t>
            </a:r>
            <a:endParaRPr lang="cs-CZ" altLang="cs-CZ" sz="1800" dirty="0" smtClean="0"/>
          </a:p>
          <a:p>
            <a:pPr algn="l" eaLnBrk="1" hangingPunct="1">
              <a:spcBef>
                <a:spcPct val="0"/>
              </a:spcBef>
              <a:buNone/>
            </a:pPr>
            <a:endParaRPr lang="cs-CZ" altLang="cs-CZ" sz="1800" dirty="0"/>
          </a:p>
          <a:p>
            <a:pPr algn="l" eaLnBrk="1" hangingPunct="1">
              <a:spcBef>
                <a:spcPct val="0"/>
              </a:spcBef>
              <a:buNone/>
            </a:pPr>
            <a:endParaRPr lang="cs-CZ" altLang="cs-CZ" sz="1800" dirty="0"/>
          </a:p>
        </p:txBody>
      </p:sp>
      <p:sp>
        <p:nvSpPr>
          <p:cNvPr id="2" name="TextovéPole 1"/>
          <p:cNvSpPr txBox="1"/>
          <p:nvPr/>
        </p:nvSpPr>
        <p:spPr>
          <a:xfrm>
            <a:off x="331068" y="272712"/>
            <a:ext cx="3663182" cy="609398"/>
          </a:xfrm>
          <a:prstGeom prst="rect">
            <a:avLst/>
          </a:prstGeom>
          <a:noFill/>
        </p:spPr>
        <p:txBody>
          <a:bodyPr wrap="none" rtlCol="0">
            <a:spAutoFit/>
          </a:bodyPr>
          <a:lstStyle/>
          <a:p>
            <a:r>
              <a:rPr lang="cs-CZ" sz="2800" dirty="0" smtClean="0"/>
              <a:t>Důsledky vady sluchu</a:t>
            </a:r>
            <a:endParaRPr lang="cs-CZ" sz="2800" dirty="0"/>
          </a:p>
        </p:txBody>
      </p:sp>
      <p:sp>
        <p:nvSpPr>
          <p:cNvPr id="5" name="TextBox 4"/>
          <p:cNvSpPr txBox="1"/>
          <p:nvPr/>
        </p:nvSpPr>
        <p:spPr>
          <a:xfrm>
            <a:off x="263167" y="1457386"/>
            <a:ext cx="992579" cy="424732"/>
          </a:xfrm>
          <a:prstGeom prst="rect">
            <a:avLst/>
          </a:prstGeom>
          <a:noFill/>
        </p:spPr>
        <p:txBody>
          <a:bodyPr wrap="none" rtlCol="0">
            <a:spAutoFit/>
          </a:bodyPr>
          <a:lstStyle/>
          <a:p>
            <a:r>
              <a:rPr lang="cs-CZ" sz="1800" dirty="0" smtClean="0"/>
              <a:t>3. video</a:t>
            </a:r>
            <a:endParaRPr lang="cs-CZ" sz="1800" dirty="0"/>
          </a:p>
        </p:txBody>
      </p:sp>
    </p:spTree>
    <p:extLst>
      <p:ext uri="{BB962C8B-B14F-4D97-AF65-F5344CB8AC3E}">
        <p14:creationId xmlns:p14="http://schemas.microsoft.com/office/powerpoint/2010/main" val="3445311543"/>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1372975" cy="349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dirty="0">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84999" name="Text Box 7"/>
          <p:cNvSpPr txBox="1">
            <a:spLocks noChangeArrowheads="1"/>
          </p:cNvSpPr>
          <p:nvPr/>
        </p:nvSpPr>
        <p:spPr bwMode="auto">
          <a:xfrm>
            <a:off x="0" y="1916831"/>
            <a:ext cx="8719054" cy="208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285750" indent="-285750" algn="l" eaLnBrk="1" hangingPunct="1">
              <a:spcBef>
                <a:spcPct val="0"/>
              </a:spcBef>
              <a:buFont typeface="Arial" panose="020B0604020202020204" pitchFamily="34" charset="0"/>
              <a:buChar char="•"/>
            </a:pPr>
            <a:r>
              <a:rPr lang="cs-CZ" altLang="cs-CZ" sz="1800" dirty="0" smtClean="0"/>
              <a:t>Velmi závažné pro děti, které z nějakého důvodu nemají dobrou kompenzaci !!!</a:t>
            </a:r>
          </a:p>
          <a:p>
            <a:pPr marL="285750" indent="-285750" algn="l" eaLnBrk="1" hangingPunct="1">
              <a:spcBef>
                <a:spcPct val="0"/>
              </a:spcBef>
              <a:buFont typeface="Arial" panose="020B0604020202020204" pitchFamily="34" charset="0"/>
              <a:buChar char="•"/>
            </a:pPr>
            <a:endParaRPr lang="cs-CZ" altLang="cs-CZ" sz="1800" dirty="0" smtClean="0"/>
          </a:p>
          <a:p>
            <a:pPr marL="285750" indent="-285750" algn="l" eaLnBrk="1" hangingPunct="1">
              <a:spcBef>
                <a:spcPct val="0"/>
              </a:spcBef>
              <a:buFont typeface="Arial" panose="020B0604020202020204" pitchFamily="34" charset="0"/>
              <a:buChar char="•"/>
            </a:pPr>
            <a:r>
              <a:rPr lang="cs-CZ" altLang="cs-CZ" sz="1800" dirty="0" smtClean="0"/>
              <a:t>Mimořádně obtížná je tato situace (dítě bez dobré kompenzace) pro slyšící rodiče</a:t>
            </a:r>
          </a:p>
          <a:p>
            <a:pPr marL="285750" indent="-285750" algn="l" eaLnBrk="1" hangingPunct="1">
              <a:spcBef>
                <a:spcPct val="0"/>
              </a:spcBef>
              <a:buFont typeface="Arial" panose="020B0604020202020204" pitchFamily="34" charset="0"/>
              <a:buChar char="•"/>
            </a:pPr>
            <a:endParaRPr lang="cs-CZ" altLang="cs-CZ" sz="1800" dirty="0" smtClean="0"/>
          </a:p>
          <a:p>
            <a:pPr marL="285750" indent="-285750" algn="l" eaLnBrk="1" hangingPunct="1">
              <a:spcBef>
                <a:spcPct val="0"/>
              </a:spcBef>
              <a:buFont typeface="Arial" panose="020B0604020202020204" pitchFamily="34" charset="0"/>
              <a:buChar char="•"/>
            </a:pPr>
            <a:r>
              <a:rPr lang="cs-CZ" altLang="cs-CZ" sz="1800" dirty="0" smtClean="0"/>
              <a:t>Právo Neslyšících rodičů rozhodovat o svém dítěti</a:t>
            </a:r>
            <a:endParaRPr lang="cs-CZ" altLang="cs-CZ" sz="1800" dirty="0"/>
          </a:p>
          <a:p>
            <a:pPr algn="l" eaLnBrk="1" hangingPunct="1">
              <a:spcBef>
                <a:spcPct val="0"/>
              </a:spcBef>
              <a:buNone/>
            </a:pPr>
            <a:endParaRPr lang="cs-CZ" altLang="cs-CZ" sz="1800" dirty="0"/>
          </a:p>
        </p:txBody>
      </p:sp>
      <p:sp>
        <p:nvSpPr>
          <p:cNvPr id="2" name="TextovéPole 1"/>
          <p:cNvSpPr txBox="1"/>
          <p:nvPr/>
        </p:nvSpPr>
        <p:spPr>
          <a:xfrm>
            <a:off x="331068" y="272712"/>
            <a:ext cx="3663182" cy="609398"/>
          </a:xfrm>
          <a:prstGeom prst="rect">
            <a:avLst/>
          </a:prstGeom>
          <a:noFill/>
        </p:spPr>
        <p:txBody>
          <a:bodyPr wrap="none" rtlCol="0">
            <a:spAutoFit/>
          </a:bodyPr>
          <a:lstStyle/>
          <a:p>
            <a:r>
              <a:rPr lang="cs-CZ" sz="2800" dirty="0" smtClean="0"/>
              <a:t>Důsledky vady sluchu</a:t>
            </a:r>
            <a:endParaRPr lang="cs-CZ" sz="2800" dirty="0"/>
          </a:p>
        </p:txBody>
      </p:sp>
    </p:spTree>
    <p:extLst>
      <p:ext uri="{BB962C8B-B14F-4D97-AF65-F5344CB8AC3E}">
        <p14:creationId xmlns:p14="http://schemas.microsoft.com/office/powerpoint/2010/main" val="2757922935"/>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661630" y="3943601"/>
            <a:ext cx="1372975" cy="349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609600" indent="-609600"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lnSpc>
                <a:spcPct val="90000"/>
              </a:lnSpc>
              <a:spcBef>
                <a:spcPct val="35000"/>
              </a:spcBef>
              <a:buFontTx/>
              <a:buNone/>
            </a:pPr>
            <a:endParaRPr lang="cs-CZ" altLang="cs-CZ" sz="2316" dirty="0">
              <a:latin typeface="Times New Roman" panose="02020603050405020304" pitchFamily="18" charset="0"/>
            </a:endParaRPr>
          </a:p>
        </p:txBody>
      </p:sp>
      <p:sp>
        <p:nvSpPr>
          <p:cNvPr id="19460" name="Text Box 5"/>
          <p:cNvSpPr txBox="1">
            <a:spLocks noChangeArrowheads="1"/>
          </p:cNvSpPr>
          <p:nvPr/>
        </p:nvSpPr>
        <p:spPr bwMode="auto">
          <a:xfrm>
            <a:off x="4627877" y="708965"/>
            <a:ext cx="184730" cy="1375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5210" b="1" dirty="0">
              <a:solidFill>
                <a:srgbClr val="663300"/>
              </a:solidFill>
            </a:endParaRPr>
          </a:p>
          <a:p>
            <a:pPr eaLnBrk="1" hangingPunct="1">
              <a:spcBef>
                <a:spcPct val="0"/>
              </a:spcBef>
              <a:buFontTx/>
              <a:buNone/>
            </a:pPr>
            <a:endParaRPr lang="cs-CZ" altLang="cs-CZ" sz="1737" dirty="0"/>
          </a:p>
        </p:txBody>
      </p:sp>
      <p:sp>
        <p:nvSpPr>
          <p:cNvPr id="19461" name="Text Box 6"/>
          <p:cNvSpPr txBox="1">
            <a:spLocks noChangeArrowheads="1"/>
          </p:cNvSpPr>
          <p:nvPr/>
        </p:nvSpPr>
        <p:spPr bwMode="auto">
          <a:xfrm>
            <a:off x="2937045" y="2032225"/>
            <a:ext cx="184731" cy="413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endParaRPr lang="cs-CZ" altLang="cs-CZ" sz="1737"/>
          </a:p>
        </p:txBody>
      </p:sp>
      <p:sp>
        <p:nvSpPr>
          <p:cNvPr id="84999" name="Text Box 7"/>
          <p:cNvSpPr txBox="1">
            <a:spLocks noChangeArrowheads="1"/>
          </p:cNvSpPr>
          <p:nvPr/>
        </p:nvSpPr>
        <p:spPr bwMode="auto">
          <a:xfrm>
            <a:off x="234405" y="1632819"/>
            <a:ext cx="184731"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l" eaLnBrk="1" hangingPunct="1">
              <a:spcBef>
                <a:spcPct val="0"/>
              </a:spcBef>
              <a:buNone/>
            </a:pPr>
            <a:endParaRPr lang="cs-CZ" altLang="cs-CZ" sz="1800" dirty="0"/>
          </a:p>
          <a:p>
            <a:pPr algn="l" eaLnBrk="1" hangingPunct="1">
              <a:spcBef>
                <a:spcPct val="0"/>
              </a:spcBef>
              <a:buNone/>
            </a:pPr>
            <a:endParaRPr lang="cs-CZ" altLang="cs-CZ" sz="1800" dirty="0"/>
          </a:p>
        </p:txBody>
      </p:sp>
      <p:sp>
        <p:nvSpPr>
          <p:cNvPr id="2" name="TextovéPole 1"/>
          <p:cNvSpPr txBox="1"/>
          <p:nvPr/>
        </p:nvSpPr>
        <p:spPr>
          <a:xfrm>
            <a:off x="265929" y="332656"/>
            <a:ext cx="2164375" cy="567271"/>
          </a:xfrm>
          <a:prstGeom prst="rect">
            <a:avLst/>
          </a:prstGeom>
          <a:noFill/>
        </p:spPr>
        <p:txBody>
          <a:bodyPr wrap="none" rtlCol="0">
            <a:spAutoFit/>
          </a:bodyPr>
          <a:lstStyle/>
          <a:p>
            <a:r>
              <a:rPr lang="cs-CZ" sz="2800" dirty="0" smtClean="0"/>
              <a:t>Komunikace</a:t>
            </a:r>
            <a:endParaRPr lang="cs-CZ" sz="2800" dirty="0"/>
          </a:p>
        </p:txBody>
      </p:sp>
      <p:sp>
        <p:nvSpPr>
          <p:cNvPr id="3" name="TextovéPole 2"/>
          <p:cNvSpPr txBox="1"/>
          <p:nvPr/>
        </p:nvSpPr>
        <p:spPr>
          <a:xfrm>
            <a:off x="518947" y="1614660"/>
            <a:ext cx="5020926" cy="350865"/>
          </a:xfrm>
          <a:prstGeom prst="rect">
            <a:avLst/>
          </a:prstGeom>
          <a:noFill/>
        </p:spPr>
        <p:txBody>
          <a:bodyPr wrap="none" rtlCol="0">
            <a:spAutoFit/>
          </a:bodyPr>
          <a:lstStyle/>
          <a:p>
            <a:r>
              <a:rPr lang="cs-CZ" dirty="0" smtClean="0"/>
              <a:t>„Slepota odděluje od věcí, hluchota od lidí“ – Helen Kellerová</a:t>
            </a:r>
            <a:endParaRPr lang="cs-CZ" dirty="0"/>
          </a:p>
        </p:txBody>
      </p:sp>
      <p:sp>
        <p:nvSpPr>
          <p:cNvPr id="4" name="TextovéPole 3"/>
          <p:cNvSpPr txBox="1"/>
          <p:nvPr/>
        </p:nvSpPr>
        <p:spPr>
          <a:xfrm>
            <a:off x="384471" y="2596003"/>
            <a:ext cx="8015336" cy="2914644"/>
          </a:xfrm>
          <a:prstGeom prst="rect">
            <a:avLst/>
          </a:prstGeom>
          <a:noFill/>
        </p:spPr>
        <p:txBody>
          <a:bodyPr wrap="none" rtlCol="0">
            <a:spAutoFit/>
          </a:bodyPr>
          <a:lstStyle/>
          <a:p>
            <a:pPr marL="285750" indent="-285750" algn="l">
              <a:buFont typeface="Arial" panose="020B0604020202020204" pitchFamily="34" charset="0"/>
              <a:buChar char="•"/>
            </a:pPr>
            <a:r>
              <a:rPr lang="cs-CZ" dirty="0" smtClean="0"/>
              <a:t>Verbální komunikace</a:t>
            </a:r>
          </a:p>
          <a:p>
            <a:pPr marL="285750" indent="-285750" algn="l">
              <a:buFont typeface="Arial" panose="020B0604020202020204" pitchFamily="34" charset="0"/>
              <a:buChar char="•"/>
            </a:pPr>
            <a:r>
              <a:rPr lang="cs-CZ" dirty="0" smtClean="0"/>
              <a:t>Neverbální komunikace</a:t>
            </a:r>
          </a:p>
          <a:p>
            <a:pPr marL="285750" indent="-285750" algn="l">
              <a:buFont typeface="Arial" panose="020B0604020202020204" pitchFamily="34" charset="0"/>
              <a:buChar char="•"/>
            </a:pPr>
            <a:endParaRPr lang="cs-CZ" dirty="0"/>
          </a:p>
          <a:p>
            <a:pPr marL="285750" indent="-285750" algn="l">
              <a:buFont typeface="Arial" panose="020B0604020202020204" pitchFamily="34" charset="0"/>
              <a:buChar char="•"/>
            </a:pPr>
            <a:r>
              <a:rPr lang="cs-CZ" dirty="0" smtClean="0"/>
              <a:t>Mluvená řeč má verbální i neverbální složku</a:t>
            </a:r>
          </a:p>
          <a:p>
            <a:pPr marL="285750" indent="-285750" algn="l">
              <a:buFont typeface="Arial" panose="020B0604020202020204" pitchFamily="34" charset="0"/>
              <a:buChar char="•"/>
            </a:pPr>
            <a:r>
              <a:rPr lang="cs-CZ" dirty="0" smtClean="0"/>
              <a:t>Neverbální komunikace – znakový jazyk, mluvená řeč podporovaná znaky, obrázkové systémy,</a:t>
            </a:r>
          </a:p>
          <a:p>
            <a:pPr algn="l"/>
            <a:r>
              <a:rPr lang="cs-CZ" dirty="0" smtClean="0"/>
              <a:t>      fotografie, znaky na tělo</a:t>
            </a:r>
          </a:p>
          <a:p>
            <a:pPr algn="l"/>
            <a:endParaRPr lang="cs-CZ" dirty="0"/>
          </a:p>
          <a:p>
            <a:pPr algn="l"/>
            <a:r>
              <a:rPr lang="cs-CZ" b="1" dirty="0" smtClean="0"/>
              <a:t>                                                                Kam patří odezírání?</a:t>
            </a:r>
            <a:endParaRPr lang="cs-CZ" b="1" dirty="0"/>
          </a:p>
        </p:txBody>
      </p:sp>
    </p:spTree>
    <p:extLst>
      <p:ext uri="{BB962C8B-B14F-4D97-AF65-F5344CB8AC3E}">
        <p14:creationId xmlns:p14="http://schemas.microsoft.com/office/powerpoint/2010/main" val="2806342837"/>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8" name="Rectangle 4"/>
          <p:cNvSpPr>
            <a:spLocks noGrp="1" noChangeArrowheads="1"/>
          </p:cNvSpPr>
          <p:nvPr>
            <p:ph type="ctrTitle"/>
          </p:nvPr>
        </p:nvSpPr>
        <p:spPr>
          <a:xfrm>
            <a:off x="377825" y="2636838"/>
            <a:ext cx="8124825" cy="971550"/>
          </a:xfrm>
        </p:spPr>
        <p:txBody>
          <a:bodyPr/>
          <a:lstStyle/>
          <a:p>
            <a:r>
              <a:rPr lang="cs-CZ" altLang="cs-CZ" dirty="0" smtClean="0"/>
              <a:t>Hezký den v Praze!</a:t>
            </a:r>
            <a:endParaRPr lang="cs-CZ" altLang="cs-CZ" dirty="0"/>
          </a:p>
        </p:txBody>
      </p:sp>
      <p:sp>
        <p:nvSpPr>
          <p:cNvPr id="390152" name="Rectangle 8"/>
          <p:cNvSpPr>
            <a:spLocks noGrp="1" noChangeArrowheads="1"/>
          </p:cNvSpPr>
          <p:nvPr>
            <p:ph type="subTitle" idx="1"/>
          </p:nvPr>
        </p:nvSpPr>
        <p:spPr bwMode="auto">
          <a:xfrm>
            <a:off x="1323975" y="3886200"/>
            <a:ext cx="6173788" cy="1752600"/>
          </a:xfrm>
          <a:prstGeom prst="rect">
            <a:avLst/>
          </a:prstGeom>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cs-CZ" altLang="cs-CZ" b="1">
              <a:solidFill>
                <a:srgbClr val="172877"/>
              </a:solidFill>
            </a:endParaRPr>
          </a:p>
        </p:txBody>
      </p:sp>
      <p:pic>
        <p:nvPicPr>
          <p:cNvPr id="390153" name="Picture 9" descr="141219_tamtam_ppt_0410_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 y="3644900"/>
            <a:ext cx="8737600" cy="18176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141219_tamtam_ppt_04">
  <a:themeElements>
    <a:clrScheme name="090907_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090907_pot">
      <a:majorFont>
        <a:latin typeface="Arial"/>
        <a:ea typeface=""/>
        <a:cs typeface=""/>
      </a:majorFont>
      <a:minorFont>
        <a:latin typeface="Arial"/>
        <a:ea typeface=""/>
        <a:cs typeface=""/>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20000"/>
          </a:lnSpc>
          <a:spcBef>
            <a:spcPct val="50000"/>
          </a:spcBef>
          <a:spcAft>
            <a:spcPct val="0"/>
          </a:spcAft>
          <a:buClr>
            <a:srgbClr val="666C68"/>
          </a:buClr>
          <a:buSzPct val="125000"/>
          <a:buFont typeface="Wingdings" pitchFamily="2" charset="2"/>
          <a:buNone/>
          <a:tabLst/>
          <a:defRPr kumimoji="0" lang="en-US" altLang="cs-CZ" sz="1400" b="0" i="0" u="none" strike="noStrike" cap="none" normalizeH="0" baseline="0" smtClean="0">
            <a:ln>
              <a:noFill/>
            </a:ln>
            <a:solidFill>
              <a:srgbClr val="000000"/>
            </a:solidFill>
            <a:effectLst/>
            <a:latin typeface="Arial Unicode MS" pitchFamily="34" charset="-128"/>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20000"/>
          </a:lnSpc>
          <a:spcBef>
            <a:spcPct val="50000"/>
          </a:spcBef>
          <a:spcAft>
            <a:spcPct val="0"/>
          </a:spcAft>
          <a:buClr>
            <a:srgbClr val="666C68"/>
          </a:buClr>
          <a:buSzPct val="125000"/>
          <a:buFont typeface="Wingdings" pitchFamily="2" charset="2"/>
          <a:buNone/>
          <a:tabLst/>
          <a:defRPr kumimoji="0" lang="en-US" altLang="cs-CZ" sz="1400" b="0" i="0" u="none" strike="noStrike" cap="none" normalizeH="0" baseline="0" smtClean="0">
            <a:ln>
              <a:noFill/>
            </a:ln>
            <a:solidFill>
              <a:srgbClr val="000000"/>
            </a:solidFill>
            <a:effectLst/>
            <a:latin typeface="Arial Unicode MS" pitchFamily="34" charset="-128"/>
          </a:defRPr>
        </a:defPPr>
      </a:lstStyle>
    </a:lnDef>
  </a:objectDefaults>
  <a:extraClrSchemeLst>
    <a:extraClrScheme>
      <a:clrScheme name="090907_pot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090907_pot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090907_pot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090907_pot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090907_pot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090907_pot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090907_pot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iv systém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iv systému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Kancelář">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141219_tamtam_ppt_04</Template>
  <TotalTime>1172</TotalTime>
  <Words>623</Words>
  <Application>Microsoft Office PowerPoint</Application>
  <PresentationFormat>Custom</PresentationFormat>
  <Paragraphs>167</Paragraphs>
  <Slides>21</Slides>
  <Notes>12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21</vt:i4>
      </vt:variant>
    </vt:vector>
  </HeadingPairs>
  <TitlesOfParts>
    <vt:vector size="23" baseType="lpstr">
      <vt:lpstr>141219_tamtam_ppt_04</vt:lpstr>
      <vt:lpstr>Slide</vt:lpstr>
      <vt:lpstr> </vt:lpstr>
      <vt:lpstr>10. Může být člověk neslyšící z důvodů opakovaných zánětů středouší? NE!!! Maximálně 60 – 80 dB, funguje kostní vedení.  </vt:lpstr>
      <vt:lpstr> </vt:lpstr>
      <vt:lpstr> </vt:lpstr>
      <vt:lpstr>U centrální vady  </vt:lpstr>
      <vt:lpstr> </vt:lpstr>
      <vt:lpstr> </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Hezký den v Praze!</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CENTRUM PRO DĚTSKÝ SLUCH TAMTAM, o.p.s.</dc:title>
  <dc:creator>Zacho</dc:creator>
  <cp:lastModifiedBy>Pavel Jungwirth</cp:lastModifiedBy>
  <cp:revision>141</cp:revision>
  <cp:lastPrinted>2000-03-22T09:21:57Z</cp:lastPrinted>
  <dcterms:created xsi:type="dcterms:W3CDTF">2015-04-16T05:52:34Z</dcterms:created>
  <dcterms:modified xsi:type="dcterms:W3CDTF">2021-03-17T10:55:17Z</dcterms:modified>
</cp:coreProperties>
</file>