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3"/>
  </p:notesMasterIdLst>
  <p:handoutMasterIdLst>
    <p:handoutMasterId r:id="rId24"/>
  </p:handoutMasterIdLst>
  <p:sldIdLst>
    <p:sldId id="260" r:id="rId2"/>
    <p:sldId id="329" r:id="rId3"/>
    <p:sldId id="417" r:id="rId4"/>
    <p:sldId id="419" r:id="rId5"/>
    <p:sldId id="425" r:id="rId6"/>
    <p:sldId id="421" r:id="rId7"/>
    <p:sldId id="424" r:id="rId8"/>
    <p:sldId id="415" r:id="rId9"/>
    <p:sldId id="390" r:id="rId10"/>
    <p:sldId id="397" r:id="rId11"/>
    <p:sldId id="398" r:id="rId12"/>
    <p:sldId id="399" r:id="rId13"/>
    <p:sldId id="392" r:id="rId14"/>
    <p:sldId id="393" r:id="rId15"/>
    <p:sldId id="400" r:id="rId16"/>
    <p:sldId id="401" r:id="rId17"/>
    <p:sldId id="411" r:id="rId18"/>
    <p:sldId id="402" r:id="rId19"/>
    <p:sldId id="409" r:id="rId20"/>
    <p:sldId id="412" r:id="rId21"/>
    <p:sldId id="258" r:id="rId22"/>
  </p:sldIdLst>
  <p:sldSz cx="8821738" cy="6858000"/>
  <p:notesSz cx="6781800" cy="9912350"/>
  <p:defaultTextStyle>
    <a:defPPr>
      <a:defRPr lang="en-US"/>
    </a:defPPr>
    <a:lvl1pPr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1pPr>
    <a:lvl2pPr marL="4572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2pPr>
    <a:lvl3pPr marL="9144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3pPr>
    <a:lvl4pPr marL="13716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4pPr>
    <a:lvl5pPr marL="18288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5pPr>
    <a:lvl6pPr marL="2286000" algn="l" defTabSz="914400" rtl="0" eaLnBrk="1" latinLnBrk="0" hangingPunct="1">
      <a:defRPr sz="1400" kern="1200">
        <a:solidFill>
          <a:srgbClr val="000000"/>
        </a:solidFill>
        <a:latin typeface="Arial Unicode MS" pitchFamily="34" charset="-128"/>
        <a:ea typeface="+mn-ea"/>
        <a:cs typeface="+mn-cs"/>
      </a:defRPr>
    </a:lvl6pPr>
    <a:lvl7pPr marL="2743200" algn="l" defTabSz="914400" rtl="0" eaLnBrk="1" latinLnBrk="0" hangingPunct="1">
      <a:defRPr sz="1400" kern="1200">
        <a:solidFill>
          <a:srgbClr val="000000"/>
        </a:solidFill>
        <a:latin typeface="Arial Unicode MS" pitchFamily="34" charset="-128"/>
        <a:ea typeface="+mn-ea"/>
        <a:cs typeface="+mn-cs"/>
      </a:defRPr>
    </a:lvl7pPr>
    <a:lvl8pPr marL="3200400" algn="l" defTabSz="914400" rtl="0" eaLnBrk="1" latinLnBrk="0" hangingPunct="1">
      <a:defRPr sz="1400" kern="1200">
        <a:solidFill>
          <a:srgbClr val="000000"/>
        </a:solidFill>
        <a:latin typeface="Arial Unicode MS" pitchFamily="34" charset="-128"/>
        <a:ea typeface="+mn-ea"/>
        <a:cs typeface="+mn-cs"/>
      </a:defRPr>
    </a:lvl8pPr>
    <a:lvl9pPr marL="3657600" algn="l" defTabSz="914400" rtl="0" eaLnBrk="1" latinLnBrk="0" hangingPunct="1">
      <a:defRPr sz="1400" kern="1200">
        <a:solidFill>
          <a:srgbClr val="000000"/>
        </a:solidFill>
        <a:latin typeface="Arial Unicode MS" pitchFamily="34" charset="-128"/>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778">
          <p15:clr>
            <a:srgbClr val="A4A3A4"/>
          </p15:clr>
        </p15:guide>
      </p15:sldGuideLst>
    </p:ext>
    <p:ext uri="{2D200454-40CA-4A62-9FC3-DE9A4176ACB9}">
      <p15:notesGuideLst xmlns="" xmlns:p15="http://schemas.microsoft.com/office/powerpoint/2012/main">
        <p15:guide id="1" orient="horz" pos="312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2877"/>
    <a:srgbClr val="4B186E"/>
    <a:srgbClr val="C41225"/>
    <a:srgbClr val="DA521F"/>
    <a:srgbClr val="E49F15"/>
    <a:srgbClr val="276E27"/>
    <a:srgbClr val="23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660" autoAdjust="0"/>
  </p:normalViewPr>
  <p:slideViewPr>
    <p:cSldViewPr>
      <p:cViewPr varScale="1">
        <p:scale>
          <a:sx n="92" d="100"/>
          <a:sy n="92" d="100"/>
        </p:scale>
        <p:origin x="-1494" y="-102"/>
      </p:cViewPr>
      <p:guideLst>
        <p:guide orient="horz" pos="2160"/>
        <p:guide pos="2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5" d="100"/>
          <a:sy n="85" d="100"/>
        </p:scale>
        <p:origin x="-2328" y="-90"/>
      </p:cViewPr>
      <p:guideLst>
        <p:guide orient="horz" pos="312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79" name="Rectangle 3"/>
          <p:cNvSpPr>
            <a:spLocks noGrp="1" noChangeArrowheads="1"/>
          </p:cNvSpPr>
          <p:nvPr>
            <p:ph type="dt" sz="quarter" idx="1"/>
          </p:nvPr>
        </p:nvSpPr>
        <p:spPr bwMode="auto">
          <a:xfrm>
            <a:off x="384175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0" name="Rectangle 4"/>
          <p:cNvSpPr>
            <a:spLocks noGrp="1" noChangeArrowheads="1"/>
          </p:cNvSpPr>
          <p:nvPr>
            <p:ph type="ftr" sz="quarter" idx="2"/>
          </p:nvPr>
        </p:nvSpPr>
        <p:spPr bwMode="auto">
          <a:xfrm>
            <a:off x="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1" name="Rectangle 5"/>
          <p:cNvSpPr>
            <a:spLocks noGrp="1" noChangeArrowheads="1"/>
          </p:cNvSpPr>
          <p:nvPr>
            <p:ph type="sldNum" sz="quarter" idx="3"/>
          </p:nvPr>
        </p:nvSpPr>
        <p:spPr bwMode="auto">
          <a:xfrm>
            <a:off x="384175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fld id="{D15DD51B-9381-4475-A9C1-01DD8846BA4A}" type="slidenum">
              <a:rPr lang="en-GB" altLang="cs-CZ"/>
              <a:pPr/>
              <a:t>‹#›</a:t>
            </a:fld>
            <a:endParaRPr lang="en-GB" altLang="cs-CZ"/>
          </a:p>
        </p:txBody>
      </p:sp>
    </p:spTree>
    <p:extLst>
      <p:ext uri="{BB962C8B-B14F-4D97-AF65-F5344CB8AC3E}">
        <p14:creationId xmlns:p14="http://schemas.microsoft.com/office/powerpoint/2010/main" val="34671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19" name="Rectangle 3"/>
          <p:cNvSpPr>
            <a:spLocks noGrp="1" noChangeArrowheads="1"/>
          </p:cNvSpPr>
          <p:nvPr>
            <p:ph type="dt" idx="1"/>
          </p:nvPr>
        </p:nvSpPr>
        <p:spPr bwMode="auto">
          <a:xfrm>
            <a:off x="381000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endParaRPr lang="en-GB" altLang="cs-CZ"/>
          </a:p>
        </p:txBody>
      </p:sp>
      <p:sp>
        <p:nvSpPr>
          <p:cNvPr id="137220" name="Rectangle 4"/>
          <p:cNvSpPr>
            <a:spLocks noGrp="1" noRot="1" noChangeAspect="1" noChangeArrowheads="1" noTextEdit="1"/>
          </p:cNvSpPr>
          <p:nvPr>
            <p:ph type="sldImg" idx="2"/>
          </p:nvPr>
        </p:nvSpPr>
        <p:spPr bwMode="auto">
          <a:xfrm>
            <a:off x="985838" y="762000"/>
            <a:ext cx="4806950" cy="3736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14400" y="4727575"/>
            <a:ext cx="4953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37222" name="Rectangle 6"/>
          <p:cNvSpPr>
            <a:spLocks noGrp="1" noChangeArrowheads="1"/>
          </p:cNvSpPr>
          <p:nvPr>
            <p:ph type="ftr" sz="quarter" idx="4"/>
          </p:nvPr>
        </p:nvSpPr>
        <p:spPr bwMode="auto">
          <a:xfrm>
            <a:off x="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23" name="Rectangle 7"/>
          <p:cNvSpPr>
            <a:spLocks noGrp="1" noChangeArrowheads="1"/>
          </p:cNvSpPr>
          <p:nvPr>
            <p:ph type="sldNum" sz="quarter" idx="5"/>
          </p:nvPr>
        </p:nvSpPr>
        <p:spPr bwMode="auto">
          <a:xfrm>
            <a:off x="381000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fld id="{1FA4456A-EBDB-4321-9F10-85C410DF1BEC}" type="slidenum">
              <a:rPr lang="en-GB" altLang="cs-CZ"/>
              <a:pPr/>
              <a:t>‹#›</a:t>
            </a:fld>
            <a:endParaRPr lang="en-GB" altLang="cs-CZ"/>
          </a:p>
        </p:txBody>
      </p:sp>
    </p:spTree>
    <p:extLst>
      <p:ext uri="{BB962C8B-B14F-4D97-AF65-F5344CB8AC3E}">
        <p14:creationId xmlns:p14="http://schemas.microsoft.com/office/powerpoint/2010/main" val="2275668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9</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24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18</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47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19</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78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20</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34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10</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01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11</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06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12</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13</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14</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1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15</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60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16</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8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17</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34178" name="Rectangle 2"/>
          <p:cNvSpPr>
            <a:spLocks noGrp="1" noChangeArrowheads="1"/>
          </p:cNvSpPr>
          <p:nvPr>
            <p:ph type="ctrTitle" sz="quarter"/>
          </p:nvPr>
        </p:nvSpPr>
        <p:spPr>
          <a:xfrm>
            <a:off x="377825" y="2636838"/>
            <a:ext cx="8124825"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rgbClr val="172878"/>
                </a:solidFill>
              </a:defRPr>
            </a:lvl1pPr>
          </a:lstStyle>
          <a:p>
            <a:pPr lvl="0"/>
            <a:r>
              <a:rPr lang="cs-CZ" altLang="cs-CZ" noProof="0" smtClean="0"/>
              <a:t>Kliknutím lze upravit styl.</a:t>
            </a:r>
          </a:p>
        </p:txBody>
      </p:sp>
      <p:sp>
        <p:nvSpPr>
          <p:cNvPr id="434180" name="Text Box 4"/>
          <p:cNvSpPr txBox="1">
            <a:spLocks noChangeArrowheads="1"/>
          </p:cNvSpPr>
          <p:nvPr/>
        </p:nvSpPr>
        <p:spPr bwMode="auto">
          <a:xfrm rot="21600000">
            <a:off x="955675" y="6081713"/>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2000" b="1">
                <a:solidFill>
                  <a:schemeClr val="bg1"/>
                </a:solidFill>
              </a:rPr>
              <a:t>DIVIZE MEMBRÁNOVÝCH PROCESŮ</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86280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86513" y="233363"/>
            <a:ext cx="1984375" cy="557053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30213" y="233363"/>
            <a:ext cx="5803900" cy="55705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8998417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528069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96913" y="4406900"/>
            <a:ext cx="7497762"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696913" y="2906713"/>
            <a:ext cx="74977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236983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30213" y="1484313"/>
            <a:ext cx="38941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476750" y="1484313"/>
            <a:ext cx="38941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026277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41325" y="274638"/>
            <a:ext cx="7939088"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41325" y="1535113"/>
            <a:ext cx="3897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41325" y="2174875"/>
            <a:ext cx="389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481513" y="1535113"/>
            <a:ext cx="3898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481513" y="2174875"/>
            <a:ext cx="3898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4178536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1232037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636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41325" y="273050"/>
            <a:ext cx="2901950"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449638" y="273050"/>
            <a:ext cx="4930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41325" y="1435100"/>
            <a:ext cx="29019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893756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28788" y="4800600"/>
            <a:ext cx="5292725"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28788" y="612775"/>
            <a:ext cx="52927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28788" y="5367338"/>
            <a:ext cx="52927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5536685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r="-7"/>
          </a:stretch>
        </a:blip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450850" y="233363"/>
            <a:ext cx="73025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endParaRPr lang="en-GB" altLang="cs-CZ" smtClean="0"/>
          </a:p>
        </p:txBody>
      </p:sp>
      <p:sp>
        <p:nvSpPr>
          <p:cNvPr id="433155" name="Rectangle 3"/>
          <p:cNvSpPr>
            <a:spLocks noGrp="1" noChangeArrowheads="1"/>
          </p:cNvSpPr>
          <p:nvPr>
            <p:ph type="body" idx="1"/>
          </p:nvPr>
        </p:nvSpPr>
        <p:spPr bwMode="auto">
          <a:xfrm>
            <a:off x="430213" y="1484313"/>
            <a:ext cx="79406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altLang="cs-CZ" smtClean="0"/>
          </a:p>
        </p:txBody>
      </p:sp>
      <p:sp>
        <p:nvSpPr>
          <p:cNvPr id="433160" name="Text Box 8"/>
          <p:cNvSpPr txBox="1">
            <a:spLocks noChangeArrowheads="1"/>
          </p:cNvSpPr>
          <p:nvPr/>
        </p:nvSpPr>
        <p:spPr bwMode="auto">
          <a:xfrm rot="16200000">
            <a:off x="6265862" y="3906838"/>
            <a:ext cx="4284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1700" b="1">
                <a:solidFill>
                  <a:schemeClr val="bg1"/>
                </a:solidFill>
              </a:rPr>
              <a:t>DIVIZE MEMBRÁNOVÝCH PROCESŮ</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eaLnBrk="1" fontAlgn="base" hangingPunct="1">
        <a:spcBef>
          <a:spcPct val="0"/>
        </a:spcBef>
        <a:spcAft>
          <a:spcPct val="0"/>
        </a:spcAft>
        <a:defRPr b="1">
          <a:solidFill>
            <a:srgbClr val="172877"/>
          </a:solidFill>
          <a:latin typeface="+mj-lt"/>
          <a:ea typeface="+mj-ea"/>
          <a:cs typeface="+mj-cs"/>
        </a:defRPr>
      </a:lvl1pPr>
      <a:lvl2pPr algn="l" rtl="0" eaLnBrk="1" fontAlgn="base" hangingPunct="1">
        <a:spcBef>
          <a:spcPct val="0"/>
        </a:spcBef>
        <a:spcAft>
          <a:spcPct val="0"/>
        </a:spcAft>
        <a:defRPr b="1">
          <a:solidFill>
            <a:srgbClr val="172877"/>
          </a:solidFill>
          <a:latin typeface="Arial" charset="0"/>
        </a:defRPr>
      </a:lvl2pPr>
      <a:lvl3pPr algn="l" rtl="0" eaLnBrk="1" fontAlgn="base" hangingPunct="1">
        <a:spcBef>
          <a:spcPct val="0"/>
        </a:spcBef>
        <a:spcAft>
          <a:spcPct val="0"/>
        </a:spcAft>
        <a:defRPr b="1">
          <a:solidFill>
            <a:srgbClr val="172877"/>
          </a:solidFill>
          <a:latin typeface="Arial" charset="0"/>
        </a:defRPr>
      </a:lvl3pPr>
      <a:lvl4pPr algn="l" rtl="0" eaLnBrk="1" fontAlgn="base" hangingPunct="1">
        <a:spcBef>
          <a:spcPct val="0"/>
        </a:spcBef>
        <a:spcAft>
          <a:spcPct val="0"/>
        </a:spcAft>
        <a:defRPr b="1">
          <a:solidFill>
            <a:srgbClr val="172877"/>
          </a:solidFill>
          <a:latin typeface="Arial" charset="0"/>
        </a:defRPr>
      </a:lvl4pPr>
      <a:lvl5pPr algn="l" rtl="0" eaLnBrk="1" fontAlgn="base" hangingPunct="1">
        <a:spcBef>
          <a:spcPct val="0"/>
        </a:spcBef>
        <a:spcAft>
          <a:spcPct val="0"/>
        </a:spcAft>
        <a:defRPr b="1">
          <a:solidFill>
            <a:srgbClr val="172877"/>
          </a:solidFill>
          <a:latin typeface="Arial" charset="0"/>
        </a:defRPr>
      </a:lvl5pPr>
      <a:lvl6pPr marL="457200" algn="l" rtl="0" eaLnBrk="1" fontAlgn="base" hangingPunct="1">
        <a:spcBef>
          <a:spcPct val="0"/>
        </a:spcBef>
        <a:spcAft>
          <a:spcPct val="0"/>
        </a:spcAft>
        <a:defRPr b="1">
          <a:solidFill>
            <a:srgbClr val="172877"/>
          </a:solidFill>
          <a:latin typeface="Arial" charset="0"/>
        </a:defRPr>
      </a:lvl6pPr>
      <a:lvl7pPr marL="914400" algn="l" rtl="0" eaLnBrk="1" fontAlgn="base" hangingPunct="1">
        <a:spcBef>
          <a:spcPct val="0"/>
        </a:spcBef>
        <a:spcAft>
          <a:spcPct val="0"/>
        </a:spcAft>
        <a:defRPr b="1">
          <a:solidFill>
            <a:srgbClr val="172877"/>
          </a:solidFill>
          <a:latin typeface="Arial" charset="0"/>
        </a:defRPr>
      </a:lvl7pPr>
      <a:lvl8pPr marL="1371600" algn="l" rtl="0" eaLnBrk="1" fontAlgn="base" hangingPunct="1">
        <a:spcBef>
          <a:spcPct val="0"/>
        </a:spcBef>
        <a:spcAft>
          <a:spcPct val="0"/>
        </a:spcAft>
        <a:defRPr b="1">
          <a:solidFill>
            <a:srgbClr val="172877"/>
          </a:solidFill>
          <a:latin typeface="Arial" charset="0"/>
        </a:defRPr>
      </a:lvl8pPr>
      <a:lvl9pPr marL="1828800" algn="l" rtl="0" eaLnBrk="1" fontAlgn="base" hangingPunct="1">
        <a:spcBef>
          <a:spcPct val="0"/>
        </a:spcBef>
        <a:spcAft>
          <a:spcPct val="0"/>
        </a:spcAft>
        <a:defRPr b="1">
          <a:solidFill>
            <a:srgbClr val="172877"/>
          </a:solidFill>
          <a:latin typeface="Arial" charset="0"/>
        </a:defRPr>
      </a:lvl9pPr>
    </p:titleStyle>
    <p:bodyStyle>
      <a:lvl1pPr algn="l" rtl="0" eaLnBrk="1" fontAlgn="base" hangingPunct="1">
        <a:lnSpc>
          <a:spcPct val="120000"/>
        </a:lnSpc>
        <a:spcBef>
          <a:spcPct val="50000"/>
        </a:spcBef>
        <a:spcAft>
          <a:spcPct val="0"/>
        </a:spcAft>
        <a:buClr>
          <a:srgbClr val="172877"/>
        </a:buClr>
        <a:buSzPct val="125000"/>
        <a:defRPr sz="1600">
          <a:solidFill>
            <a:srgbClr val="000000"/>
          </a:solidFill>
          <a:latin typeface="+mn-lt"/>
          <a:ea typeface="+mn-ea"/>
          <a:cs typeface="+mn-cs"/>
        </a:defRPr>
      </a:lvl1pPr>
      <a:lvl2pPr marL="941388" indent="-381000"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2pPr>
      <a:lvl3pPr marL="1417638" indent="-296863" algn="l" rtl="0" eaLnBrk="1" fontAlgn="base" hangingPunct="1">
        <a:lnSpc>
          <a:spcPct val="120000"/>
        </a:lnSpc>
        <a:spcBef>
          <a:spcPct val="50000"/>
        </a:spcBef>
        <a:spcAft>
          <a:spcPct val="0"/>
        </a:spcAft>
        <a:buClr>
          <a:srgbClr val="172877"/>
        </a:buClr>
        <a:buSzPct val="125000"/>
        <a:buChar char="•"/>
        <a:defRPr sz="1400">
          <a:solidFill>
            <a:srgbClr val="000000"/>
          </a:solidFill>
          <a:latin typeface="Arial Unicode MS" pitchFamily="34" charset="-128"/>
        </a:defRPr>
      </a:lvl3pPr>
      <a:lvl4pPr marL="1871663" indent="-274638"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4pPr>
      <a:lvl5pPr marL="23479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5pPr>
      <a:lvl6pPr marL="28051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6pPr>
      <a:lvl7pPr marL="32623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7pPr>
      <a:lvl8pPr marL="37195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8pPr>
      <a:lvl9pPr marL="41767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udionika.cz/medel/stranka/videa-k-shlednuti"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1eE1rrmyw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endParaRPr lang="cs-CZ" altLang="cs-CZ" sz="2800" b="1" dirty="0" smtClean="0">
              <a:solidFill>
                <a:srgbClr val="172877"/>
              </a:solidFill>
              <a:latin typeface="+mj-lt"/>
              <a:ea typeface="+mj-ea"/>
              <a:cs typeface="+mj-cs"/>
            </a:endParaRPr>
          </a:p>
          <a:p>
            <a:pPr algn="ctr">
              <a:lnSpc>
                <a:spcPct val="100000"/>
              </a:lnSpc>
            </a:pPr>
            <a:r>
              <a:rPr lang="cs-CZ" altLang="cs-CZ" sz="2800" b="1" dirty="0" smtClean="0"/>
              <a:t>Speciální pedagogika osob se sluchovým postižením = SURDOPEDIE</a:t>
            </a:r>
          </a:p>
          <a:p>
            <a:pPr algn="ctr">
              <a:lnSpc>
                <a:spcPct val="100000"/>
              </a:lnSpc>
            </a:pPr>
            <a:endParaRPr lang="cs-CZ" altLang="cs-CZ" sz="2000" dirty="0"/>
          </a:p>
          <a:p>
            <a:pPr algn="ctr">
              <a:lnSpc>
                <a:spcPct val="100000"/>
              </a:lnSpc>
            </a:pPr>
            <a:r>
              <a:rPr lang="cs-CZ" altLang="cs-CZ" sz="2000" dirty="0" smtClean="0"/>
              <a:t>Iva </a:t>
            </a:r>
            <a:r>
              <a:rPr lang="cs-CZ" altLang="cs-CZ" sz="2000" dirty="0" err="1" smtClean="0"/>
              <a:t>Jungwirthová</a:t>
            </a:r>
            <a:endParaRPr lang="cs-CZ" altLang="cs-CZ" sz="2000" dirty="0" smtClean="0"/>
          </a:p>
          <a:p>
            <a:pPr algn="ctr">
              <a:lnSpc>
                <a:spcPct val="100000"/>
              </a:lnSpc>
            </a:pPr>
            <a:r>
              <a:rPr lang="cs-CZ" altLang="cs-CZ" sz="2000" dirty="0" smtClean="0"/>
              <a:t>Raná péče Čechy </a:t>
            </a:r>
          </a:p>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306413" y="295776"/>
            <a:ext cx="1765227" cy="567271"/>
          </a:xfrm>
          <a:prstGeom prst="rect">
            <a:avLst/>
          </a:prstGeom>
          <a:noFill/>
        </p:spPr>
        <p:txBody>
          <a:bodyPr wrap="none" rtlCol="0">
            <a:spAutoFit/>
          </a:bodyPr>
          <a:lstStyle/>
          <a:p>
            <a:r>
              <a:rPr lang="cs-CZ" sz="2800" dirty="0" smtClean="0"/>
              <a:t>Sluchadla</a:t>
            </a:r>
            <a:endParaRPr lang="cs-CZ" sz="2800" dirty="0"/>
          </a:p>
        </p:txBody>
      </p:sp>
      <p:sp>
        <p:nvSpPr>
          <p:cNvPr id="3" name="TextovéPole 2"/>
          <p:cNvSpPr txBox="1"/>
          <p:nvPr/>
        </p:nvSpPr>
        <p:spPr>
          <a:xfrm>
            <a:off x="306413" y="1591005"/>
            <a:ext cx="7056784" cy="5549211"/>
          </a:xfrm>
          <a:prstGeom prst="rect">
            <a:avLst/>
          </a:prstGeom>
          <a:noFill/>
        </p:spPr>
        <p:txBody>
          <a:bodyPr wrap="square" rtlCol="0">
            <a:spAutoFit/>
          </a:bodyPr>
          <a:lstStyle/>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Phonak</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Widex</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Resound</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Siemens</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a:t>
            </a:r>
          </a:p>
          <a:p>
            <a:pPr algn="l" eaLnBrk="1" hangingPunct="1">
              <a:spcBef>
                <a:spcPct val="0"/>
              </a:spcBef>
            </a:pPr>
            <a:endParaRPr lang="cs-CZ" altLang="cs-CZ" sz="1800" b="1" dirty="0" smtClean="0">
              <a:solidFill>
                <a:schemeClr val="tx1"/>
              </a:solidFill>
            </a:endParaRPr>
          </a:p>
          <a:p>
            <a:pPr algn="l" eaLnBrk="1" hangingPunct="1">
              <a:spcBef>
                <a:spcPct val="0"/>
              </a:spcBef>
            </a:pPr>
            <a:r>
              <a:rPr lang="cs-CZ" altLang="cs-CZ" sz="1800" b="1" dirty="0" smtClean="0">
                <a:solidFill>
                  <a:schemeClr val="tx1"/>
                </a:solidFill>
              </a:rPr>
              <a:t>Co je to sluchadlo ??? </a:t>
            </a:r>
          </a:p>
          <a:p>
            <a:pPr algn="l" eaLnBrk="1" hangingPunct="1">
              <a:spcBef>
                <a:spcPct val="0"/>
              </a:spcBef>
            </a:pPr>
            <a:r>
              <a:rPr lang="cs-CZ" sz="1800" b="1" dirty="0" smtClean="0"/>
              <a:t>Sluchadlo</a:t>
            </a:r>
            <a:r>
              <a:rPr lang="cs-CZ" sz="1800" dirty="0"/>
              <a:t> je elektronická pomůcka, která se nejčastěji nosí za uchem nebo v uchu. Jeho základní části, zjednodušeně řečeno, tvoří </a:t>
            </a:r>
            <a:r>
              <a:rPr lang="cs-CZ" sz="1800" b="1" dirty="0"/>
              <a:t>mikrofon</a:t>
            </a:r>
            <a:r>
              <a:rPr lang="cs-CZ" sz="1800" dirty="0"/>
              <a:t>, </a:t>
            </a:r>
            <a:r>
              <a:rPr lang="cs-CZ" sz="1800" b="1" dirty="0" smtClean="0"/>
              <a:t>reproduktor</a:t>
            </a:r>
            <a:r>
              <a:rPr lang="cs-CZ" sz="1800" dirty="0" smtClean="0"/>
              <a:t> </a:t>
            </a:r>
            <a:r>
              <a:rPr lang="cs-CZ" sz="1800" dirty="0"/>
              <a:t>a </a:t>
            </a:r>
            <a:r>
              <a:rPr lang="cs-CZ" sz="1800" b="1" dirty="0"/>
              <a:t>mikročip se zesilovačem zvuku </a:t>
            </a:r>
            <a:r>
              <a:rPr lang="cs-CZ" sz="1800" dirty="0"/>
              <a:t>napájené malou </a:t>
            </a:r>
            <a:r>
              <a:rPr lang="cs-CZ" sz="1800" b="1" dirty="0"/>
              <a:t>baterií</a:t>
            </a:r>
            <a:r>
              <a:rPr lang="cs-CZ" sz="1800" dirty="0" smtClean="0"/>
              <a:t>.</a:t>
            </a:r>
          </a:p>
          <a:p>
            <a:pPr algn="l" eaLnBrk="1" hangingPunct="1">
              <a:spcBef>
                <a:spcPct val="0"/>
              </a:spcBef>
            </a:pPr>
            <a:r>
              <a:rPr lang="cs-CZ" sz="1800" dirty="0"/>
              <a:t>Sluchadlo funguje tak, že zachycuje zvuk, zesiluje ho a posílá ho do zvukovodu, skrz střední ucho do vnitřního ucha, kde se nacházejí sluchové nervy.</a:t>
            </a:r>
            <a:endParaRPr lang="cs-CZ" altLang="cs-CZ" sz="1800" b="1" dirty="0">
              <a:solidFill>
                <a:schemeClr val="tx1"/>
              </a:solidFill>
            </a:endParaRPr>
          </a:p>
          <a:p>
            <a:pPr algn="l" eaLnBrk="1" hangingPunct="1">
              <a:spcBef>
                <a:spcPct val="0"/>
              </a:spcBef>
            </a:pPr>
            <a:endParaRPr lang="cs-CZ" altLang="cs-CZ" sz="1800" b="1" dirty="0">
              <a:solidFill>
                <a:schemeClr val="tx1"/>
              </a:solidFill>
            </a:endParaRPr>
          </a:p>
          <a:p>
            <a:pPr marL="285750" indent="-285750" algn="l">
              <a:buFont typeface="Arial" panose="020B0604020202020204" pitchFamily="34" charset="0"/>
              <a:buChar char="•"/>
            </a:pPr>
            <a:endParaRPr lang="cs-CZ" sz="1800" dirty="0">
              <a:solidFill>
                <a:schemeClr val="tx1"/>
              </a:solidFill>
            </a:endParaRPr>
          </a:p>
        </p:txBody>
      </p:sp>
    </p:spTree>
    <p:extLst>
      <p:ext uri="{BB962C8B-B14F-4D97-AF65-F5344CB8AC3E}">
        <p14:creationId xmlns:p14="http://schemas.microsoft.com/office/powerpoint/2010/main" val="18562047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306413" y="295776"/>
            <a:ext cx="1765227" cy="567271"/>
          </a:xfrm>
          <a:prstGeom prst="rect">
            <a:avLst/>
          </a:prstGeom>
          <a:noFill/>
        </p:spPr>
        <p:txBody>
          <a:bodyPr wrap="none" rtlCol="0">
            <a:spAutoFit/>
          </a:bodyPr>
          <a:lstStyle/>
          <a:p>
            <a:r>
              <a:rPr lang="cs-CZ" sz="2800" dirty="0" smtClean="0"/>
              <a:t>Sluchadla</a:t>
            </a:r>
            <a:endParaRPr lang="cs-CZ" sz="2800" dirty="0"/>
          </a:p>
        </p:txBody>
      </p:sp>
      <p:sp>
        <p:nvSpPr>
          <p:cNvPr id="3" name="TextovéPole 2"/>
          <p:cNvSpPr txBox="1"/>
          <p:nvPr/>
        </p:nvSpPr>
        <p:spPr>
          <a:xfrm>
            <a:off x="0" y="1268760"/>
            <a:ext cx="7223924" cy="4884414"/>
          </a:xfrm>
          <a:prstGeom prst="rect">
            <a:avLst/>
          </a:prstGeom>
          <a:noFill/>
        </p:spPr>
        <p:txBody>
          <a:bodyPr wrap="square" rtlCol="0">
            <a:spAutoFit/>
          </a:bodyPr>
          <a:lstStyle/>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Zesílení = velikost baterie = velikost sluchadla</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„Model“ = závěsné, mikro, zvukovodové, kanálové,…</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kanálů = přesnější nastavení vzhledem k audiogramu, </a:t>
            </a:r>
          </a:p>
          <a:p>
            <a:pPr algn="l" eaLnBrk="1" hangingPunct="1">
              <a:spcBef>
                <a:spcPct val="0"/>
              </a:spcBef>
            </a:pPr>
            <a:r>
              <a:rPr lang="cs-CZ" altLang="cs-CZ" sz="1800" b="1" dirty="0" smtClean="0">
                <a:solidFill>
                  <a:schemeClr val="tx1"/>
                </a:solidFill>
              </a:rPr>
              <a:t>    omezení zpětné vazby = cena</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programů = do hluku, do ticha, pro poslech hudby,…= cena</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a typ mikrofonů = směrový, všesměrový, směrově adaptibilní = cena</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Bezdrátový poslech, propojení sluchadel,… = cena</a:t>
            </a:r>
            <a:endParaRPr lang="cs-CZ" altLang="cs-CZ" sz="1800" b="1" dirty="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Barva krytu, tvarovky, typ hadičky, bateriový zámek, signalizace stavu baterie,</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Voděodolné varianty</a:t>
            </a:r>
          </a:p>
          <a:p>
            <a:pPr marL="285750" indent="-285750" algn="l" eaLnBrk="1" hangingPunct="1">
              <a:spcBef>
                <a:spcPct val="0"/>
              </a:spcBef>
              <a:buFont typeface="Arial" panose="020B0604020202020204" pitchFamily="34" charset="0"/>
              <a:buChar char="•"/>
            </a:pPr>
            <a:endParaRPr lang="cs-CZ" altLang="cs-CZ" sz="1800" b="1" dirty="0">
              <a:solidFill>
                <a:schemeClr val="tx1"/>
              </a:solidFill>
            </a:endParaRPr>
          </a:p>
          <a:p>
            <a:pPr algn="l" eaLnBrk="1" hangingPunct="1">
              <a:spcBef>
                <a:spcPct val="0"/>
              </a:spcBef>
            </a:pPr>
            <a:endParaRPr lang="cs-CZ" altLang="cs-CZ" sz="1800" b="1" dirty="0">
              <a:solidFill>
                <a:schemeClr val="tx1"/>
              </a:solidFill>
            </a:endParaRPr>
          </a:p>
          <a:p>
            <a:pPr marL="285750" indent="-285750" algn="l">
              <a:buFont typeface="Arial" panose="020B0604020202020204" pitchFamily="34" charset="0"/>
              <a:buChar char="•"/>
            </a:pPr>
            <a:endParaRPr lang="cs-CZ" sz="1800" dirty="0">
              <a:solidFill>
                <a:schemeClr val="tx1"/>
              </a:solidFill>
            </a:endParaRPr>
          </a:p>
        </p:txBody>
      </p:sp>
    </p:spTree>
    <p:extLst>
      <p:ext uri="{BB962C8B-B14F-4D97-AF65-F5344CB8AC3E}">
        <p14:creationId xmlns:p14="http://schemas.microsoft.com/office/powerpoint/2010/main" val="12329922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234405" y="295775"/>
            <a:ext cx="3185488" cy="567271"/>
          </a:xfrm>
          <a:prstGeom prst="rect">
            <a:avLst/>
          </a:prstGeom>
          <a:noFill/>
        </p:spPr>
        <p:txBody>
          <a:bodyPr wrap="none" rtlCol="0">
            <a:spAutoFit/>
          </a:bodyPr>
          <a:lstStyle/>
          <a:p>
            <a:r>
              <a:rPr lang="cs-CZ" sz="2800" dirty="0" smtClean="0"/>
              <a:t>Závěsná sluchadla</a:t>
            </a:r>
            <a:endParaRPr lang="cs-CZ" sz="2800" dirty="0"/>
          </a:p>
        </p:txBody>
      </p:sp>
      <p:sp>
        <p:nvSpPr>
          <p:cNvPr id="3" name="TextovéPole 2"/>
          <p:cNvSpPr txBox="1"/>
          <p:nvPr/>
        </p:nvSpPr>
        <p:spPr>
          <a:xfrm>
            <a:off x="351379" y="1556792"/>
            <a:ext cx="2717411" cy="3554819"/>
          </a:xfrm>
          <a:prstGeom prst="rect">
            <a:avLst/>
          </a:prstGeom>
          <a:noFill/>
        </p:spPr>
        <p:txBody>
          <a:bodyPr wrap="none" rtlCol="0">
            <a:spAutoFit/>
          </a:bodyPr>
          <a:lstStyle/>
          <a:p>
            <a:pPr marL="285750" indent="-285750" algn="l" eaLnBrk="1" hangingPunct="1">
              <a:spcBef>
                <a:spcPct val="0"/>
              </a:spcBef>
              <a:buFont typeface="Arial" panose="020B0604020202020204" pitchFamily="34" charset="0"/>
              <a:buChar char="•"/>
            </a:pPr>
            <a:r>
              <a:rPr lang="cs-CZ" altLang="cs-CZ" sz="1800" b="1" dirty="0">
                <a:solidFill>
                  <a:schemeClr val="tx1"/>
                </a:solidFill>
              </a:rPr>
              <a:t>Oboustranně!</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Digitální!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Čím dražší, tím lepší?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Celodenně!</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Kontrolovat!</a:t>
            </a:r>
          </a:p>
          <a:p>
            <a:pPr marL="285750" indent="-285750" algn="l" eaLnBrk="1" hangingPunct="1">
              <a:spcBef>
                <a:spcPct val="0"/>
              </a:spcBef>
              <a:buFont typeface="Arial" panose="020B0604020202020204" pitchFamily="34" charset="0"/>
              <a:buChar char="•"/>
            </a:pPr>
            <a:r>
              <a:rPr lang="cs-CZ" altLang="cs-CZ" sz="1800" b="1" dirty="0" err="1">
                <a:solidFill>
                  <a:schemeClr val="tx1"/>
                </a:solidFill>
              </a:rPr>
              <a:t>Stetoklip</a:t>
            </a:r>
            <a:r>
              <a:rPr lang="cs-CZ" altLang="cs-CZ" sz="1800" b="1" dirty="0">
                <a:solidFill>
                  <a:schemeClr val="tx1"/>
                </a:solidFill>
              </a:rPr>
              <a:t>!</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Tvarovka -pískání!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Baterie!</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Upevnění!</a:t>
            </a:r>
          </a:p>
          <a:p>
            <a:pPr marL="285750" indent="-285750" algn="l">
              <a:buFont typeface="Arial" panose="020B0604020202020204" pitchFamily="34" charset="0"/>
              <a:buChar char="•"/>
            </a:pPr>
            <a:endParaRPr lang="cs-CZ" sz="1800" dirty="0">
              <a:solidFill>
                <a:schemeClr val="tx1"/>
              </a:solidFill>
            </a:endParaRPr>
          </a:p>
        </p:txBody>
      </p:sp>
      <p:pic>
        <p:nvPicPr>
          <p:cNvPr id="97282" name="Picture 2" descr="Digital Hearing Aid :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8741" y="1492903"/>
            <a:ext cx="2023275" cy="1491770"/>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descr="Cute baby boy with hearing aid : Stock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027" y="1457759"/>
            <a:ext cx="2070922" cy="1381289"/>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A woman wearing a hearing aid : Stock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605" y="3990224"/>
            <a:ext cx="1495912" cy="2242773"/>
          </a:xfrm>
          <a:prstGeom prst="rect">
            <a:avLst/>
          </a:prstGeom>
          <a:noFill/>
          <a:extLst>
            <a:ext uri="{909E8E84-426E-40DD-AFC4-6F175D3DCCD1}">
              <a14:hiddenFill xmlns:a14="http://schemas.microsoft.com/office/drawing/2010/main">
                <a:solidFill>
                  <a:srgbClr val="FFFFFF"/>
                </a:solidFill>
              </a14:hiddenFill>
            </a:ext>
          </a:extLst>
        </p:spPr>
      </p:pic>
      <p:pic>
        <p:nvPicPr>
          <p:cNvPr id="97288" name="Picture 8" descr="Doctor showing hearing aid : Stock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805" y="3212976"/>
            <a:ext cx="2617986" cy="175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099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1582208" y="272712"/>
            <a:ext cx="1160895" cy="567271"/>
          </a:xfrm>
          <a:prstGeom prst="rect">
            <a:avLst/>
          </a:prstGeom>
          <a:noFill/>
        </p:spPr>
        <p:txBody>
          <a:bodyPr wrap="none" rtlCol="0">
            <a:spAutoFit/>
          </a:bodyPr>
          <a:lstStyle/>
          <a:p>
            <a:r>
              <a:rPr lang="cs-CZ" sz="2800" dirty="0" smtClean="0"/>
              <a:t>BAHA</a:t>
            </a:r>
            <a:endParaRPr lang="cs-CZ" sz="2800" dirty="0"/>
          </a:p>
        </p:txBody>
      </p:sp>
      <p:pic>
        <p:nvPicPr>
          <p:cNvPr id="106498" name="Picture 2" descr="VÃ½sledek obrÃ¡zku pro BAHA hearing aid for childre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05" y="1669935"/>
            <a:ext cx="16668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VÃ½sledek obrÃ¡zku pro BAHA hearing aid for children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834" y="1700808"/>
            <a:ext cx="130968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06502" name="Picture 6" descr="VÃ½sledek obrÃ¡zku pro BAHA hearing aid for children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06" y="4332263"/>
            <a:ext cx="3872024" cy="1432711"/>
          </a:xfrm>
          <a:prstGeom prst="rect">
            <a:avLst/>
          </a:prstGeom>
          <a:noFill/>
          <a:extLst>
            <a:ext uri="{909E8E84-426E-40DD-AFC4-6F175D3DCCD1}">
              <a14:hiddenFill xmlns:a14="http://schemas.microsoft.com/office/drawing/2010/main">
                <a:solidFill>
                  <a:srgbClr val="FFFFFF"/>
                </a:solidFill>
              </a14:hiddenFill>
            </a:ext>
          </a:extLst>
        </p:spPr>
      </p:pic>
      <p:pic>
        <p:nvPicPr>
          <p:cNvPr id="106504" name="Picture 8" descr="VÃ½sledek obrÃ¡zku pro BAHA hearing aid for children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076" y="1836254"/>
            <a:ext cx="2167062" cy="1976806"/>
          </a:xfrm>
          <a:prstGeom prst="rect">
            <a:avLst/>
          </a:prstGeom>
          <a:noFill/>
          <a:extLst>
            <a:ext uri="{909E8E84-426E-40DD-AFC4-6F175D3DCCD1}">
              <a14:hiddenFill xmlns:a14="http://schemas.microsoft.com/office/drawing/2010/main">
                <a:solidFill>
                  <a:srgbClr val="FFFFFF"/>
                </a:solidFill>
              </a14:hiddenFill>
            </a:ext>
          </a:extLst>
        </p:spPr>
      </p:pic>
      <p:pic>
        <p:nvPicPr>
          <p:cNvPr id="106506" name="Picture 10" descr="SouvisejÃ­cÃ­ obrÃ¡z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7381" y="1462892"/>
            <a:ext cx="2049462" cy="1361429"/>
          </a:xfrm>
          <a:prstGeom prst="rect">
            <a:avLst/>
          </a:prstGeom>
          <a:noFill/>
          <a:extLst>
            <a:ext uri="{909E8E84-426E-40DD-AFC4-6F175D3DCCD1}">
              <a14:hiddenFill xmlns:a14="http://schemas.microsoft.com/office/drawing/2010/main">
                <a:solidFill>
                  <a:srgbClr val="FFFFFF"/>
                </a:solidFill>
              </a14:hiddenFill>
            </a:ext>
          </a:extLst>
        </p:spPr>
      </p:pic>
      <p:pic>
        <p:nvPicPr>
          <p:cNvPr id="106508" name="Picture 12" descr="SouvisejÃ­cÃ­ obrÃ¡ze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969" y="4162792"/>
            <a:ext cx="1819275" cy="1771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228" y="1266101"/>
            <a:ext cx="5825634" cy="350865"/>
          </a:xfrm>
          <a:prstGeom prst="rect">
            <a:avLst/>
          </a:prstGeom>
          <a:noFill/>
        </p:spPr>
        <p:txBody>
          <a:bodyPr wrap="none" rtlCol="0">
            <a:spAutoFit/>
          </a:bodyPr>
          <a:lstStyle/>
          <a:p>
            <a:r>
              <a:rPr lang="cs-CZ" dirty="0" smtClean="0"/>
              <a:t>Pro kompenzaci převodních vad sluchu – obchází vnější a střední ucho</a:t>
            </a:r>
            <a:endParaRPr lang="cs-CZ" dirty="0"/>
          </a:p>
        </p:txBody>
      </p:sp>
    </p:spTree>
    <p:extLst>
      <p:ext uri="{BB962C8B-B14F-4D97-AF65-F5344CB8AC3E}">
        <p14:creationId xmlns:p14="http://schemas.microsoft.com/office/powerpoint/2010/main" val="15054555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162935" y="227979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r>
              <a:rPr lang="cs-CZ" altLang="cs-CZ" sz="2000" dirty="0" err="1" smtClean="0"/>
              <a:t>Kriteria</a:t>
            </a:r>
            <a:endParaRPr lang="cs-CZ" altLang="cs-CZ" sz="2000" dirty="0"/>
          </a:p>
        </p:txBody>
      </p:sp>
      <p:sp>
        <p:nvSpPr>
          <p:cNvPr id="2" name="TextovéPole 1"/>
          <p:cNvSpPr txBox="1"/>
          <p:nvPr/>
        </p:nvSpPr>
        <p:spPr>
          <a:xfrm>
            <a:off x="430456" y="272712"/>
            <a:ext cx="3464411" cy="567271"/>
          </a:xfrm>
          <a:prstGeom prst="rect">
            <a:avLst/>
          </a:prstGeom>
          <a:noFill/>
        </p:spPr>
        <p:txBody>
          <a:bodyPr wrap="none" rtlCol="0">
            <a:spAutoFit/>
          </a:bodyPr>
          <a:lstStyle/>
          <a:p>
            <a:r>
              <a:rPr lang="cs-CZ" sz="2800" dirty="0" smtClean="0"/>
              <a:t>Kochleární implantát</a:t>
            </a:r>
            <a:endParaRPr lang="cs-CZ" sz="2800" dirty="0"/>
          </a:p>
        </p:txBody>
      </p:sp>
      <p:sp>
        <p:nvSpPr>
          <p:cNvPr id="3" name="Obdélník 2"/>
          <p:cNvSpPr/>
          <p:nvPr/>
        </p:nvSpPr>
        <p:spPr>
          <a:xfrm>
            <a:off x="70609" y="2780608"/>
            <a:ext cx="7133809" cy="3453253"/>
          </a:xfrm>
          <a:prstGeom prst="rect">
            <a:avLst/>
          </a:prstGeom>
        </p:spPr>
        <p:txBody>
          <a:bodyPr wrap="square">
            <a:spAutoFit/>
          </a:bodyPr>
          <a:lstStyle/>
          <a:p>
            <a:pPr algn="l"/>
            <a:r>
              <a:rPr lang="cs-CZ" b="1" i="1" dirty="0">
                <a:solidFill>
                  <a:srgbClr val="666666"/>
                </a:solidFill>
                <a:latin typeface="Ariale CE"/>
              </a:rPr>
              <a:t>Jaké podmínky musí dítě splňovat, aby mohlo dostat kochleární implantát?</a:t>
            </a:r>
            <a:r>
              <a:rPr lang="cs-CZ" dirty="0"/>
              <a:t/>
            </a:r>
            <a:br>
              <a:rPr lang="cs-CZ" dirty="0"/>
            </a:br>
            <a:r>
              <a:rPr lang="cs-CZ" dirty="0"/>
              <a:t/>
            </a:r>
            <a:br>
              <a:rPr lang="cs-CZ" dirty="0"/>
            </a:br>
            <a:r>
              <a:rPr lang="cs-CZ" dirty="0">
                <a:solidFill>
                  <a:srgbClr val="666666"/>
                </a:solidFill>
                <a:latin typeface="Ariale CE"/>
              </a:rPr>
              <a:t>Kandidát kochleární implantace musí splňovat audiologická, logopedická a psychologická kritéria. Jeho sluchová ztráta musí být natolik velká, že ke kompenzaci vady nepostačuje použití ani nejvýkonnějších sluchadel. Dítě musí mít předpoklady k rozvoji mluvené řeči a musí být ochotno a schopno alespoň částečně spolupracovat při rehabilitaci. Rodiče musí s operací souhlasit a být dostatečně poučeni a mít realistické představy o možnostech svého dítěte a přínosu kochleárního implantátu, zároveň musí být ochotni spolupracovat při následné dlouhodobé rehabilitační péči. Sleduje se i celkový zdravotní stav dítěte, případná přítomnost dalšího postižení (dítě musí být schopné podstoupit operaci v celkové anestezii, v současné době operujeme i děti s kombinovaným postižením, např. hluchoslepé, s dětskou mozkovou obrnou, autismem, mentální retardací apod.).</a:t>
            </a:r>
            <a:endParaRPr lang="cs-CZ" dirty="0"/>
          </a:p>
        </p:txBody>
      </p:sp>
      <p:sp>
        <p:nvSpPr>
          <p:cNvPr id="4" name="Rectangle 3"/>
          <p:cNvSpPr/>
          <p:nvPr/>
        </p:nvSpPr>
        <p:spPr>
          <a:xfrm>
            <a:off x="169231" y="1393608"/>
            <a:ext cx="8121355" cy="867930"/>
          </a:xfrm>
          <a:prstGeom prst="rect">
            <a:avLst/>
          </a:prstGeom>
        </p:spPr>
        <p:txBody>
          <a:bodyPr wrap="square">
            <a:spAutoFit/>
          </a:bodyPr>
          <a:lstStyle/>
          <a:p>
            <a:pPr algn="l"/>
            <a:r>
              <a:rPr lang="cs-CZ" dirty="0"/>
              <a:t>Kochleární implantát je elektronické zařízení, které nahrazuje funkci poškozeného vnitřního ucha. Na rozdíl od sluchadel, která zvuky zesilují, kochleární implantáty dělají práci poškozených částí vnitřního ucha (hlemýždě), aby dodaly zvukové signály do mozku.</a:t>
            </a:r>
          </a:p>
        </p:txBody>
      </p:sp>
    </p:spTree>
    <p:extLst>
      <p:ext uri="{BB962C8B-B14F-4D97-AF65-F5344CB8AC3E}">
        <p14:creationId xmlns:p14="http://schemas.microsoft.com/office/powerpoint/2010/main" val="35821041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430456" y="272712"/>
            <a:ext cx="3464411" cy="567271"/>
          </a:xfrm>
          <a:prstGeom prst="rect">
            <a:avLst/>
          </a:prstGeom>
          <a:noFill/>
        </p:spPr>
        <p:txBody>
          <a:bodyPr wrap="none" rtlCol="0">
            <a:spAutoFit/>
          </a:bodyPr>
          <a:lstStyle/>
          <a:p>
            <a:r>
              <a:rPr lang="cs-CZ" sz="2800" dirty="0" smtClean="0"/>
              <a:t>Kochleární implantát</a:t>
            </a:r>
            <a:endParaRPr lang="cs-CZ" sz="2800" dirty="0"/>
          </a:p>
        </p:txBody>
      </p:sp>
      <p:sp>
        <p:nvSpPr>
          <p:cNvPr id="4" name="TextovéPole 3"/>
          <p:cNvSpPr txBox="1"/>
          <p:nvPr/>
        </p:nvSpPr>
        <p:spPr>
          <a:xfrm>
            <a:off x="299715" y="1556792"/>
            <a:ext cx="7584127" cy="4191917"/>
          </a:xfrm>
          <a:prstGeom prst="rect">
            <a:avLst/>
          </a:prstGeom>
          <a:noFill/>
        </p:spPr>
        <p:txBody>
          <a:bodyPr wrap="none" rtlCol="0">
            <a:spAutoFit/>
          </a:bodyPr>
          <a:lstStyle/>
          <a:p>
            <a:pPr marL="285750" indent="-285750" algn="l">
              <a:buFont typeface="Arial" panose="020B0604020202020204" pitchFamily="34" charset="0"/>
              <a:buChar char="•"/>
            </a:pPr>
            <a:r>
              <a:rPr lang="cs-CZ" sz="1800" dirty="0" err="1" smtClean="0"/>
              <a:t>Cochlear</a:t>
            </a:r>
            <a:endParaRPr lang="cs-CZ" sz="1800" dirty="0" smtClean="0"/>
          </a:p>
          <a:p>
            <a:pPr marL="285750" indent="-285750" algn="l">
              <a:buFont typeface="Arial" panose="020B0604020202020204" pitchFamily="34" charset="0"/>
              <a:buChar char="•"/>
            </a:pPr>
            <a:r>
              <a:rPr lang="cs-CZ" sz="1800" dirty="0" smtClean="0"/>
              <a:t>Med-El</a:t>
            </a:r>
          </a:p>
          <a:p>
            <a:pPr marL="285750" indent="-285750" algn="l">
              <a:buFont typeface="Arial" panose="020B0604020202020204" pitchFamily="34" charset="0"/>
              <a:buChar char="•"/>
            </a:pPr>
            <a:r>
              <a:rPr lang="cs-CZ" sz="1800" dirty="0" err="1" smtClean="0"/>
              <a:t>Advanced</a:t>
            </a:r>
            <a:r>
              <a:rPr lang="cs-CZ" sz="1800" dirty="0" smtClean="0"/>
              <a:t> </a:t>
            </a:r>
            <a:r>
              <a:rPr lang="cs-CZ" sz="1800" dirty="0" err="1" smtClean="0"/>
              <a:t>Bionics</a:t>
            </a:r>
            <a:endParaRPr lang="cs-CZ" sz="1800" dirty="0" smtClean="0"/>
          </a:p>
          <a:p>
            <a:pPr algn="l"/>
            <a:endParaRPr lang="cs-CZ" sz="1800" dirty="0" smtClean="0"/>
          </a:p>
          <a:p>
            <a:pPr algn="l"/>
            <a:endParaRPr lang="cs-CZ" sz="1800" dirty="0" smtClean="0"/>
          </a:p>
          <a:p>
            <a:pPr algn="l"/>
            <a:r>
              <a:rPr lang="cs-CZ" sz="1800" dirty="0" smtClean="0"/>
              <a:t>Jak KI funguje? </a:t>
            </a:r>
            <a:r>
              <a:rPr lang="cs-CZ" sz="1800" dirty="0">
                <a:hlinkClick r:id="rId3"/>
              </a:rPr>
              <a:t>http://</a:t>
            </a:r>
            <a:r>
              <a:rPr lang="cs-CZ" sz="1800" dirty="0" smtClean="0">
                <a:hlinkClick r:id="rId3"/>
              </a:rPr>
              <a:t>www.audionika.cz/medel/stranka/videa-k-shlednuti</a:t>
            </a:r>
            <a:endParaRPr lang="cs-CZ" sz="1800" dirty="0" smtClean="0"/>
          </a:p>
          <a:p>
            <a:pPr algn="l"/>
            <a:endParaRPr lang="cs-CZ" sz="1800" dirty="0" smtClean="0"/>
          </a:p>
          <a:p>
            <a:pPr algn="l"/>
            <a:r>
              <a:rPr lang="cs-CZ" sz="1800" dirty="0" smtClean="0"/>
              <a:t>1. </a:t>
            </a:r>
            <a:r>
              <a:rPr lang="cs-CZ" sz="1800" dirty="0"/>
              <a:t>v</a:t>
            </a:r>
            <a:r>
              <a:rPr lang="cs-CZ" sz="1800" dirty="0" smtClean="0"/>
              <a:t>ideo   </a:t>
            </a:r>
            <a:r>
              <a:rPr lang="pl-PL" sz="1800" b="1" dirty="0"/>
              <a:t>Jak funguje KI systém </a:t>
            </a:r>
            <a:r>
              <a:rPr lang="pl-PL" sz="1800" b="1" dirty="0" smtClean="0"/>
              <a:t>SYNCHRONY</a:t>
            </a:r>
          </a:p>
          <a:p>
            <a:pPr algn="l"/>
            <a:r>
              <a:rPr lang="cs-CZ" sz="1800" b="1" dirty="0" smtClean="0"/>
              <a:t>2. video </a:t>
            </a:r>
            <a:r>
              <a:rPr lang="cs-CZ" sz="1800" b="1" dirty="0"/>
              <a:t>z nastavování dítěte s KI MED-EL ve Zlíně</a:t>
            </a:r>
            <a:endParaRPr lang="cs-CZ" sz="1800" dirty="0"/>
          </a:p>
        </p:txBody>
      </p:sp>
    </p:spTree>
    <p:extLst>
      <p:ext uri="{BB962C8B-B14F-4D97-AF65-F5344CB8AC3E}">
        <p14:creationId xmlns:p14="http://schemas.microsoft.com/office/powerpoint/2010/main" val="29950774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286216" y="188434"/>
            <a:ext cx="4863832" cy="609398"/>
          </a:xfrm>
          <a:prstGeom prst="rect">
            <a:avLst/>
          </a:prstGeom>
          <a:noFill/>
        </p:spPr>
        <p:txBody>
          <a:bodyPr wrap="none" rtlCol="0">
            <a:spAutoFit/>
          </a:bodyPr>
          <a:lstStyle/>
          <a:p>
            <a:r>
              <a:rPr lang="cs-CZ" sz="2800" dirty="0" smtClean="0"/>
              <a:t>Kochleární implantát - proces</a:t>
            </a:r>
            <a:endParaRPr lang="cs-CZ" sz="2800" dirty="0"/>
          </a:p>
        </p:txBody>
      </p:sp>
      <p:sp>
        <p:nvSpPr>
          <p:cNvPr id="4" name="TextovéPole 3"/>
          <p:cNvSpPr txBox="1"/>
          <p:nvPr/>
        </p:nvSpPr>
        <p:spPr>
          <a:xfrm>
            <a:off x="271093" y="1396589"/>
            <a:ext cx="6577442" cy="3721019"/>
          </a:xfrm>
          <a:prstGeom prst="rect">
            <a:avLst/>
          </a:prstGeom>
          <a:noFill/>
        </p:spPr>
        <p:txBody>
          <a:bodyPr wrap="none" rtlCol="0">
            <a:spAutoFit/>
          </a:bodyPr>
          <a:lstStyle/>
          <a:p>
            <a:pPr marL="285750" indent="-285750" algn="l">
              <a:buFont typeface="Arial" panose="020B0604020202020204" pitchFamily="34" charset="0"/>
              <a:buChar char="•"/>
            </a:pPr>
            <a:r>
              <a:rPr lang="cs-CZ" sz="1800" dirty="0" smtClean="0"/>
              <a:t>6 měsíců celodenně sluchadla</a:t>
            </a:r>
          </a:p>
          <a:p>
            <a:pPr marL="285750" indent="-285750" algn="l">
              <a:buFont typeface="Arial" panose="020B0604020202020204" pitchFamily="34" charset="0"/>
              <a:buChar char="•"/>
            </a:pPr>
            <a:r>
              <a:rPr lang="cs-CZ" sz="1800" dirty="0" smtClean="0"/>
              <a:t>2 – 3x „kolečko“ v Centru kochleárních implantací dětí CKID</a:t>
            </a:r>
          </a:p>
          <a:p>
            <a:pPr marL="285750" indent="-285750" algn="l">
              <a:buFont typeface="Arial" panose="020B0604020202020204" pitchFamily="34" charset="0"/>
              <a:buChar char="•"/>
            </a:pPr>
            <a:r>
              <a:rPr lang="cs-CZ" sz="1800" dirty="0"/>
              <a:t>Kolečko = foniatr, psycholog, </a:t>
            </a:r>
            <a:r>
              <a:rPr lang="cs-CZ" sz="1800" dirty="0" smtClean="0"/>
              <a:t>logoped</a:t>
            </a:r>
          </a:p>
          <a:p>
            <a:pPr marL="285750" indent="-285750" algn="l">
              <a:buFont typeface="Arial" panose="020B0604020202020204" pitchFamily="34" charset="0"/>
              <a:buChar char="•"/>
            </a:pPr>
            <a:r>
              <a:rPr lang="cs-CZ" sz="1800" dirty="0" smtClean="0"/>
              <a:t>Předoperační vyšetření</a:t>
            </a:r>
            <a:r>
              <a:rPr lang="cs-CZ" sz="1800" dirty="0"/>
              <a:t> </a:t>
            </a:r>
            <a:r>
              <a:rPr lang="cs-CZ" sz="1800" dirty="0" smtClean="0"/>
              <a:t>- CT nebo MR</a:t>
            </a:r>
          </a:p>
          <a:p>
            <a:pPr marL="285750" indent="-285750" algn="l">
              <a:buFont typeface="Arial" panose="020B0604020202020204" pitchFamily="34" charset="0"/>
              <a:buChar char="•"/>
            </a:pPr>
            <a:r>
              <a:rPr lang="cs-CZ" sz="1800" dirty="0" smtClean="0"/>
              <a:t>(Genetika)</a:t>
            </a:r>
          </a:p>
          <a:p>
            <a:pPr marL="285750" indent="-285750" algn="l">
              <a:buFont typeface="Arial" panose="020B0604020202020204" pitchFamily="34" charset="0"/>
              <a:buChar char="•"/>
            </a:pPr>
            <a:r>
              <a:rPr lang="cs-CZ" sz="1800" dirty="0" smtClean="0"/>
              <a:t>Operace</a:t>
            </a:r>
          </a:p>
          <a:p>
            <a:pPr marL="285750" indent="-285750" algn="l">
              <a:buFont typeface="Arial" panose="020B0604020202020204" pitchFamily="34" charset="0"/>
              <a:buChar char="•"/>
            </a:pPr>
            <a:r>
              <a:rPr lang="cs-CZ" sz="1800" dirty="0" smtClean="0"/>
              <a:t>Následná hospitalizace 4 – 7 dní</a:t>
            </a:r>
          </a:p>
          <a:p>
            <a:pPr marL="285750" indent="-285750" algn="l">
              <a:buFont typeface="Arial" panose="020B0604020202020204" pitchFamily="34" charset="0"/>
              <a:buChar char="•"/>
            </a:pPr>
            <a:r>
              <a:rPr lang="cs-CZ" sz="1800" dirty="0" smtClean="0"/>
              <a:t>Možné komplikace</a:t>
            </a:r>
          </a:p>
        </p:txBody>
      </p:sp>
    </p:spTree>
    <p:extLst>
      <p:ext uri="{BB962C8B-B14F-4D97-AF65-F5344CB8AC3E}">
        <p14:creationId xmlns:p14="http://schemas.microsoft.com/office/powerpoint/2010/main" val="31304060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18473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
        <p:nvSpPr>
          <p:cNvPr id="3" name="TextovéPole 2"/>
          <p:cNvSpPr txBox="1"/>
          <p:nvPr/>
        </p:nvSpPr>
        <p:spPr>
          <a:xfrm>
            <a:off x="388812" y="1844824"/>
            <a:ext cx="8392041" cy="2920800"/>
          </a:xfrm>
          <a:prstGeom prst="rect">
            <a:avLst/>
          </a:prstGeom>
          <a:noFill/>
        </p:spPr>
        <p:txBody>
          <a:bodyPr wrap="none" rtlCol="0">
            <a:spAutoFit/>
          </a:bodyPr>
          <a:lstStyle/>
          <a:p>
            <a:pPr marL="285750" indent="-285750" algn="l">
              <a:buFont typeface="Arial" panose="020B0604020202020204" pitchFamily="34" charset="0"/>
              <a:buChar char="•"/>
            </a:pPr>
            <a:r>
              <a:rPr lang="cs-CZ" sz="2000" dirty="0" smtClean="0"/>
              <a:t>Opožděný vývoj mluvené řeči</a:t>
            </a:r>
          </a:p>
          <a:p>
            <a:pPr marL="285750" indent="-285750" algn="l">
              <a:buFont typeface="Arial" panose="020B0604020202020204" pitchFamily="34" charset="0"/>
              <a:buChar char="•"/>
            </a:pPr>
            <a:r>
              <a:rPr lang="cs-CZ" sz="2000" dirty="0" smtClean="0"/>
              <a:t>Výslovnost</a:t>
            </a:r>
          </a:p>
          <a:p>
            <a:pPr marL="285750" indent="-285750" algn="l">
              <a:buFont typeface="Arial" panose="020B0604020202020204" pitchFamily="34" charset="0"/>
              <a:buChar char="•"/>
            </a:pPr>
            <a:r>
              <a:rPr lang="cs-CZ" sz="2000" dirty="0" smtClean="0"/>
              <a:t>Kognitivní opoždění</a:t>
            </a:r>
          </a:p>
          <a:p>
            <a:pPr marL="285750" indent="-285750" algn="l">
              <a:buFont typeface="Arial" panose="020B0604020202020204" pitchFamily="34" charset="0"/>
              <a:buChar char="•"/>
            </a:pPr>
            <a:r>
              <a:rPr lang="cs-CZ" sz="2000" dirty="0" smtClean="0"/>
              <a:t>Sociální opoždění</a:t>
            </a:r>
          </a:p>
          <a:p>
            <a:pPr marL="285750" indent="-285750" algn="l">
              <a:buFont typeface="Arial" panose="020B0604020202020204" pitchFamily="34" charset="0"/>
              <a:buChar char="•"/>
            </a:pPr>
            <a:r>
              <a:rPr lang="cs-CZ" sz="2000" dirty="0" smtClean="0"/>
              <a:t>Funkční analfabetismus (pokud se používají nevhodné metody výuky)</a:t>
            </a:r>
          </a:p>
          <a:p>
            <a:endParaRPr lang="cs-CZ" dirty="0"/>
          </a:p>
        </p:txBody>
      </p:sp>
    </p:spTree>
    <p:extLst>
      <p:ext uri="{BB962C8B-B14F-4D97-AF65-F5344CB8AC3E}">
        <p14:creationId xmlns:p14="http://schemas.microsoft.com/office/powerpoint/2010/main" val="12565765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12489" y="2677041"/>
            <a:ext cx="515404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hlinkClick r:id="rId3"/>
            </a:endParaRPr>
          </a:p>
          <a:p>
            <a:pPr algn="l" eaLnBrk="1" hangingPunct="1">
              <a:spcBef>
                <a:spcPct val="0"/>
              </a:spcBef>
              <a:buNone/>
            </a:pPr>
            <a:r>
              <a:rPr lang="cs-CZ" altLang="cs-CZ" sz="1800" dirty="0" smtClean="0">
                <a:hlinkClick r:id="rId3"/>
              </a:rPr>
              <a:t>https</a:t>
            </a:r>
            <a:r>
              <a:rPr lang="cs-CZ" altLang="cs-CZ" sz="1800" dirty="0">
                <a:hlinkClick r:id="rId3"/>
              </a:rPr>
              <a:t>://</a:t>
            </a:r>
            <a:r>
              <a:rPr lang="cs-CZ" altLang="cs-CZ" sz="1800" dirty="0" smtClean="0">
                <a:hlinkClick r:id="rId3"/>
              </a:rPr>
              <a:t>www.youtube.com/watch?v=f1eE1rrmyw0</a:t>
            </a:r>
            <a:endParaRPr lang="cs-CZ" altLang="cs-CZ" sz="1800" dirty="0" smtClean="0"/>
          </a:p>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
        <p:nvSpPr>
          <p:cNvPr id="5" name="TextBox 4"/>
          <p:cNvSpPr txBox="1"/>
          <p:nvPr/>
        </p:nvSpPr>
        <p:spPr>
          <a:xfrm>
            <a:off x="263167" y="1457386"/>
            <a:ext cx="992579" cy="424732"/>
          </a:xfrm>
          <a:prstGeom prst="rect">
            <a:avLst/>
          </a:prstGeom>
          <a:noFill/>
        </p:spPr>
        <p:txBody>
          <a:bodyPr wrap="none" rtlCol="0">
            <a:spAutoFit/>
          </a:bodyPr>
          <a:lstStyle/>
          <a:p>
            <a:r>
              <a:rPr lang="cs-CZ" sz="1800" dirty="0" smtClean="0"/>
              <a:t>3. video</a:t>
            </a:r>
            <a:endParaRPr lang="cs-CZ" sz="1800" dirty="0"/>
          </a:p>
        </p:txBody>
      </p:sp>
    </p:spTree>
    <p:extLst>
      <p:ext uri="{BB962C8B-B14F-4D97-AF65-F5344CB8AC3E}">
        <p14:creationId xmlns:p14="http://schemas.microsoft.com/office/powerpoint/2010/main" val="34453115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0" y="1916831"/>
            <a:ext cx="8719054"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l" eaLnBrk="1" hangingPunct="1">
              <a:spcBef>
                <a:spcPct val="0"/>
              </a:spcBef>
              <a:buFont typeface="Arial" panose="020B0604020202020204" pitchFamily="34" charset="0"/>
              <a:buChar char="•"/>
            </a:pPr>
            <a:r>
              <a:rPr lang="cs-CZ" altLang="cs-CZ" sz="1800" dirty="0" smtClean="0"/>
              <a:t>Velmi závažné pro děti, které z nějakého důvodu nemají dobrou kompenzaci !!!</a:t>
            </a:r>
          </a:p>
          <a:p>
            <a:pPr marL="285750" indent="-285750" algn="l" eaLnBrk="1" hangingPunct="1">
              <a:spcBef>
                <a:spcPct val="0"/>
              </a:spcBef>
              <a:buFont typeface="Arial" panose="020B0604020202020204" pitchFamily="34" charset="0"/>
              <a:buChar char="•"/>
            </a:pPr>
            <a:endParaRPr lang="cs-CZ" altLang="cs-CZ" sz="1800" dirty="0" smtClean="0"/>
          </a:p>
          <a:p>
            <a:pPr marL="285750" indent="-285750" algn="l" eaLnBrk="1" hangingPunct="1">
              <a:spcBef>
                <a:spcPct val="0"/>
              </a:spcBef>
              <a:buFont typeface="Arial" panose="020B0604020202020204" pitchFamily="34" charset="0"/>
              <a:buChar char="•"/>
            </a:pPr>
            <a:r>
              <a:rPr lang="cs-CZ" altLang="cs-CZ" sz="1800" dirty="0" smtClean="0"/>
              <a:t>Mimořádně obtížná je tato situace (dítě bez dobré kompenzace) pro slyšící rodiče</a:t>
            </a:r>
          </a:p>
          <a:p>
            <a:pPr marL="285750" indent="-285750" algn="l" eaLnBrk="1" hangingPunct="1">
              <a:spcBef>
                <a:spcPct val="0"/>
              </a:spcBef>
              <a:buFont typeface="Arial" panose="020B0604020202020204" pitchFamily="34" charset="0"/>
              <a:buChar char="•"/>
            </a:pPr>
            <a:endParaRPr lang="cs-CZ" altLang="cs-CZ" sz="1800" dirty="0" smtClean="0"/>
          </a:p>
          <a:p>
            <a:pPr marL="285750" indent="-285750" algn="l" eaLnBrk="1" hangingPunct="1">
              <a:spcBef>
                <a:spcPct val="0"/>
              </a:spcBef>
              <a:buFont typeface="Arial" panose="020B0604020202020204" pitchFamily="34" charset="0"/>
              <a:buChar char="•"/>
            </a:pPr>
            <a:r>
              <a:rPr lang="cs-CZ" altLang="cs-CZ" sz="1800" dirty="0" smtClean="0"/>
              <a:t>Právo Neslyšících rodičů rozhodovat o svém dítěti</a:t>
            </a: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Tree>
    <p:extLst>
      <p:ext uri="{BB962C8B-B14F-4D97-AF65-F5344CB8AC3E}">
        <p14:creationId xmlns:p14="http://schemas.microsoft.com/office/powerpoint/2010/main" val="27579229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90389" y="233363"/>
            <a:ext cx="7518499" cy="1108075"/>
          </a:xfrm>
        </p:spPr>
        <p:txBody>
          <a:bodyPr/>
          <a:lstStyle/>
          <a:p>
            <a:pPr lvl="0"/>
            <a:r>
              <a:rPr lang="cs-CZ" dirty="0" smtClean="0"/>
              <a:t>10. Může </a:t>
            </a:r>
            <a:r>
              <a:rPr lang="cs-CZ" dirty="0"/>
              <a:t>být člověk neslyšící z důvodů opakovaných </a:t>
            </a:r>
            <a:r>
              <a:rPr lang="cs-CZ" dirty="0" smtClean="0"/>
              <a:t>zánětů </a:t>
            </a:r>
            <a:r>
              <a:rPr lang="cs-CZ" dirty="0"/>
              <a:t>středouší? </a:t>
            </a:r>
            <a:r>
              <a:rPr lang="cs-CZ" dirty="0" smtClean="0"/>
              <a:t>NE!!! Maximálně 60 – 80 dB, funguje kostní vedení.</a:t>
            </a:r>
            <a:r>
              <a:rPr lang="cs-CZ" dirty="0"/>
              <a:t/>
            </a:r>
            <a:br>
              <a:rPr lang="cs-CZ" dirty="0"/>
            </a:br>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pic>
        <p:nvPicPr>
          <p:cNvPr id="5"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6537740" cy="439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261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18473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265929" y="332656"/>
            <a:ext cx="2164375" cy="567271"/>
          </a:xfrm>
          <a:prstGeom prst="rect">
            <a:avLst/>
          </a:prstGeom>
          <a:noFill/>
        </p:spPr>
        <p:txBody>
          <a:bodyPr wrap="none" rtlCol="0">
            <a:spAutoFit/>
          </a:bodyPr>
          <a:lstStyle/>
          <a:p>
            <a:r>
              <a:rPr lang="cs-CZ" sz="2800" dirty="0" smtClean="0"/>
              <a:t>Komunikace</a:t>
            </a:r>
            <a:endParaRPr lang="cs-CZ" sz="2800" dirty="0"/>
          </a:p>
        </p:txBody>
      </p:sp>
      <p:sp>
        <p:nvSpPr>
          <p:cNvPr id="3" name="TextovéPole 2"/>
          <p:cNvSpPr txBox="1"/>
          <p:nvPr/>
        </p:nvSpPr>
        <p:spPr>
          <a:xfrm>
            <a:off x="518947" y="1614660"/>
            <a:ext cx="5020926" cy="350865"/>
          </a:xfrm>
          <a:prstGeom prst="rect">
            <a:avLst/>
          </a:prstGeom>
          <a:noFill/>
        </p:spPr>
        <p:txBody>
          <a:bodyPr wrap="none" rtlCol="0">
            <a:spAutoFit/>
          </a:bodyPr>
          <a:lstStyle/>
          <a:p>
            <a:r>
              <a:rPr lang="cs-CZ" dirty="0" smtClean="0"/>
              <a:t>„Slepota odděluje od věcí, hluchota od lidí“ – Helen Kellerová</a:t>
            </a:r>
            <a:endParaRPr lang="cs-CZ" dirty="0"/>
          </a:p>
        </p:txBody>
      </p:sp>
      <p:sp>
        <p:nvSpPr>
          <p:cNvPr id="4" name="TextovéPole 3"/>
          <p:cNvSpPr txBox="1"/>
          <p:nvPr/>
        </p:nvSpPr>
        <p:spPr>
          <a:xfrm>
            <a:off x="384471" y="2596003"/>
            <a:ext cx="8015336" cy="2914644"/>
          </a:xfrm>
          <a:prstGeom prst="rect">
            <a:avLst/>
          </a:prstGeom>
          <a:noFill/>
        </p:spPr>
        <p:txBody>
          <a:bodyPr wrap="none" rtlCol="0">
            <a:spAutoFit/>
          </a:bodyPr>
          <a:lstStyle/>
          <a:p>
            <a:pPr marL="285750" indent="-285750" algn="l">
              <a:buFont typeface="Arial" panose="020B0604020202020204" pitchFamily="34" charset="0"/>
              <a:buChar char="•"/>
            </a:pPr>
            <a:r>
              <a:rPr lang="cs-CZ" dirty="0" smtClean="0"/>
              <a:t>Verbální komunikace</a:t>
            </a:r>
          </a:p>
          <a:p>
            <a:pPr marL="285750" indent="-285750" algn="l">
              <a:buFont typeface="Arial" panose="020B0604020202020204" pitchFamily="34" charset="0"/>
              <a:buChar char="•"/>
            </a:pPr>
            <a:r>
              <a:rPr lang="cs-CZ" dirty="0" smtClean="0"/>
              <a:t>Neverbální komunikace</a:t>
            </a:r>
          </a:p>
          <a:p>
            <a:pPr marL="285750" indent="-285750" algn="l">
              <a:buFont typeface="Arial" panose="020B0604020202020204" pitchFamily="34" charset="0"/>
              <a:buChar char="•"/>
            </a:pPr>
            <a:endParaRPr lang="cs-CZ" dirty="0"/>
          </a:p>
          <a:p>
            <a:pPr marL="285750" indent="-285750" algn="l">
              <a:buFont typeface="Arial" panose="020B0604020202020204" pitchFamily="34" charset="0"/>
              <a:buChar char="•"/>
            </a:pPr>
            <a:r>
              <a:rPr lang="cs-CZ" dirty="0" smtClean="0"/>
              <a:t>Mluvená řeč má verbální i neverbální složku</a:t>
            </a:r>
          </a:p>
          <a:p>
            <a:pPr marL="285750" indent="-285750" algn="l">
              <a:buFont typeface="Arial" panose="020B0604020202020204" pitchFamily="34" charset="0"/>
              <a:buChar char="•"/>
            </a:pPr>
            <a:r>
              <a:rPr lang="cs-CZ" dirty="0" smtClean="0"/>
              <a:t>Neverbální komunikace – znakový jazyk, mluvená řeč podporovaná znaky, obrázkové systémy,</a:t>
            </a:r>
          </a:p>
          <a:p>
            <a:pPr algn="l"/>
            <a:r>
              <a:rPr lang="cs-CZ" dirty="0" smtClean="0"/>
              <a:t>      fotografie, znaky na tělo</a:t>
            </a:r>
          </a:p>
          <a:p>
            <a:pPr algn="l"/>
            <a:endParaRPr lang="cs-CZ" dirty="0"/>
          </a:p>
          <a:p>
            <a:pPr algn="l"/>
            <a:r>
              <a:rPr lang="cs-CZ" b="1" dirty="0" smtClean="0"/>
              <a:t>                                                                Kam patří odezírání?</a:t>
            </a:r>
            <a:endParaRPr lang="cs-CZ" b="1" dirty="0"/>
          </a:p>
        </p:txBody>
      </p:sp>
    </p:spTree>
    <p:extLst>
      <p:ext uri="{BB962C8B-B14F-4D97-AF65-F5344CB8AC3E}">
        <p14:creationId xmlns:p14="http://schemas.microsoft.com/office/powerpoint/2010/main" val="28063428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ctrTitle"/>
          </p:nvPr>
        </p:nvSpPr>
        <p:spPr>
          <a:xfrm>
            <a:off x="377825" y="2636838"/>
            <a:ext cx="8124825" cy="971550"/>
          </a:xfrm>
        </p:spPr>
        <p:txBody>
          <a:bodyPr/>
          <a:lstStyle/>
          <a:p>
            <a:r>
              <a:rPr lang="cs-CZ" altLang="cs-CZ" dirty="0" smtClean="0"/>
              <a:t>Hezký den v Praze!</a:t>
            </a:r>
            <a:endParaRPr lang="cs-CZ" altLang="cs-CZ" dirty="0"/>
          </a:p>
        </p:txBody>
      </p:sp>
      <p:sp>
        <p:nvSpPr>
          <p:cNvPr id="390152" name="Rectangle 8"/>
          <p:cNvSpPr>
            <a:spLocks noGrp="1" noChangeArrowheads="1"/>
          </p:cNvSpPr>
          <p:nvPr>
            <p:ph type="subTitle" idx="1"/>
          </p:nvPr>
        </p:nvSpPr>
        <p:spPr bwMode="auto">
          <a:xfrm>
            <a:off x="1323975" y="3886200"/>
            <a:ext cx="6173788"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cs-CZ" altLang="cs-CZ" b="1">
              <a:solidFill>
                <a:srgbClr val="172877"/>
              </a:solidFill>
            </a:endParaRPr>
          </a:p>
        </p:txBody>
      </p:sp>
      <p:pic>
        <p:nvPicPr>
          <p:cNvPr id="390153" name="Picture 9" descr="141219_tamtam_ppt_041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644900"/>
            <a:ext cx="87376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132408" y="1340768"/>
            <a:ext cx="8238900" cy="4608512"/>
          </a:xfrm>
        </p:spPr>
        <p:txBody>
          <a:bodyPr/>
          <a:lstStyle/>
          <a:p>
            <a:pPr lvl="0">
              <a:lnSpc>
                <a:spcPct val="100000"/>
              </a:lnSpc>
            </a:pPr>
            <a:r>
              <a:rPr lang="cs-CZ" altLang="cs-CZ" sz="1400" dirty="0" smtClean="0">
                <a:solidFill>
                  <a:schemeClr val="tx1"/>
                </a:solidFill>
                <a:ea typeface="Calibri" pitchFamily="34" charset="0"/>
                <a:cs typeface="Times New Roman" pitchFamily="18" charset="0"/>
              </a:rPr>
              <a:t>12. Do </a:t>
            </a:r>
            <a:r>
              <a:rPr lang="cs-CZ" altLang="cs-CZ" sz="1400" dirty="0">
                <a:solidFill>
                  <a:schemeClr val="tx1"/>
                </a:solidFill>
                <a:ea typeface="Calibri" pitchFamily="34" charset="0"/>
                <a:cs typeface="Times New Roman" pitchFamily="18" charset="0"/>
              </a:rPr>
              <a:t>audiogramu zakreslete ztrátu vpravo 30 – 45 – 45 – 60 DB, vlevo 65 – 80 -100 – 100 </a:t>
            </a:r>
            <a:r>
              <a:rPr lang="cs-CZ" altLang="cs-CZ" sz="1400" dirty="0" smtClean="0">
                <a:solidFill>
                  <a:schemeClr val="tx1"/>
                </a:solidFill>
                <a:ea typeface="Calibri" pitchFamily="34" charset="0"/>
                <a:cs typeface="Times New Roman" pitchFamily="18" charset="0"/>
              </a:rPr>
              <a:t>dB</a:t>
            </a:r>
          </a:p>
          <a:p>
            <a:pPr lvl="0"/>
            <a:r>
              <a:rPr lang="cs-CZ" sz="1400" dirty="0" smtClean="0">
                <a:solidFill>
                  <a:schemeClr val="tx1"/>
                </a:solidFill>
                <a:ea typeface="Calibri" pitchFamily="34" charset="0"/>
                <a:cs typeface="Times New Roman" pitchFamily="18" charset="0"/>
              </a:rPr>
              <a:t>13. teré </a:t>
            </a:r>
            <a:r>
              <a:rPr lang="cs-CZ" sz="1400" dirty="0">
                <a:solidFill>
                  <a:schemeClr val="tx1"/>
                </a:solidFill>
                <a:ea typeface="Calibri" pitchFamily="34" charset="0"/>
                <a:cs typeface="Times New Roman" pitchFamily="18" charset="0"/>
              </a:rPr>
              <a:t>z uší z přechozího audiogramu slyší lépe</a:t>
            </a:r>
            <a:r>
              <a:rPr lang="cs-CZ" sz="1400" dirty="0" smtClean="0">
                <a:solidFill>
                  <a:schemeClr val="tx1"/>
                </a:solidFill>
                <a:ea typeface="Calibri" pitchFamily="34" charset="0"/>
                <a:cs typeface="Times New Roman" pitchFamily="18" charset="0"/>
              </a:rPr>
              <a:t>?</a:t>
            </a:r>
          </a:p>
          <a:p>
            <a:r>
              <a:rPr lang="cs-CZ" sz="1400" dirty="0" smtClean="0"/>
              <a:t>14. Slyší </a:t>
            </a:r>
            <a:r>
              <a:rPr lang="cs-CZ" sz="1400" dirty="0"/>
              <a:t>některé z uší bez sluchadel šepot?</a:t>
            </a:r>
          </a:p>
          <a:p>
            <a:pPr lvl="0"/>
            <a:endParaRPr lang="cs-CZ" sz="1400" dirty="0">
              <a:solidFill>
                <a:schemeClr val="tx1"/>
              </a:solidFill>
              <a:latin typeface="Calibri" pitchFamily="34" charset="0"/>
              <a:ea typeface="Calibri" pitchFamily="34" charset="0"/>
              <a:cs typeface="Times New Roman" pitchFamily="18" charset="0"/>
            </a:endParaRPr>
          </a:p>
          <a:p>
            <a:r>
              <a:rPr lang="cs-CZ" sz="2400" dirty="0"/>
              <a:t> </a:t>
            </a:r>
          </a:p>
          <a:p>
            <a:pPr lvl="0" algn="ctr">
              <a:lnSpc>
                <a:spcPct val="100000"/>
              </a:lnSpc>
            </a:pPr>
            <a:endParaRPr lang="cs-CZ" altLang="cs-CZ" sz="2400" dirty="0">
              <a:solidFill>
                <a:schemeClr val="tx1"/>
              </a:solidFill>
              <a:latin typeface="Arial" pitchFamily="34" charset="0"/>
              <a:cs typeface="Arial" pitchFamily="34" charset="0"/>
            </a:endParaRP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162397" y="188640"/>
            <a:ext cx="66247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l"/>
            <a:r>
              <a:rPr lang="cs-CZ" sz="2400" dirty="0" smtClean="0"/>
              <a:t>15. Slyší </a:t>
            </a:r>
            <a:r>
              <a:rPr lang="cs-CZ" sz="2400" dirty="0"/>
              <a:t>některé z uší běžnou mluvenou řeč?</a:t>
            </a:r>
          </a:p>
        </p:txBody>
      </p:sp>
      <p:graphicFrame>
        <p:nvGraphicFramePr>
          <p:cNvPr id="5" name="Object 4"/>
          <p:cNvGraphicFramePr>
            <a:graphicFrameLocks noChangeAspect="1"/>
          </p:cNvGraphicFramePr>
          <p:nvPr>
            <p:extLst>
              <p:ext uri="{D42A27DB-BD31-4B8C-83A1-F6EECF244321}">
                <p14:modId xmlns:p14="http://schemas.microsoft.com/office/powerpoint/2010/main" val="3274367415"/>
              </p:ext>
            </p:extLst>
          </p:nvPr>
        </p:nvGraphicFramePr>
        <p:xfrm>
          <a:off x="450430" y="2420888"/>
          <a:ext cx="5688632" cy="3997001"/>
        </p:xfrm>
        <a:graphic>
          <a:graphicData uri="http://schemas.openxmlformats.org/presentationml/2006/ole">
            <mc:AlternateContent xmlns:mc="http://schemas.openxmlformats.org/markup-compatibility/2006">
              <mc:Choice xmlns:v="urn:schemas-microsoft-com:vml" Requires="v">
                <p:oleObj spid="_x0000_s104455" name="Slide" r:id="rId4" imgW="4904122" imgH="3678966" progId="PowerPoint.Slide.8">
                  <p:embed/>
                </p:oleObj>
              </mc:Choice>
              <mc:Fallback>
                <p:oleObj name="Slide" r:id="rId4" imgW="4904122" imgH="3678966" progId="PowerPoint.Slid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0" y="2420888"/>
                        <a:ext cx="5688632" cy="3997001"/>
                      </a:xfrm>
                      <a:prstGeom prst="rect">
                        <a:avLst/>
                      </a:prstGeom>
                      <a:noFill/>
                    </p:spPr>
                  </p:pic>
                </p:oleObj>
              </mc:Fallback>
            </mc:AlternateContent>
          </a:graphicData>
        </a:graphic>
      </p:graphicFrame>
    </p:spTree>
    <p:extLst>
      <p:ext uri="{BB962C8B-B14F-4D97-AF65-F5344CB8AC3E}">
        <p14:creationId xmlns:p14="http://schemas.microsoft.com/office/powerpoint/2010/main" val="37681742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90389" y="-171400"/>
            <a:ext cx="6552728" cy="117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l"/>
            <a:r>
              <a:rPr lang="cs-CZ" sz="1800" dirty="0" smtClean="0"/>
              <a:t>2.</a:t>
            </a:r>
            <a:r>
              <a:rPr lang="cs-CZ" sz="3200" dirty="0"/>
              <a:t> </a:t>
            </a:r>
            <a:r>
              <a:rPr lang="cs-CZ" sz="1800" dirty="0"/>
              <a:t>U kterého z předchozích typů vad sluchu jen velmi těžko pomůže kompenzace sluchadlem nebo kochleárním implantátem?</a:t>
            </a:r>
          </a:p>
          <a:p>
            <a:pPr marL="0" marR="0" indent="0" algn="l"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
        <p:nvSpPr>
          <p:cNvPr id="4" name="Rectangle 3"/>
          <p:cNvSpPr/>
          <p:nvPr/>
        </p:nvSpPr>
        <p:spPr>
          <a:xfrm>
            <a:off x="333623" y="1556792"/>
            <a:ext cx="8181702" cy="2182136"/>
          </a:xfrm>
          <a:prstGeom prst="rect">
            <a:avLst/>
          </a:prstGeom>
        </p:spPr>
        <p:txBody>
          <a:bodyPr wrap="square">
            <a:spAutoFit/>
          </a:bodyPr>
          <a:lstStyle/>
          <a:p>
            <a:pPr marL="342900" lvl="0" indent="-342900" algn="l">
              <a:buAutoNum type="arabicPeriod"/>
            </a:pPr>
            <a:r>
              <a:rPr lang="cs-CZ" dirty="0" smtClean="0"/>
              <a:t>U </a:t>
            </a:r>
            <a:r>
              <a:rPr lang="cs-CZ" dirty="0"/>
              <a:t>kterého z těchto typů vad sluchu nemůže nikdy dojít k zlepšení sluchu</a:t>
            </a:r>
            <a:r>
              <a:rPr lang="cs-CZ" dirty="0" smtClean="0"/>
              <a:t>?</a:t>
            </a:r>
          </a:p>
          <a:p>
            <a:pPr marL="342900" lvl="0" indent="-342900" algn="l">
              <a:buAutoNum type="arabicPeriod"/>
            </a:pPr>
            <a:endParaRPr lang="cs-CZ" dirty="0"/>
          </a:p>
          <a:p>
            <a:pPr marL="285750" indent="-285750" algn="l">
              <a:buFont typeface="Arial" panose="020B0604020202020204" pitchFamily="34" charset="0"/>
              <a:buChar char="•"/>
            </a:pPr>
            <a:r>
              <a:rPr lang="cs-CZ" dirty="0"/>
              <a:t>Převodní</a:t>
            </a:r>
          </a:p>
          <a:p>
            <a:pPr marL="285750" indent="-285750" algn="l">
              <a:buFont typeface="Arial" panose="020B0604020202020204" pitchFamily="34" charset="0"/>
              <a:buChar char="•"/>
            </a:pPr>
            <a:r>
              <a:rPr lang="cs-CZ" dirty="0"/>
              <a:t>Percepční </a:t>
            </a:r>
            <a:r>
              <a:rPr lang="en-US" dirty="0"/>
              <a:t>–</a:t>
            </a:r>
            <a:r>
              <a:rPr lang="cs-CZ" dirty="0"/>
              <a:t> sensoneurální</a:t>
            </a:r>
          </a:p>
          <a:p>
            <a:pPr marL="285750" indent="-285750" algn="l">
              <a:buFont typeface="Arial" panose="020B0604020202020204" pitchFamily="34" charset="0"/>
              <a:buChar char="•"/>
            </a:pPr>
            <a:r>
              <a:rPr lang="cs-CZ" dirty="0"/>
              <a:t>Smíšená/kombinovaná</a:t>
            </a:r>
          </a:p>
          <a:p>
            <a:pPr marL="285750" indent="-285750" algn="l">
              <a:buFont typeface="Arial" panose="020B0604020202020204" pitchFamily="34" charset="0"/>
              <a:buChar char="•"/>
            </a:pPr>
            <a:r>
              <a:rPr lang="cs-CZ" dirty="0"/>
              <a:t>Centrální</a:t>
            </a:r>
          </a:p>
        </p:txBody>
      </p:sp>
    </p:spTree>
    <p:extLst>
      <p:ext uri="{BB962C8B-B14F-4D97-AF65-F5344CB8AC3E}">
        <p14:creationId xmlns:p14="http://schemas.microsoft.com/office/powerpoint/2010/main" val="37681742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90389" y="332656"/>
            <a:ext cx="7518499" cy="1108075"/>
          </a:xfrm>
        </p:spPr>
        <p:txBody>
          <a:bodyPr/>
          <a:lstStyle/>
          <a:p>
            <a:pPr lvl="0"/>
            <a:r>
              <a:rPr lang="cs-CZ" dirty="0" smtClean="0"/>
              <a:t>U centrální vady</a:t>
            </a:r>
            <a:r>
              <a:rPr lang="cs-CZ" dirty="0"/>
              <a:t/>
            </a:r>
            <a:br>
              <a:rPr lang="cs-CZ" dirty="0"/>
            </a:br>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pic>
        <p:nvPicPr>
          <p:cNvPr id="5"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7194776" cy="48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194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666453" y="260648"/>
            <a:ext cx="22322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
        <p:nvSpPr>
          <p:cNvPr id="4" name="Rectangle 3"/>
          <p:cNvSpPr/>
          <p:nvPr/>
        </p:nvSpPr>
        <p:spPr>
          <a:xfrm>
            <a:off x="234405" y="1325347"/>
            <a:ext cx="8352927" cy="4530471"/>
          </a:xfrm>
          <a:prstGeom prst="rect">
            <a:avLst/>
          </a:prstGeom>
        </p:spPr>
        <p:txBody>
          <a:bodyPr wrap="square">
            <a:spAutoFit/>
          </a:bodyPr>
          <a:lstStyle/>
          <a:p>
            <a:pPr lvl="0" algn="l"/>
            <a:r>
              <a:rPr lang="cs-CZ" dirty="0"/>
              <a:t>4. Může být člověk neslyšící z důvodů opakovaných zánětů středouší? </a:t>
            </a:r>
            <a:r>
              <a:rPr lang="cs-CZ" dirty="0" smtClean="0"/>
              <a:t>NE!!!</a:t>
            </a:r>
            <a:endParaRPr lang="cs-CZ" dirty="0"/>
          </a:p>
          <a:p>
            <a:pPr lvl="0" algn="l"/>
            <a:endParaRPr lang="cs-CZ" dirty="0"/>
          </a:p>
          <a:p>
            <a:pPr lvl="0" algn="l"/>
            <a:r>
              <a:rPr lang="cs-CZ" dirty="0" smtClean="0"/>
              <a:t>7. Jaký </a:t>
            </a:r>
            <a:r>
              <a:rPr lang="cs-CZ" dirty="0"/>
              <a:t>typ cytostatika používaného pro léčbu některých nádorových onemocnění poškozuje sluch? </a:t>
            </a:r>
            <a:endParaRPr lang="cs-CZ" dirty="0" smtClean="0"/>
          </a:p>
          <a:p>
            <a:pPr lvl="0" algn="l"/>
            <a:r>
              <a:rPr lang="cs-CZ" dirty="0" smtClean="0"/>
              <a:t>CISPLATINA</a:t>
            </a:r>
            <a:endParaRPr lang="cs-CZ" dirty="0"/>
          </a:p>
          <a:p>
            <a:pPr algn="l"/>
            <a:r>
              <a:rPr lang="cs-CZ" dirty="0"/>
              <a:t> </a:t>
            </a:r>
          </a:p>
          <a:p>
            <a:pPr lvl="0" algn="l"/>
            <a:r>
              <a:rPr lang="cs-CZ" dirty="0" smtClean="0"/>
              <a:t>8. Jednostranná </a:t>
            </a:r>
            <a:r>
              <a:rPr lang="cs-CZ" dirty="0"/>
              <a:t>vada sluchu závažně ztěžuje nebo znemožňuje: kvalitní poslech hudby, směrové slyšení, učení cizím jazykům, vzdělávání v běžné škole, bezděčné slyšení, porozumění řeči v hluku, orientaci sluchem v prostoru</a:t>
            </a:r>
          </a:p>
          <a:p>
            <a:pPr algn="l"/>
            <a:r>
              <a:rPr lang="cs-CZ" dirty="0"/>
              <a:t> </a:t>
            </a:r>
          </a:p>
          <a:p>
            <a:pPr lvl="0" algn="l"/>
            <a:r>
              <a:rPr lang="cs-CZ" dirty="0" smtClean="0"/>
              <a:t>9. U </a:t>
            </a:r>
            <a:r>
              <a:rPr lang="cs-CZ" dirty="0"/>
              <a:t>dědičných vad sluchu je běžnější, že </a:t>
            </a:r>
          </a:p>
          <a:p>
            <a:pPr algn="l"/>
            <a:r>
              <a:rPr lang="cs-CZ" dirty="0"/>
              <a:t> </a:t>
            </a:r>
          </a:p>
          <a:p>
            <a:pPr algn="l"/>
            <a:r>
              <a:rPr lang="cs-CZ" dirty="0"/>
              <a:t>A/ má vadu sluchu více generací</a:t>
            </a:r>
          </a:p>
          <a:p>
            <a:pPr algn="l"/>
            <a:r>
              <a:rPr lang="cs-CZ" dirty="0"/>
              <a:t>B/ vada sluchu se objeví pouze v jedné generaci</a:t>
            </a:r>
          </a:p>
        </p:txBody>
      </p:sp>
    </p:spTree>
    <p:extLst>
      <p:ext uri="{BB962C8B-B14F-4D97-AF65-F5344CB8AC3E}">
        <p14:creationId xmlns:p14="http://schemas.microsoft.com/office/powerpoint/2010/main" val="3125080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285750" indent="-285750">
              <a:lnSpc>
                <a:spcPct val="100000"/>
              </a:lnSpc>
              <a:buFont typeface="Arial" panose="020B0604020202020204" pitchFamily="34" charset="0"/>
              <a:buChar char="•"/>
            </a:pPr>
            <a:r>
              <a:rPr lang="cs-CZ" altLang="cs-CZ" sz="1400" dirty="0" smtClean="0"/>
              <a:t> Objektivní – výsledek nezávisí na našem pozorování a na spolupráci pacienta</a:t>
            </a:r>
          </a:p>
          <a:p>
            <a:pPr marL="285750" indent="-285750">
              <a:lnSpc>
                <a:spcPct val="100000"/>
              </a:lnSpc>
              <a:buFont typeface="Arial" panose="020B0604020202020204" pitchFamily="34" charset="0"/>
              <a:buChar char="•"/>
            </a:pPr>
            <a:r>
              <a:rPr lang="cs-CZ" altLang="cs-CZ" sz="1400" dirty="0" smtClean="0"/>
              <a:t>Subjektivní - </a:t>
            </a:r>
            <a:r>
              <a:rPr lang="cs-CZ" altLang="cs-CZ" sz="1400" dirty="0"/>
              <a:t>výsledek </a:t>
            </a:r>
            <a:r>
              <a:rPr lang="cs-CZ" altLang="cs-CZ" sz="1400" dirty="0" smtClean="0"/>
              <a:t>závisí </a:t>
            </a:r>
            <a:r>
              <a:rPr lang="cs-CZ" altLang="cs-CZ" sz="1400" dirty="0"/>
              <a:t>na našem pozorování a na spolupráci </a:t>
            </a:r>
            <a:r>
              <a:rPr lang="cs-CZ" altLang="cs-CZ" sz="1400" dirty="0" smtClean="0"/>
              <a:t>pacienta</a:t>
            </a:r>
          </a:p>
          <a:p>
            <a:pPr marL="285750" indent="-285750">
              <a:lnSpc>
                <a:spcPct val="100000"/>
              </a:lnSpc>
              <a:buFont typeface="Arial" panose="020B0604020202020204" pitchFamily="34" charset="0"/>
              <a:buChar char="•"/>
            </a:pPr>
            <a:endParaRPr lang="cs-CZ" altLang="cs-CZ" sz="1400" dirty="0"/>
          </a:p>
          <a:p>
            <a:pPr marL="285750" indent="-285750">
              <a:lnSpc>
                <a:spcPct val="100000"/>
              </a:lnSpc>
              <a:buFont typeface="Arial" panose="020B0604020202020204" pitchFamily="34" charset="0"/>
              <a:buChar char="•"/>
            </a:pPr>
            <a:r>
              <a:rPr lang="cs-CZ" altLang="cs-CZ" sz="1400" dirty="0" smtClean="0"/>
              <a:t>ALE objektivní nerovná se validnější!!!</a:t>
            </a:r>
            <a:endParaRPr lang="cs-CZ" altLang="cs-CZ" sz="1400" dirty="0"/>
          </a:p>
          <a:p>
            <a:pPr algn="ctr">
              <a:lnSpc>
                <a:spcPct val="100000"/>
              </a:lnSpc>
            </a:pPr>
            <a:endParaRPr lang="cs-CZ" altLang="cs-CZ" sz="1400" dirty="0"/>
          </a:p>
          <a:p>
            <a:r>
              <a:rPr lang="cs-CZ" sz="1400" dirty="0"/>
              <a:t>BERA (NN BERA, CERA</a:t>
            </a:r>
            <a:r>
              <a:rPr lang="cs-CZ" sz="1400" dirty="0" smtClean="0"/>
              <a:t>) – od narození</a:t>
            </a:r>
            <a:endParaRPr lang="cs-CZ" sz="1400" dirty="0"/>
          </a:p>
          <a:p>
            <a:r>
              <a:rPr lang="cs-CZ" sz="1400" dirty="0"/>
              <a:t>Subjektivní tónová audiometrie </a:t>
            </a:r>
            <a:r>
              <a:rPr lang="cs-CZ" sz="1400" dirty="0" smtClean="0"/>
              <a:t>– od cca 2 – 3 let</a:t>
            </a:r>
            <a:endParaRPr lang="cs-CZ" sz="1400" dirty="0"/>
          </a:p>
          <a:p>
            <a:r>
              <a:rPr lang="cs-CZ" sz="1400" dirty="0"/>
              <a:t>Slovní audiometrie /dětský percepční </a:t>
            </a:r>
            <a:r>
              <a:rPr lang="cs-CZ" sz="1400" dirty="0" smtClean="0"/>
              <a:t>test – od cca 2 let</a:t>
            </a:r>
            <a:endParaRPr lang="cs-CZ" sz="1400" dirty="0"/>
          </a:p>
          <a:p>
            <a:r>
              <a:rPr lang="cs-CZ" sz="1400" dirty="0" smtClean="0"/>
              <a:t>ERA-SSEP</a:t>
            </a:r>
            <a:r>
              <a:rPr lang="cs-CZ" sz="1400" dirty="0"/>
              <a:t>– od </a:t>
            </a:r>
            <a:r>
              <a:rPr lang="cs-CZ" sz="1400" dirty="0" smtClean="0"/>
              <a:t>narození</a:t>
            </a:r>
            <a:endParaRPr lang="cs-CZ" sz="1400" dirty="0"/>
          </a:p>
          <a:p>
            <a:r>
              <a:rPr lang="cs-CZ" sz="1400" dirty="0"/>
              <a:t>Sluchové zkoušky, </a:t>
            </a:r>
            <a:r>
              <a:rPr lang="cs-CZ" sz="1400" dirty="0" smtClean="0"/>
              <a:t>reaktometr – od cca 3 měsíců</a:t>
            </a:r>
            <a:endParaRPr lang="cs-CZ" sz="1400" dirty="0"/>
          </a:p>
          <a:p>
            <a:r>
              <a:rPr lang="cs-CZ" sz="1400" dirty="0"/>
              <a:t>Audiometrie ve volném poli </a:t>
            </a:r>
            <a:r>
              <a:rPr lang="cs-CZ" sz="1400" dirty="0" smtClean="0"/>
              <a:t>– od cca 3 měsíců</a:t>
            </a:r>
            <a:endParaRPr lang="cs-CZ" sz="1400" dirty="0"/>
          </a:p>
          <a:p>
            <a:r>
              <a:rPr lang="cs-CZ" sz="1400" dirty="0"/>
              <a:t>Pozorování, </a:t>
            </a:r>
            <a:r>
              <a:rPr lang="cs-CZ" sz="1400" dirty="0" smtClean="0"/>
              <a:t>videozáznam</a:t>
            </a:r>
            <a:r>
              <a:rPr lang="cs-CZ" sz="1400" dirty="0"/>
              <a:t> – od narození</a:t>
            </a:r>
          </a:p>
          <a:p>
            <a:r>
              <a:rPr lang="cs-CZ" sz="1400" dirty="0"/>
              <a:t>VRA (podmíněná reakce na zvuk</a:t>
            </a:r>
            <a:r>
              <a:rPr lang="cs-CZ" sz="1400" dirty="0" smtClean="0"/>
              <a:t>) – od cca 6 měsíců</a:t>
            </a:r>
            <a:endParaRPr lang="cs-CZ" sz="1400" dirty="0"/>
          </a:p>
          <a:p>
            <a:pPr algn="ctr">
              <a:lnSpc>
                <a:spcPct val="100000"/>
              </a:lnSpc>
            </a:pP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234405" y="188640"/>
            <a:ext cx="61206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1800" dirty="0" smtClean="0"/>
              <a:t>13. Objektivní a subjektivní metody vyšetření sluchu</a:t>
            </a: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Tree>
    <p:extLst>
      <p:ext uri="{BB962C8B-B14F-4D97-AF65-F5344CB8AC3E}">
        <p14:creationId xmlns:p14="http://schemas.microsoft.com/office/powerpoint/2010/main" val="3125080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457200" indent="-457200">
              <a:buFont typeface="Arial" panose="020B0604020202020204" pitchFamily="34" charset="0"/>
              <a:buChar char="•"/>
            </a:pPr>
            <a:r>
              <a:rPr lang="cs-CZ" sz="2800" dirty="0" smtClean="0"/>
              <a:t>Kompenzační pomůcky</a:t>
            </a:r>
          </a:p>
          <a:p>
            <a:pPr marL="457200" indent="-457200">
              <a:buFont typeface="Arial" panose="020B0604020202020204" pitchFamily="34" charset="0"/>
              <a:buChar char="•"/>
            </a:pPr>
            <a:r>
              <a:rPr lang="cs-CZ" sz="2800" dirty="0" smtClean="0"/>
              <a:t>Význam </a:t>
            </a:r>
            <a:r>
              <a:rPr lang="cs-CZ" sz="2800" dirty="0"/>
              <a:t>sluchu, důsledky sluchových </a:t>
            </a:r>
            <a:r>
              <a:rPr lang="cs-CZ" sz="2800" dirty="0" smtClean="0"/>
              <a:t>vad</a:t>
            </a:r>
          </a:p>
          <a:p>
            <a:pPr marL="457200" indent="-457200">
              <a:buFont typeface="Arial" panose="020B0604020202020204" pitchFamily="34" charset="0"/>
              <a:buChar char="•"/>
            </a:pPr>
            <a:r>
              <a:rPr lang="cs-CZ" sz="2800" dirty="0" smtClean="0"/>
              <a:t>Malé dítě s postižením sluchu v 21. století</a:t>
            </a:r>
          </a:p>
          <a:p>
            <a:pPr marL="457200" indent="-457200">
              <a:buFont typeface="Arial" panose="020B0604020202020204" pitchFamily="34" charset="0"/>
              <a:buChar char="•"/>
            </a:pPr>
            <a:r>
              <a:rPr lang="cs-CZ" sz="2800" dirty="0" smtClean="0"/>
              <a:t>Raná péče</a:t>
            </a: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extLst>
      <p:ext uri="{BB962C8B-B14F-4D97-AF65-F5344CB8AC3E}">
        <p14:creationId xmlns:p14="http://schemas.microsoft.com/office/powerpoint/2010/main" val="6736356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7108613" cy="294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3087" b="1" dirty="0"/>
          </a:p>
          <a:p>
            <a:pPr algn="l" eaLnBrk="1" hangingPunct="1">
              <a:spcBef>
                <a:spcPct val="0"/>
              </a:spcBef>
              <a:buNone/>
            </a:pPr>
            <a:r>
              <a:rPr lang="cs-CZ" altLang="cs-CZ" sz="3087" dirty="0"/>
              <a:t>Sluchadla </a:t>
            </a:r>
            <a:r>
              <a:rPr lang="cs-CZ" altLang="cs-CZ" sz="3087" dirty="0" smtClean="0"/>
              <a:t>závěsná</a:t>
            </a:r>
          </a:p>
          <a:p>
            <a:pPr algn="l" eaLnBrk="1" hangingPunct="1">
              <a:spcBef>
                <a:spcPct val="0"/>
              </a:spcBef>
              <a:buNone/>
            </a:pPr>
            <a:r>
              <a:rPr lang="cs-CZ" altLang="cs-CZ" sz="3087" dirty="0"/>
              <a:t>Sluchadlo kostní BAHA </a:t>
            </a:r>
            <a:r>
              <a:rPr lang="cs-CZ" altLang="cs-CZ" sz="3087" dirty="0" smtClean="0"/>
              <a:t>(</a:t>
            </a:r>
            <a:r>
              <a:rPr lang="cs-CZ" altLang="cs-CZ" sz="3087" dirty="0"/>
              <a:t>převodní vady)</a:t>
            </a:r>
          </a:p>
          <a:p>
            <a:pPr marL="457200" indent="-457200" algn="l" eaLnBrk="1" hangingPunct="1">
              <a:spcBef>
                <a:spcPct val="0"/>
              </a:spcBef>
            </a:pPr>
            <a:endParaRPr lang="cs-CZ" altLang="cs-CZ" sz="3087" dirty="0"/>
          </a:p>
          <a:p>
            <a:pPr algn="l" eaLnBrk="1" hangingPunct="1">
              <a:spcBef>
                <a:spcPct val="0"/>
              </a:spcBef>
              <a:buNone/>
            </a:pPr>
            <a:r>
              <a:rPr lang="cs-CZ" altLang="cs-CZ" sz="3087" dirty="0"/>
              <a:t>Kochleární implantát</a:t>
            </a:r>
          </a:p>
        </p:txBody>
      </p:sp>
      <p:sp>
        <p:nvSpPr>
          <p:cNvPr id="2" name="TextovéPole 1"/>
          <p:cNvSpPr txBox="1"/>
          <p:nvPr/>
        </p:nvSpPr>
        <p:spPr>
          <a:xfrm>
            <a:off x="450491" y="272712"/>
            <a:ext cx="3424335" cy="609398"/>
          </a:xfrm>
          <a:prstGeom prst="rect">
            <a:avLst/>
          </a:prstGeom>
          <a:noFill/>
        </p:spPr>
        <p:txBody>
          <a:bodyPr wrap="none" rtlCol="0">
            <a:spAutoFit/>
          </a:bodyPr>
          <a:lstStyle/>
          <a:p>
            <a:r>
              <a:rPr lang="cs-CZ" sz="2800" dirty="0" smtClean="0"/>
              <a:t>Kompenzace sluchu</a:t>
            </a:r>
            <a:endParaRPr lang="cs-CZ" sz="2800" dirty="0"/>
          </a:p>
        </p:txBody>
      </p:sp>
    </p:spTree>
    <p:extLst>
      <p:ext uri="{BB962C8B-B14F-4D97-AF65-F5344CB8AC3E}">
        <p14:creationId xmlns:p14="http://schemas.microsoft.com/office/powerpoint/2010/main" val="3841007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1219_tamtam_ppt_04">
  <a:themeElements>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90907_po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lnDef>
  </a:objectDefaults>
  <a:extraClrSchemeLst>
    <a:extraClrScheme>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90907_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90907_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90907_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90907_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90907_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90907_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141219_tamtam_ppt_04</Template>
  <TotalTime>1172</TotalTime>
  <Words>623</Words>
  <Application>Microsoft Office PowerPoint</Application>
  <PresentationFormat>Custom</PresentationFormat>
  <Paragraphs>167</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141219_tamtam_ppt_04</vt:lpstr>
      <vt:lpstr>Slide</vt:lpstr>
      <vt:lpstr> </vt:lpstr>
      <vt:lpstr>10. Může být člověk neslyšící z důvodů opakovaných zánětů středouší? NE!!! Maximálně 60 – 80 dB, funguje kostní vedení.  </vt:lpstr>
      <vt:lpstr> </vt:lpstr>
      <vt:lpstr> </vt:lpstr>
      <vt:lpstr>U centrální vady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Hezký den v Praze!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PRO DĚTSKÝ SLUCH TAMTAM, o.p.s.</dc:title>
  <dc:creator>Zacho</dc:creator>
  <cp:lastModifiedBy>Pavel Jungwirth</cp:lastModifiedBy>
  <cp:revision>141</cp:revision>
  <cp:lastPrinted>2000-03-22T09:21:57Z</cp:lastPrinted>
  <dcterms:created xsi:type="dcterms:W3CDTF">2015-04-16T05:52:34Z</dcterms:created>
  <dcterms:modified xsi:type="dcterms:W3CDTF">2021-03-17T10:55:17Z</dcterms:modified>
</cp:coreProperties>
</file>