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3" r:id="rId1"/>
  </p:sldMasterIdLst>
  <p:notesMasterIdLst>
    <p:notesMasterId r:id="rId41"/>
  </p:notesMasterIdLst>
  <p:handoutMasterIdLst>
    <p:handoutMasterId r:id="rId42"/>
  </p:handoutMasterIdLst>
  <p:sldIdLst>
    <p:sldId id="260" r:id="rId2"/>
    <p:sldId id="329" r:id="rId3"/>
    <p:sldId id="375" r:id="rId4"/>
    <p:sldId id="323" r:id="rId5"/>
    <p:sldId id="348" r:id="rId6"/>
    <p:sldId id="351" r:id="rId7"/>
    <p:sldId id="324" r:id="rId8"/>
    <p:sldId id="352" r:id="rId9"/>
    <p:sldId id="360" r:id="rId10"/>
    <p:sldId id="361" r:id="rId11"/>
    <p:sldId id="362" r:id="rId12"/>
    <p:sldId id="353" r:id="rId13"/>
    <p:sldId id="366" r:id="rId14"/>
    <p:sldId id="354" r:id="rId15"/>
    <p:sldId id="368" r:id="rId16"/>
    <p:sldId id="380" r:id="rId17"/>
    <p:sldId id="373" r:id="rId18"/>
    <p:sldId id="377" r:id="rId19"/>
    <p:sldId id="378" r:id="rId20"/>
    <p:sldId id="376" r:id="rId21"/>
    <p:sldId id="382" r:id="rId22"/>
    <p:sldId id="384" r:id="rId23"/>
    <p:sldId id="383" r:id="rId24"/>
    <p:sldId id="385" r:id="rId25"/>
    <p:sldId id="386" r:id="rId26"/>
    <p:sldId id="387" r:id="rId27"/>
    <p:sldId id="388" r:id="rId28"/>
    <p:sldId id="355" r:id="rId29"/>
    <p:sldId id="381" r:id="rId30"/>
    <p:sldId id="370" r:id="rId31"/>
    <p:sldId id="389" r:id="rId32"/>
    <p:sldId id="390" r:id="rId33"/>
    <p:sldId id="391" r:id="rId34"/>
    <p:sldId id="392" r:id="rId35"/>
    <p:sldId id="393" r:id="rId36"/>
    <p:sldId id="394" r:id="rId37"/>
    <p:sldId id="395" r:id="rId38"/>
    <p:sldId id="396" r:id="rId39"/>
    <p:sldId id="258" r:id="rId40"/>
  </p:sldIdLst>
  <p:sldSz cx="8821738" cy="6858000"/>
  <p:notesSz cx="6781800" cy="9912350"/>
  <p:defaultTextStyle>
    <a:defPPr>
      <a:defRPr lang="en-US"/>
    </a:defPPr>
    <a:lvl1pPr algn="ctr" rtl="0" eaLnBrk="0" fontAlgn="base" hangingPunct="0">
      <a:lnSpc>
        <a:spcPct val="120000"/>
      </a:lnSpc>
      <a:spcBef>
        <a:spcPct val="50000"/>
      </a:spcBef>
      <a:spcAft>
        <a:spcPct val="0"/>
      </a:spcAft>
      <a:buClr>
        <a:srgbClr val="666C68"/>
      </a:buClr>
      <a:buSzPct val="125000"/>
      <a:buFont typeface="Wingdings" pitchFamily="2" charset="2"/>
      <a:defRPr sz="1400" kern="1200">
        <a:solidFill>
          <a:srgbClr val="000000"/>
        </a:solidFill>
        <a:latin typeface="Arial Unicode MS" pitchFamily="34" charset="-128"/>
        <a:ea typeface="+mn-ea"/>
        <a:cs typeface="+mn-cs"/>
      </a:defRPr>
    </a:lvl1pPr>
    <a:lvl2pPr marL="457200" algn="ctr" rtl="0" eaLnBrk="0" fontAlgn="base" hangingPunct="0">
      <a:lnSpc>
        <a:spcPct val="120000"/>
      </a:lnSpc>
      <a:spcBef>
        <a:spcPct val="50000"/>
      </a:spcBef>
      <a:spcAft>
        <a:spcPct val="0"/>
      </a:spcAft>
      <a:buClr>
        <a:srgbClr val="666C68"/>
      </a:buClr>
      <a:buSzPct val="125000"/>
      <a:buFont typeface="Wingdings" pitchFamily="2" charset="2"/>
      <a:defRPr sz="1400" kern="1200">
        <a:solidFill>
          <a:srgbClr val="000000"/>
        </a:solidFill>
        <a:latin typeface="Arial Unicode MS" pitchFamily="34" charset="-128"/>
        <a:ea typeface="+mn-ea"/>
        <a:cs typeface="+mn-cs"/>
      </a:defRPr>
    </a:lvl2pPr>
    <a:lvl3pPr marL="914400" algn="ctr" rtl="0" eaLnBrk="0" fontAlgn="base" hangingPunct="0">
      <a:lnSpc>
        <a:spcPct val="120000"/>
      </a:lnSpc>
      <a:spcBef>
        <a:spcPct val="50000"/>
      </a:spcBef>
      <a:spcAft>
        <a:spcPct val="0"/>
      </a:spcAft>
      <a:buClr>
        <a:srgbClr val="666C68"/>
      </a:buClr>
      <a:buSzPct val="125000"/>
      <a:buFont typeface="Wingdings" pitchFamily="2" charset="2"/>
      <a:defRPr sz="1400" kern="1200">
        <a:solidFill>
          <a:srgbClr val="000000"/>
        </a:solidFill>
        <a:latin typeface="Arial Unicode MS" pitchFamily="34" charset="-128"/>
        <a:ea typeface="+mn-ea"/>
        <a:cs typeface="+mn-cs"/>
      </a:defRPr>
    </a:lvl3pPr>
    <a:lvl4pPr marL="1371600" algn="ctr" rtl="0" eaLnBrk="0" fontAlgn="base" hangingPunct="0">
      <a:lnSpc>
        <a:spcPct val="120000"/>
      </a:lnSpc>
      <a:spcBef>
        <a:spcPct val="50000"/>
      </a:spcBef>
      <a:spcAft>
        <a:spcPct val="0"/>
      </a:spcAft>
      <a:buClr>
        <a:srgbClr val="666C68"/>
      </a:buClr>
      <a:buSzPct val="125000"/>
      <a:buFont typeface="Wingdings" pitchFamily="2" charset="2"/>
      <a:defRPr sz="1400" kern="1200">
        <a:solidFill>
          <a:srgbClr val="000000"/>
        </a:solidFill>
        <a:latin typeface="Arial Unicode MS" pitchFamily="34" charset="-128"/>
        <a:ea typeface="+mn-ea"/>
        <a:cs typeface="+mn-cs"/>
      </a:defRPr>
    </a:lvl4pPr>
    <a:lvl5pPr marL="1828800" algn="ctr" rtl="0" eaLnBrk="0" fontAlgn="base" hangingPunct="0">
      <a:lnSpc>
        <a:spcPct val="120000"/>
      </a:lnSpc>
      <a:spcBef>
        <a:spcPct val="50000"/>
      </a:spcBef>
      <a:spcAft>
        <a:spcPct val="0"/>
      </a:spcAft>
      <a:buClr>
        <a:srgbClr val="666C68"/>
      </a:buClr>
      <a:buSzPct val="125000"/>
      <a:buFont typeface="Wingdings" pitchFamily="2" charset="2"/>
      <a:defRPr sz="1400" kern="1200">
        <a:solidFill>
          <a:srgbClr val="000000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 Unicode MS" pitchFamily="34" charset="-128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 Unicode MS" pitchFamily="34" charset="-128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 Unicode MS" pitchFamily="34" charset="-128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 Unicode MS" pitchFamily="34" charset="-128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77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2">
          <p15:clr>
            <a:srgbClr val="A4A3A4"/>
          </p15:clr>
        </p15:guide>
        <p15:guide id="2" pos="21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72877"/>
    <a:srgbClr val="4B186E"/>
    <a:srgbClr val="C41225"/>
    <a:srgbClr val="DA521F"/>
    <a:srgbClr val="E49F15"/>
    <a:srgbClr val="276E27"/>
    <a:srgbClr val="236E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55" autoAdjust="0"/>
    <p:restoredTop sz="94660" autoAdjust="0"/>
  </p:normalViewPr>
  <p:slideViewPr>
    <p:cSldViewPr>
      <p:cViewPr varScale="1">
        <p:scale>
          <a:sx n="112" d="100"/>
          <a:sy n="112" d="100"/>
        </p:scale>
        <p:origin x="1146" y="108"/>
      </p:cViewPr>
      <p:guideLst>
        <p:guide orient="horz" pos="2160"/>
        <p:guide pos="27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2328" y="-90"/>
      </p:cViewPr>
      <p:guideLst>
        <p:guide orient="horz" pos="3122"/>
        <p:guide pos="21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E:\ivka%20pr&#225;ce\Formul&#225;&#345;e,%20&#382;&#225;dosti,%20info%20Tamtam\P&#345;ehledy%20klient&#367;\Statistiky%20klient&#367;\Celkov&#225;%20%20Praha%20leden%2012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[Celková  Praha leden 12.xls]Podle narození!Kontingenční tabulka 3</c:name>
    <c:fmtId val="-1"/>
  </c:pivotSource>
  <c:chart>
    <c:title>
      <c:tx>
        <c:rich>
          <a:bodyPr/>
          <a:lstStyle/>
          <a:p>
            <a:pPr>
              <a:defRPr/>
            </a:pPr>
            <a:r>
              <a:rPr lang="cs-CZ" sz="2800" dirty="0"/>
              <a:t>Podíl dětí se </a:t>
            </a:r>
            <a:r>
              <a:rPr lang="cs-CZ" sz="2800" dirty="0" smtClean="0"/>
              <a:t>screeningem podle data narození</a:t>
            </a:r>
            <a:endParaRPr lang="cs-CZ" sz="2800" dirty="0"/>
          </a:p>
        </c:rich>
      </c:tx>
      <c:layout>
        <c:manualLayout>
          <c:xMode val="edge"/>
          <c:yMode val="edge"/>
          <c:x val="0.13780468968700732"/>
          <c:y val="7.860367970768483E-3"/>
        </c:manualLayout>
      </c:layout>
      <c:overlay val="0"/>
    </c:title>
    <c:autoTitleDeleted val="0"/>
    <c:pivotFmts>
      <c:pivotFmt>
        <c:idx val="0"/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dLbl>
          <c:idx val="0"/>
          <c:tx>
            <c:rich>
              <a:bodyPr/>
              <a:lstStyle/>
              <a:p>
                <a:r>
                  <a:rPr lang="en-US"/>
                  <a:t>92%</a:t>
                </a:r>
              </a:p>
            </c:rich>
          </c:tx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dLbl>
          <c:idx val="0"/>
          <c:tx>
            <c:rich>
              <a:bodyPr/>
              <a:lstStyle/>
              <a:p>
                <a:r>
                  <a:rPr lang="en-US"/>
                  <a:t>66%</a:t>
                </a:r>
              </a:p>
            </c:rich>
          </c:tx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dLbl>
          <c:idx val="0"/>
          <c:tx>
            <c:rich>
              <a:bodyPr/>
              <a:lstStyle/>
              <a:p>
                <a:r>
                  <a:rPr lang="en-US"/>
                  <a:t>33%</a:t>
                </a:r>
              </a:p>
            </c:rich>
          </c:tx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dLbl>
          <c:idx val="0"/>
          <c:tx>
            <c:rich>
              <a:bodyPr/>
              <a:lstStyle/>
              <a:p>
                <a:r>
                  <a:rPr lang="cs-CZ"/>
                  <a:t>8</a:t>
                </a:r>
                <a:r>
                  <a:rPr lang="en-US"/>
                  <a:t>%</a:t>
                </a:r>
              </a:p>
            </c:rich>
          </c:tx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dLbl>
          <c:idx val="0"/>
          <c:tx>
            <c:rich>
              <a:bodyPr/>
              <a:lstStyle/>
              <a:p>
                <a:r>
                  <a:rPr lang="en-US"/>
                  <a:t>3</a:t>
                </a:r>
                <a:r>
                  <a:rPr lang="cs-CZ"/>
                  <a:t>4</a:t>
                </a:r>
                <a:r>
                  <a:rPr lang="en-US"/>
                  <a:t>%</a:t>
                </a:r>
              </a:p>
            </c:rich>
          </c:tx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dLbl>
          <c:idx val="0"/>
          <c:tx>
            <c:rich>
              <a:bodyPr/>
              <a:lstStyle/>
              <a:p>
                <a:r>
                  <a:rPr lang="en-US"/>
                  <a:t>6</a:t>
                </a:r>
                <a:r>
                  <a:rPr lang="cs-CZ"/>
                  <a:t>7</a:t>
                </a:r>
                <a:r>
                  <a:rPr lang="en-US"/>
                  <a:t>%</a:t>
                </a:r>
              </a:p>
            </c:rich>
          </c:tx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dLbl>
          <c:idx val="0"/>
          <c:tx>
            <c:rich>
              <a:bodyPr/>
              <a:lstStyle/>
              <a:p>
                <a:r>
                  <a:rPr lang="cs-CZ"/>
                  <a:t>8</a:t>
                </a:r>
                <a:r>
                  <a:rPr lang="en-US"/>
                  <a:t>%</a:t>
                </a:r>
              </a:p>
            </c:rich>
          </c:tx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dLbl>
          <c:idx val="0"/>
          <c:tx>
            <c:rich>
              <a:bodyPr/>
              <a:lstStyle/>
              <a:p>
                <a:r>
                  <a:rPr lang="en-US"/>
                  <a:t>3</a:t>
                </a:r>
                <a:r>
                  <a:rPr lang="cs-CZ"/>
                  <a:t>4</a:t>
                </a:r>
                <a:r>
                  <a:rPr lang="en-US"/>
                  <a:t>%</a:t>
                </a:r>
              </a:p>
            </c:rich>
          </c:tx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dLbl>
          <c:idx val="0"/>
          <c:tx>
            <c:rich>
              <a:bodyPr/>
              <a:lstStyle/>
              <a:p>
                <a:r>
                  <a:rPr lang="en-US"/>
                  <a:t>6</a:t>
                </a:r>
                <a:r>
                  <a:rPr lang="cs-CZ"/>
                  <a:t>7</a:t>
                </a:r>
                <a:r>
                  <a:rPr lang="en-US"/>
                  <a:t>%</a:t>
                </a:r>
              </a:p>
            </c:rich>
          </c:tx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dLbl>
          <c:idx val="0"/>
          <c:tx>
            <c:rich>
              <a:bodyPr/>
              <a:lstStyle/>
              <a:p>
                <a:r>
                  <a:rPr lang="en-US"/>
                  <a:t>92%</a:t>
                </a:r>
              </a:p>
            </c:rich>
          </c:tx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dLbl>
          <c:idx val="0"/>
          <c:tx>
            <c:rich>
              <a:bodyPr/>
              <a:lstStyle/>
              <a:p>
                <a:r>
                  <a:rPr lang="en-US"/>
                  <a:t>66%</a:t>
                </a:r>
              </a:p>
            </c:rich>
          </c:tx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dLbl>
          <c:idx val="0"/>
          <c:tx>
            <c:rich>
              <a:bodyPr/>
              <a:lstStyle/>
              <a:p>
                <a:r>
                  <a:rPr lang="en-US"/>
                  <a:t>33%</a:t>
                </a:r>
              </a:p>
            </c:rich>
          </c:tx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dLbl>
          <c:idx val="0"/>
          <c:tx>
            <c:rich>
              <a:bodyPr/>
              <a:lstStyle/>
              <a:p>
                <a:r>
                  <a:rPr lang="cs-CZ"/>
                  <a:t>8</a:t>
                </a:r>
                <a:r>
                  <a:rPr lang="en-US"/>
                  <a:t>%</a:t>
                </a:r>
              </a:p>
            </c:rich>
          </c:tx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dLbl>
          <c:idx val="0"/>
          <c:tx>
            <c:rich>
              <a:bodyPr/>
              <a:lstStyle/>
              <a:p>
                <a:r>
                  <a:rPr lang="en-US"/>
                  <a:t>3</a:t>
                </a:r>
                <a:r>
                  <a:rPr lang="cs-CZ"/>
                  <a:t>4</a:t>
                </a:r>
                <a:r>
                  <a:rPr lang="en-US"/>
                  <a:t>%</a:t>
                </a:r>
              </a:p>
            </c:rich>
          </c:tx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dLbl>
          <c:idx val="0"/>
          <c:tx>
            <c:rich>
              <a:bodyPr/>
              <a:lstStyle/>
              <a:p>
                <a:r>
                  <a:rPr lang="en-US"/>
                  <a:t>6</a:t>
                </a:r>
                <a:r>
                  <a:rPr lang="cs-CZ"/>
                  <a:t>7</a:t>
                </a:r>
                <a:r>
                  <a:rPr lang="en-US"/>
                  <a:t>%</a:t>
                </a:r>
              </a:p>
            </c:rich>
          </c:tx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cs-CZ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dLbl>
          <c:idx val="0"/>
          <c:tx>
            <c:rich>
              <a:bodyPr/>
              <a:lstStyle/>
              <a:p>
                <a:r>
                  <a:rPr lang="en-US"/>
                  <a:t>92%</a:t>
                </a:r>
              </a:p>
            </c:rich>
          </c:tx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dLbl>
          <c:idx val="0"/>
          <c:tx>
            <c:rich>
              <a:bodyPr/>
              <a:lstStyle/>
              <a:p>
                <a:r>
                  <a:rPr lang="en-US"/>
                  <a:t>66%</a:t>
                </a:r>
              </a:p>
            </c:rich>
          </c:tx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dLbl>
          <c:idx val="0"/>
          <c:tx>
            <c:rich>
              <a:bodyPr/>
              <a:lstStyle/>
              <a:p>
                <a:r>
                  <a:rPr lang="en-US"/>
                  <a:t>33%</a:t>
                </a:r>
              </a:p>
            </c:rich>
          </c:tx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'Podle narození'!$B$2:$B$3</c:f>
              <c:strCache>
                <c:ptCount val="1"/>
                <c:pt idx="0">
                  <c:v>A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800"/>
                      <a:t>8%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800"/>
                      <a:t>34%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800"/>
                      <a:t>67%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'Podle narození'!$A$4:$A$7</c:f>
              <c:strCache>
                <c:ptCount val="3"/>
                <c:pt idx="0">
                  <c:v>2000-2004</c:v>
                </c:pt>
                <c:pt idx="1">
                  <c:v>2005-2009</c:v>
                </c:pt>
                <c:pt idx="2">
                  <c:v>2010-2012</c:v>
                </c:pt>
              </c:strCache>
            </c:strRef>
          </c:cat>
          <c:val>
            <c:numRef>
              <c:f>'Podle narození'!$B$4:$B$7</c:f>
              <c:numCache>
                <c:formatCode>0.00%</c:formatCode>
                <c:ptCount val="3"/>
                <c:pt idx="0">
                  <c:v>7.9365079365079361E-2</c:v>
                </c:pt>
                <c:pt idx="1">
                  <c:v>0.33628318584070799</c:v>
                </c:pt>
                <c:pt idx="2">
                  <c:v>0.66666666666666663</c:v>
                </c:pt>
              </c:numCache>
            </c:numRef>
          </c:val>
        </c:ser>
        <c:ser>
          <c:idx val="1"/>
          <c:order val="1"/>
          <c:tx>
            <c:strRef>
              <c:f>'Podle narození'!$C$2:$C$3</c:f>
              <c:strCache>
                <c:ptCount val="1"/>
                <c:pt idx="0">
                  <c:v>N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800"/>
                      <a:t>92%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800"/>
                      <a:t>66%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800"/>
                      <a:t>33%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'Podle narození'!$A$4:$A$7</c:f>
              <c:strCache>
                <c:ptCount val="3"/>
                <c:pt idx="0">
                  <c:v>2000-2004</c:v>
                </c:pt>
                <c:pt idx="1">
                  <c:v>2005-2009</c:v>
                </c:pt>
                <c:pt idx="2">
                  <c:v>2010-2012</c:v>
                </c:pt>
              </c:strCache>
            </c:strRef>
          </c:cat>
          <c:val>
            <c:numRef>
              <c:f>'Podle narození'!$C$4:$C$7</c:f>
              <c:numCache>
                <c:formatCode>0.00%</c:formatCode>
                <c:ptCount val="3"/>
                <c:pt idx="0">
                  <c:v>0.92063492063492058</c:v>
                </c:pt>
                <c:pt idx="1">
                  <c:v>0.66371681415929207</c:v>
                </c:pt>
                <c:pt idx="2">
                  <c:v>0.33333333333333331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178024528"/>
        <c:axId val="178025088"/>
      </c:barChart>
      <c:catAx>
        <c:axId val="178024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cs-CZ"/>
          </a:p>
        </c:txPr>
        <c:crossAx val="178025088"/>
        <c:crosses val="autoZero"/>
        <c:auto val="0"/>
        <c:lblAlgn val="ctr"/>
        <c:lblOffset val="100"/>
        <c:noMultiLvlLbl val="0"/>
      </c:catAx>
      <c:valAx>
        <c:axId val="17802508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78024528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800"/>
          </a:pPr>
          <a:endParaRPr lang="cs-CZ"/>
        </a:p>
      </c:txPr>
    </c:legend>
    <c:plotVisOnly val="1"/>
    <c:dispBlanksAs val="gap"/>
    <c:showDLblsOverMax val="0"/>
  </c:chart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</c:extLst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00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5366" tIns="47683" rIns="95366" bIns="47683" numCol="1" anchor="t" anchorCtr="0" compatLnSpc="1">
            <a:prstTxWarp prst="textNoShape">
              <a:avLst/>
            </a:prstTxWarp>
          </a:bodyPr>
          <a:lstStyle>
            <a:lvl1pPr algn="l" defTabSz="954088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300" b="1">
                <a:solidFill>
                  <a:schemeClr val="bg1"/>
                </a:solidFill>
                <a:latin typeface="NovareseCE" pitchFamily="2" charset="0"/>
              </a:defRPr>
            </a:lvl1pPr>
          </a:lstStyle>
          <a:p>
            <a:endParaRPr lang="en-GB" altLang="cs-CZ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1750" y="0"/>
            <a:ext cx="29400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5366" tIns="47683" rIns="95366" bIns="47683" numCol="1" anchor="t" anchorCtr="0" compatLnSpc="1">
            <a:prstTxWarp prst="textNoShape">
              <a:avLst/>
            </a:prstTxWarp>
          </a:bodyPr>
          <a:lstStyle>
            <a:lvl1pPr algn="r" defTabSz="954088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300" b="1">
                <a:solidFill>
                  <a:schemeClr val="bg1"/>
                </a:solidFill>
                <a:latin typeface="NovareseCE" pitchFamily="2" charset="0"/>
              </a:defRPr>
            </a:lvl1pPr>
          </a:lstStyle>
          <a:p>
            <a:endParaRPr lang="en-GB" altLang="cs-CZ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5463"/>
            <a:ext cx="294005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5366" tIns="47683" rIns="95366" bIns="47683" numCol="1" anchor="b" anchorCtr="0" compatLnSpc="1">
            <a:prstTxWarp prst="textNoShape">
              <a:avLst/>
            </a:prstTxWarp>
          </a:bodyPr>
          <a:lstStyle>
            <a:lvl1pPr algn="l" defTabSz="954088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300" b="1">
                <a:solidFill>
                  <a:schemeClr val="bg1"/>
                </a:solidFill>
                <a:latin typeface="NovareseCE" pitchFamily="2" charset="0"/>
              </a:defRPr>
            </a:lvl1pPr>
          </a:lstStyle>
          <a:p>
            <a:endParaRPr lang="en-GB" altLang="cs-CZ"/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1750" y="9415463"/>
            <a:ext cx="294005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5366" tIns="47683" rIns="95366" bIns="47683" numCol="1" anchor="b" anchorCtr="0" compatLnSpc="1">
            <a:prstTxWarp prst="textNoShape">
              <a:avLst/>
            </a:prstTxWarp>
          </a:bodyPr>
          <a:lstStyle>
            <a:lvl1pPr algn="r" defTabSz="954088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300" b="1">
                <a:solidFill>
                  <a:schemeClr val="bg1"/>
                </a:solidFill>
                <a:latin typeface="NovareseCE" pitchFamily="2" charset="0"/>
              </a:defRPr>
            </a:lvl1pPr>
          </a:lstStyle>
          <a:p>
            <a:fld id="{D15DD51B-9381-4475-A9C1-01DD8846BA4A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46710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58" tIns="45728" rIns="91458" bIns="45728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cs-CZ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0000" y="0"/>
            <a:ext cx="2971800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58" tIns="45728" rIns="91458" bIns="4572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cs-CZ"/>
          </a:p>
        </p:txBody>
      </p:sp>
      <p:sp>
        <p:nvSpPr>
          <p:cNvPr id="137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5838" y="762000"/>
            <a:ext cx="4806950" cy="3736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7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727575"/>
            <a:ext cx="4953000" cy="442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58" tIns="45728" rIns="91458" bIns="457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37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7363"/>
            <a:ext cx="2971800" cy="53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58" tIns="45728" rIns="91458" bIns="45728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cs-CZ"/>
          </a:p>
        </p:txBody>
      </p:sp>
      <p:sp>
        <p:nvSpPr>
          <p:cNvPr id="137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0000" y="9377363"/>
            <a:ext cx="2971800" cy="53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58" tIns="45728" rIns="91458" bIns="45728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1FA4456A-EBDB-4321-9F10-85C410DF1BEC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2756688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0435201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043520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043520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1726418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212652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7551372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1702260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7776053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5103556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7534654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125406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0435201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8898831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6549447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2852217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9065644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0435201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2028656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31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5112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32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2480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33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9833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34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680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0435201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35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143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36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8158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37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1962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38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693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043520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043520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043520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043520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043520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043520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77825" y="2636838"/>
            <a:ext cx="8124825" cy="11525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2800">
                <a:solidFill>
                  <a:srgbClr val="172878"/>
                </a:solidFill>
              </a:defRPr>
            </a:lvl1pPr>
          </a:lstStyle>
          <a:p>
            <a:pPr lvl="0"/>
            <a:r>
              <a:rPr lang="cs-CZ" altLang="cs-CZ" noProof="0" smtClean="0"/>
              <a:t>Kliknutím lze upravit styl.</a:t>
            </a:r>
          </a:p>
        </p:txBody>
      </p:sp>
      <p:sp>
        <p:nvSpPr>
          <p:cNvPr id="434180" name="Text Box 4"/>
          <p:cNvSpPr txBox="1">
            <a:spLocks noChangeArrowheads="1"/>
          </p:cNvSpPr>
          <p:nvPr/>
        </p:nvSpPr>
        <p:spPr bwMode="auto">
          <a:xfrm rot="21600000">
            <a:off x="955675" y="6081713"/>
            <a:ext cx="5349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buClrTx/>
              <a:buSzTx/>
            </a:pPr>
            <a:r>
              <a:rPr lang="cs-CZ" altLang="cs-CZ" sz="2000" b="1">
                <a:solidFill>
                  <a:schemeClr val="bg1"/>
                </a:solidFill>
              </a:rPr>
              <a:t>DIVIZE MEMBRÁNOVÝCH PROCESŮ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280545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386513" y="233363"/>
            <a:ext cx="1984375" cy="5570537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30213" y="233363"/>
            <a:ext cx="5803900" cy="557053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984179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806946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6913" y="4406900"/>
            <a:ext cx="7497762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96913" y="2906713"/>
            <a:ext cx="749776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23698359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30213" y="1484313"/>
            <a:ext cx="3894137" cy="4319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476750" y="1484313"/>
            <a:ext cx="3894138" cy="4319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627788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325" y="274638"/>
            <a:ext cx="79390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41325" y="1535113"/>
            <a:ext cx="38973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41325" y="2174875"/>
            <a:ext cx="38973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481513" y="1535113"/>
            <a:ext cx="38989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481513" y="2174875"/>
            <a:ext cx="38989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785364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20374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16369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325" y="273050"/>
            <a:ext cx="29019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49638" y="273050"/>
            <a:ext cx="493077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41325" y="1435100"/>
            <a:ext cx="29019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89375668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28788" y="4800600"/>
            <a:ext cx="529272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28788" y="612775"/>
            <a:ext cx="529272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28788" y="5367338"/>
            <a:ext cx="529272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55366855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 r="-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0850" y="233363"/>
            <a:ext cx="7302500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GB" altLang="cs-CZ" smtClean="0"/>
          </a:p>
        </p:txBody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0213" y="1484313"/>
            <a:ext cx="794067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altLang="cs-CZ" smtClean="0"/>
          </a:p>
        </p:txBody>
      </p:sp>
      <p:sp>
        <p:nvSpPr>
          <p:cNvPr id="433160" name="Text Box 8"/>
          <p:cNvSpPr txBox="1">
            <a:spLocks noChangeArrowheads="1"/>
          </p:cNvSpPr>
          <p:nvPr/>
        </p:nvSpPr>
        <p:spPr bwMode="auto">
          <a:xfrm rot="16200000">
            <a:off x="6265862" y="3906838"/>
            <a:ext cx="4284663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buClrTx/>
              <a:buSzTx/>
            </a:pPr>
            <a:r>
              <a:rPr lang="cs-CZ" altLang="cs-CZ" sz="1700" b="1">
                <a:solidFill>
                  <a:schemeClr val="bg1"/>
                </a:solidFill>
              </a:rPr>
              <a:t>DIVIZE MEMBRÁNOVÝCH PROCESŮ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17287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17287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17287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17287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17287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172877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172877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172877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172877"/>
          </a:solidFill>
          <a:latin typeface="Arial" charset="0"/>
        </a:defRPr>
      </a:lvl9pPr>
    </p:titleStyle>
    <p:bodyStyle>
      <a:lvl1pPr algn="l" rtl="0" eaLnBrk="1" fontAlgn="base" hangingPunct="1">
        <a:lnSpc>
          <a:spcPct val="120000"/>
        </a:lnSpc>
        <a:spcBef>
          <a:spcPct val="50000"/>
        </a:spcBef>
        <a:spcAft>
          <a:spcPct val="0"/>
        </a:spcAft>
        <a:buClr>
          <a:srgbClr val="172877"/>
        </a:buClr>
        <a:buSzPct val="125000"/>
        <a:defRPr sz="1600">
          <a:solidFill>
            <a:srgbClr val="000000"/>
          </a:solidFill>
          <a:latin typeface="+mn-lt"/>
          <a:ea typeface="+mn-ea"/>
          <a:cs typeface="+mn-cs"/>
        </a:defRPr>
      </a:lvl1pPr>
      <a:lvl2pPr marL="941388" indent="-381000" algn="l" rtl="0" eaLnBrk="1" fontAlgn="base" hangingPunct="1">
        <a:spcBef>
          <a:spcPct val="50000"/>
        </a:spcBef>
        <a:spcAft>
          <a:spcPct val="0"/>
        </a:spcAft>
        <a:buClr>
          <a:srgbClr val="172877"/>
        </a:buClr>
        <a:buSzPct val="125000"/>
        <a:buChar char="•"/>
        <a:defRPr sz="1400">
          <a:solidFill>
            <a:srgbClr val="000000"/>
          </a:solidFill>
          <a:latin typeface="Arial Unicode MS" pitchFamily="34" charset="-128"/>
        </a:defRPr>
      </a:lvl2pPr>
      <a:lvl3pPr marL="1417638" indent="-296863" algn="l" rtl="0" eaLnBrk="1" fontAlgn="base" hangingPunct="1">
        <a:lnSpc>
          <a:spcPct val="120000"/>
        </a:lnSpc>
        <a:spcBef>
          <a:spcPct val="50000"/>
        </a:spcBef>
        <a:spcAft>
          <a:spcPct val="0"/>
        </a:spcAft>
        <a:buClr>
          <a:srgbClr val="172877"/>
        </a:buClr>
        <a:buSzPct val="125000"/>
        <a:buChar char="•"/>
        <a:defRPr sz="1400">
          <a:solidFill>
            <a:srgbClr val="000000"/>
          </a:solidFill>
          <a:latin typeface="Arial Unicode MS" pitchFamily="34" charset="-128"/>
        </a:defRPr>
      </a:lvl3pPr>
      <a:lvl4pPr marL="1871663" indent="-274638" algn="l" rtl="0" eaLnBrk="1" fontAlgn="base" hangingPunct="1">
        <a:spcBef>
          <a:spcPct val="50000"/>
        </a:spcBef>
        <a:spcAft>
          <a:spcPct val="0"/>
        </a:spcAft>
        <a:buClr>
          <a:srgbClr val="172877"/>
        </a:buClr>
        <a:buSzPct val="125000"/>
        <a:buChar char="•"/>
        <a:defRPr sz="1400">
          <a:solidFill>
            <a:srgbClr val="000000"/>
          </a:solidFill>
          <a:latin typeface="Arial Unicode MS" pitchFamily="34" charset="-128"/>
        </a:defRPr>
      </a:lvl4pPr>
      <a:lvl5pPr marL="2347913" indent="-296863" algn="l" rtl="0" eaLnBrk="1" fontAlgn="base" hangingPunct="1">
        <a:spcBef>
          <a:spcPct val="50000"/>
        </a:spcBef>
        <a:spcAft>
          <a:spcPct val="0"/>
        </a:spcAft>
        <a:buClr>
          <a:srgbClr val="172877"/>
        </a:buClr>
        <a:buSzPct val="125000"/>
        <a:buChar char="•"/>
        <a:defRPr sz="1400">
          <a:solidFill>
            <a:srgbClr val="000000"/>
          </a:solidFill>
          <a:latin typeface="Arial Unicode MS" pitchFamily="34" charset="-128"/>
        </a:defRPr>
      </a:lvl5pPr>
      <a:lvl6pPr marL="2805113" indent="-296863" algn="l" rtl="0" eaLnBrk="1" fontAlgn="base" hangingPunct="1">
        <a:spcBef>
          <a:spcPct val="50000"/>
        </a:spcBef>
        <a:spcAft>
          <a:spcPct val="0"/>
        </a:spcAft>
        <a:buClr>
          <a:srgbClr val="172877"/>
        </a:buClr>
        <a:buSzPct val="125000"/>
        <a:buChar char="•"/>
        <a:defRPr sz="1400">
          <a:solidFill>
            <a:srgbClr val="000000"/>
          </a:solidFill>
          <a:latin typeface="Arial Unicode MS" pitchFamily="34" charset="-128"/>
        </a:defRPr>
      </a:lvl6pPr>
      <a:lvl7pPr marL="3262313" indent="-296863" algn="l" rtl="0" eaLnBrk="1" fontAlgn="base" hangingPunct="1">
        <a:spcBef>
          <a:spcPct val="50000"/>
        </a:spcBef>
        <a:spcAft>
          <a:spcPct val="0"/>
        </a:spcAft>
        <a:buClr>
          <a:srgbClr val="172877"/>
        </a:buClr>
        <a:buSzPct val="125000"/>
        <a:buChar char="•"/>
        <a:defRPr sz="1400">
          <a:solidFill>
            <a:srgbClr val="000000"/>
          </a:solidFill>
          <a:latin typeface="Arial Unicode MS" pitchFamily="34" charset="-128"/>
        </a:defRPr>
      </a:lvl7pPr>
      <a:lvl8pPr marL="3719513" indent="-296863" algn="l" rtl="0" eaLnBrk="1" fontAlgn="base" hangingPunct="1">
        <a:spcBef>
          <a:spcPct val="50000"/>
        </a:spcBef>
        <a:spcAft>
          <a:spcPct val="0"/>
        </a:spcAft>
        <a:buClr>
          <a:srgbClr val="172877"/>
        </a:buClr>
        <a:buSzPct val="125000"/>
        <a:buChar char="•"/>
        <a:defRPr sz="1400">
          <a:solidFill>
            <a:srgbClr val="000000"/>
          </a:solidFill>
          <a:latin typeface="Arial Unicode MS" pitchFamily="34" charset="-128"/>
        </a:defRPr>
      </a:lvl8pPr>
      <a:lvl9pPr marL="4176713" indent="-296863" algn="l" rtl="0" eaLnBrk="1" fontAlgn="base" hangingPunct="1">
        <a:spcBef>
          <a:spcPct val="50000"/>
        </a:spcBef>
        <a:spcAft>
          <a:spcPct val="0"/>
        </a:spcAft>
        <a:buClr>
          <a:srgbClr val="172877"/>
        </a:buClr>
        <a:buSzPct val="125000"/>
        <a:buChar char="•"/>
        <a:defRPr sz="1400">
          <a:solidFill>
            <a:srgbClr val="000000"/>
          </a:solidFill>
          <a:latin typeface="Arial Unicode MS" pitchFamily="34" charset="-128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zDIq2ZM9Js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3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4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hyperlink" Target="https://www.youtube.com/watch?v=f1eE1rrmyw0" TargetMode="External"/><Relationship Id="rId4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6388" y="233363"/>
            <a:ext cx="7302500" cy="1108075"/>
          </a:xfrm>
        </p:spPr>
        <p:txBody>
          <a:bodyPr/>
          <a:lstStyle/>
          <a:p>
            <a:r>
              <a:rPr lang="cs-CZ" altLang="cs-CZ" dirty="0"/>
              <a:t/>
            </a:r>
            <a:br>
              <a:rPr lang="cs-CZ" altLang="cs-CZ" dirty="0"/>
            </a:br>
            <a:endParaRPr lang="cs-CZ" altLang="cs-CZ" dirty="0"/>
          </a:p>
        </p:txBody>
      </p:sp>
      <p:sp>
        <p:nvSpPr>
          <p:cNvPr id="576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7825" y="1484313"/>
            <a:ext cx="7489428" cy="460851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endParaRPr lang="cs-CZ" altLang="cs-CZ" sz="2800" b="1" dirty="0" smtClean="0">
              <a:solidFill>
                <a:srgbClr val="172877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100000"/>
              </a:lnSpc>
            </a:pPr>
            <a:r>
              <a:rPr lang="cs-CZ" altLang="cs-CZ" sz="2800" b="1" dirty="0" smtClean="0"/>
              <a:t>Speciální pedagogika osob se sluchovým postižením = SURDOPEDIE</a:t>
            </a:r>
          </a:p>
          <a:p>
            <a:pPr algn="ctr">
              <a:lnSpc>
                <a:spcPct val="100000"/>
              </a:lnSpc>
            </a:pPr>
            <a:endParaRPr lang="cs-CZ" altLang="cs-CZ" sz="2000" dirty="0"/>
          </a:p>
          <a:p>
            <a:pPr algn="ctr">
              <a:lnSpc>
                <a:spcPct val="100000"/>
              </a:lnSpc>
            </a:pPr>
            <a:r>
              <a:rPr lang="cs-CZ" altLang="cs-CZ" sz="2000" dirty="0" smtClean="0"/>
              <a:t>Iva </a:t>
            </a:r>
            <a:r>
              <a:rPr lang="cs-CZ" altLang="cs-CZ" sz="2000" dirty="0" err="1" smtClean="0"/>
              <a:t>Jungwirthová</a:t>
            </a:r>
            <a:endParaRPr lang="cs-CZ" altLang="cs-CZ" sz="2000" dirty="0" smtClean="0"/>
          </a:p>
          <a:p>
            <a:pPr algn="ctr">
              <a:lnSpc>
                <a:spcPct val="100000"/>
              </a:lnSpc>
            </a:pPr>
            <a:r>
              <a:rPr lang="cs-CZ" altLang="cs-CZ" sz="2000" dirty="0" smtClean="0"/>
              <a:t>Raná péče Čechy </a:t>
            </a:r>
          </a:p>
          <a:p>
            <a:pPr algn="ctr">
              <a:lnSpc>
                <a:spcPct val="100000"/>
              </a:lnSpc>
            </a:pPr>
            <a:endParaRPr lang="cs-CZ" altLang="cs-CZ" sz="2800" b="1" dirty="0">
              <a:solidFill>
                <a:srgbClr val="172877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100000"/>
              </a:lnSpc>
            </a:pPr>
            <a:r>
              <a:rPr lang="cs-CZ" altLang="cs-CZ" sz="1400" dirty="0" smtClean="0"/>
              <a:t> </a:t>
            </a:r>
            <a:endParaRPr lang="cs-CZ" altLang="cs-CZ" sz="1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661" y="6273873"/>
            <a:ext cx="590476" cy="58412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7443341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 smtClean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 smtClean="0">
                <a:latin typeface="Arial" charset="0"/>
                <a:ea typeface="ＭＳ Ｐゴシック" pitchFamily="34" charset="-128"/>
              </a:rPr>
              <a:t>Typy vad sluchu</a:t>
            </a:r>
            <a:endParaRPr lang="cs-CZ" altLang="cs-CZ" sz="3200" b="1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9" name="TextBox 1"/>
          <p:cNvSpPr txBox="1">
            <a:spLocks noChangeArrowheads="1"/>
          </p:cNvSpPr>
          <p:nvPr/>
        </p:nvSpPr>
        <p:spPr bwMode="auto">
          <a:xfrm>
            <a:off x="279786" y="1340768"/>
            <a:ext cx="8196865" cy="500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indent="0" algn="l" eaLnBrk="1" hangingPunct="1">
              <a:spcBef>
                <a:spcPct val="50000"/>
              </a:spcBef>
              <a:buSzPct val="80000"/>
              <a:buNone/>
            </a:pPr>
            <a:r>
              <a:rPr lang="cs-CZ" sz="2800" dirty="0"/>
              <a:t>Z hlediska místa </a:t>
            </a:r>
            <a:r>
              <a:rPr lang="cs-CZ" sz="2800" dirty="0" smtClean="0"/>
              <a:t>poškození:</a:t>
            </a:r>
            <a:endParaRPr lang="cs-CZ" altLang="cs-CZ" sz="2800" b="1" dirty="0" smtClean="0">
              <a:cs typeface="Times New Roman" pitchFamily="18" charset="0"/>
            </a:endParaRPr>
          </a:p>
          <a:p>
            <a:pPr algn="l" eaLnBrk="1" hangingPunct="1">
              <a:spcBef>
                <a:spcPct val="50000"/>
              </a:spcBef>
              <a:buSzPct val="80000"/>
            </a:pPr>
            <a:r>
              <a:rPr lang="cs-CZ" altLang="cs-CZ" sz="2800" b="1" dirty="0" smtClean="0">
                <a:cs typeface="Times New Roman" pitchFamily="18" charset="0"/>
              </a:rPr>
              <a:t>Převodní </a:t>
            </a:r>
            <a:r>
              <a:rPr lang="cs-CZ" altLang="cs-CZ" sz="2800" b="1" dirty="0">
                <a:cs typeface="Times New Roman" pitchFamily="18" charset="0"/>
              </a:rPr>
              <a:t>(někdy ji lze zmenšit)</a:t>
            </a:r>
            <a:endParaRPr lang="en-US" altLang="cs-CZ" sz="2800" b="1" dirty="0">
              <a:cs typeface="Times New Roman" pitchFamily="18" charset="0"/>
            </a:endParaRPr>
          </a:p>
          <a:p>
            <a:pPr algn="l" eaLnBrk="1" hangingPunct="1">
              <a:spcBef>
                <a:spcPct val="50000"/>
              </a:spcBef>
              <a:buSzPct val="80000"/>
            </a:pPr>
            <a:r>
              <a:rPr lang="cs-CZ" altLang="cs-CZ" sz="2800" b="1" u="sng" dirty="0">
                <a:cs typeface="Times New Roman" pitchFamily="18" charset="0"/>
              </a:rPr>
              <a:t>Percepční</a:t>
            </a:r>
            <a:r>
              <a:rPr lang="cs-CZ" altLang="cs-CZ" sz="2800" b="1" dirty="0">
                <a:cs typeface="Times New Roman" pitchFamily="18" charset="0"/>
              </a:rPr>
              <a:t> – sensoneurální (nemůže  </a:t>
            </a:r>
          </a:p>
          <a:p>
            <a:pPr algn="l" eaLnBrk="1" hangingPunct="1">
              <a:spcBef>
                <a:spcPct val="50000"/>
              </a:spcBef>
              <a:buSzPct val="80000"/>
              <a:buFontTx/>
              <a:buNone/>
            </a:pPr>
            <a:r>
              <a:rPr lang="cs-CZ" altLang="cs-CZ" sz="2800" b="1" dirty="0" smtClean="0">
                <a:cs typeface="Times New Roman" pitchFamily="18" charset="0"/>
              </a:rPr>
              <a:t>     dojít </a:t>
            </a:r>
            <a:r>
              <a:rPr lang="cs-CZ" altLang="cs-CZ" sz="2800" b="1" dirty="0">
                <a:cs typeface="Times New Roman" pitchFamily="18" charset="0"/>
              </a:rPr>
              <a:t>ke zlepšení sluchu)</a:t>
            </a:r>
            <a:endParaRPr lang="en-US" altLang="cs-CZ" sz="2800" b="1" dirty="0">
              <a:cs typeface="Times New Roman" pitchFamily="18" charset="0"/>
            </a:endParaRPr>
          </a:p>
          <a:p>
            <a:pPr algn="l" eaLnBrk="1" hangingPunct="1">
              <a:spcBef>
                <a:spcPct val="50000"/>
              </a:spcBef>
              <a:buSzPct val="80000"/>
            </a:pPr>
            <a:r>
              <a:rPr lang="cs-CZ" altLang="cs-CZ" sz="2800" b="1" dirty="0" smtClean="0">
                <a:cs typeface="Times New Roman" pitchFamily="18" charset="0"/>
              </a:rPr>
              <a:t>Smíšená/kombinovaná</a:t>
            </a:r>
            <a:endParaRPr lang="en-US" altLang="cs-CZ" sz="2800" b="1" dirty="0">
              <a:cs typeface="Times New Roman" pitchFamily="18" charset="0"/>
            </a:endParaRPr>
          </a:p>
          <a:p>
            <a:pPr algn="l" eaLnBrk="1" hangingPunct="1">
              <a:spcBef>
                <a:spcPct val="50000"/>
              </a:spcBef>
              <a:buSzPct val="80000"/>
            </a:pPr>
            <a:r>
              <a:rPr lang="cs-CZ" altLang="cs-CZ" sz="2800" b="1" dirty="0" smtClean="0">
                <a:cs typeface="Times New Roman" pitchFamily="18" charset="0"/>
              </a:rPr>
              <a:t>Centrální</a:t>
            </a:r>
          </a:p>
          <a:p>
            <a:pPr algn="l" eaLnBrk="1" hangingPunct="1">
              <a:spcBef>
                <a:spcPct val="50000"/>
              </a:spcBef>
              <a:buSzPct val="80000"/>
            </a:pPr>
            <a:r>
              <a:rPr lang="cs-CZ" altLang="cs-CZ" sz="2800" b="1" dirty="0" smtClean="0">
                <a:cs typeface="Times New Roman" pitchFamily="18" charset="0"/>
              </a:rPr>
              <a:t>Oboustranná/jednostranná/asymetrická</a:t>
            </a:r>
            <a:endParaRPr lang="cs-CZ" altLang="cs-CZ" sz="28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1181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7443341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 smtClean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 smtClean="0">
                <a:latin typeface="Arial" charset="0"/>
                <a:ea typeface="ＭＳ Ｐゴシック" pitchFamily="34" charset="-128"/>
              </a:rPr>
              <a:t>Typy vad sluchu</a:t>
            </a:r>
            <a:endParaRPr lang="cs-CZ" altLang="cs-CZ" sz="3200" b="1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" name="TextBox 1"/>
          <p:cNvSpPr txBox="1"/>
          <p:nvPr/>
        </p:nvSpPr>
        <p:spPr>
          <a:xfrm>
            <a:off x="9641" y="1497254"/>
            <a:ext cx="3529171" cy="4638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>
                <a:latin typeface="Calibri" panose="020F0502020204030204" pitchFamily="34" charset="0"/>
              </a:rPr>
              <a:t>Z hlediska doby vzniku: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vrozené</a:t>
            </a:r>
            <a:endParaRPr lang="cs-CZ" sz="2800" dirty="0">
              <a:latin typeface="Calibri" panose="020F050202020403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</a:rPr>
              <a:t>získané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</a:rPr>
              <a:t>prelingválně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</a:rPr>
              <a:t>postlingválně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</a:rPr>
              <a:t>dědičné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05925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7443341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 smtClean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 smtClean="0">
                <a:latin typeface="Arial" charset="0"/>
                <a:ea typeface="ＭＳ Ｐゴシック" pitchFamily="34" charset="-128"/>
              </a:rPr>
              <a:t>Etiologie sluchových vad </a:t>
            </a:r>
            <a:endParaRPr lang="cs-CZ" altLang="cs-CZ" sz="3200" b="1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9" name="TextBox 1"/>
          <p:cNvSpPr txBox="1">
            <a:spLocks noChangeArrowheads="1"/>
          </p:cNvSpPr>
          <p:nvPr/>
        </p:nvSpPr>
        <p:spPr bwMode="auto">
          <a:xfrm>
            <a:off x="404801" y="1830388"/>
            <a:ext cx="8196865" cy="490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l"/>
            <a:r>
              <a:rPr lang="cs-CZ" sz="2000" dirty="0" smtClean="0"/>
              <a:t>Genetické vady</a:t>
            </a:r>
          </a:p>
          <a:p>
            <a:pPr algn="l"/>
            <a:r>
              <a:rPr lang="cs-CZ" sz="2000" dirty="0" smtClean="0"/>
              <a:t>Toxické látky v těhotenství nebo po porodu</a:t>
            </a:r>
          </a:p>
          <a:p>
            <a:pPr algn="l"/>
            <a:r>
              <a:rPr lang="cs-CZ" sz="2000" dirty="0" smtClean="0"/>
              <a:t>Infekce matky v těhotenství (toxoplasmosa, cytomegalovirus, spalničky, herpes)</a:t>
            </a:r>
          </a:p>
          <a:p>
            <a:pPr algn="l"/>
            <a:r>
              <a:rPr lang="cs-CZ" sz="2000" dirty="0" smtClean="0"/>
              <a:t>Infekce, která může poškodit mozek po porodu (meningitida nebo spalničky)</a:t>
            </a:r>
          </a:p>
          <a:p>
            <a:pPr algn="l"/>
            <a:r>
              <a:rPr lang="cs-CZ" sz="2000" dirty="0" smtClean="0"/>
              <a:t>Nádorová onemocnění</a:t>
            </a:r>
          </a:p>
          <a:p>
            <a:pPr algn="l"/>
            <a:r>
              <a:rPr lang="cs-CZ" sz="2000" dirty="0" smtClean="0"/>
              <a:t>Úrazy</a:t>
            </a:r>
          </a:p>
          <a:p>
            <a:pPr algn="l"/>
            <a:endParaRPr lang="cs-CZ" sz="2000" dirty="0"/>
          </a:p>
          <a:p>
            <a:pPr marL="0" indent="0">
              <a:buNone/>
            </a:pPr>
            <a:r>
              <a:rPr lang="cs-CZ" dirty="0" smtClean="0">
                <a:solidFill>
                  <a:srgbClr val="FF0000"/>
                </a:solidFill>
              </a:rPr>
              <a:t>Děti/dospělí</a:t>
            </a:r>
          </a:p>
          <a:p>
            <a:pPr algn="l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514122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8314015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 smtClean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 smtClean="0">
                <a:latin typeface="Arial" charset="0"/>
                <a:ea typeface="ＭＳ Ｐゴシック" pitchFamily="34" charset="-128"/>
              </a:rPr>
              <a:t>Jak zjistíme, že dítě neslyší?</a:t>
            </a:r>
            <a:endParaRPr lang="cs-CZ" altLang="cs-CZ" sz="3200" b="1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" name="TextovéPole 1"/>
          <p:cNvSpPr txBox="1"/>
          <p:nvPr/>
        </p:nvSpPr>
        <p:spPr>
          <a:xfrm>
            <a:off x="90389" y="1813726"/>
            <a:ext cx="4051110" cy="3298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https://www.youtube.com/watch?v=fzDIq2ZM9Js</a:t>
            </a:r>
          </a:p>
        </p:txBody>
      </p:sp>
    </p:spTree>
    <p:extLst>
      <p:ext uri="{BB962C8B-B14F-4D97-AF65-F5344CB8AC3E}">
        <p14:creationId xmlns:p14="http://schemas.microsoft.com/office/powerpoint/2010/main" val="36254921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7443341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 smtClean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 smtClean="0">
                <a:latin typeface="Arial" charset="0"/>
                <a:ea typeface="ＭＳ Ｐゴシック" pitchFamily="34" charset="-128"/>
              </a:rPr>
              <a:t>Vyšetřovací metody</a:t>
            </a:r>
            <a:endParaRPr lang="cs-CZ" altLang="cs-CZ" sz="3200" b="1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9" name="TextBox 1"/>
          <p:cNvSpPr txBox="1">
            <a:spLocks noChangeArrowheads="1"/>
          </p:cNvSpPr>
          <p:nvPr/>
        </p:nvSpPr>
        <p:spPr bwMode="auto">
          <a:xfrm>
            <a:off x="522437" y="1261704"/>
            <a:ext cx="8803357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indent="0" algn="l" eaLnBrk="1" hangingPunct="1">
              <a:spcBef>
                <a:spcPct val="0"/>
              </a:spcBef>
              <a:buNone/>
            </a:pPr>
            <a:r>
              <a:rPr lang="cs-CZ" altLang="cs-CZ" sz="2000" b="1" u="sng" dirty="0" smtClean="0">
                <a:cs typeface="Calibri" panose="020F0502020204030204" pitchFamily="34" charset="0"/>
              </a:rPr>
              <a:t>Děti</a:t>
            </a:r>
          </a:p>
          <a:p>
            <a:pPr algn="l" eaLnBrk="1" hangingPunct="1">
              <a:spcBef>
                <a:spcPct val="0"/>
              </a:spcBef>
            </a:pPr>
            <a:r>
              <a:rPr lang="cs-CZ" altLang="cs-CZ" sz="2000" b="1" dirty="0" err="1" smtClean="0">
                <a:solidFill>
                  <a:srgbClr val="FF0000"/>
                </a:solidFill>
                <a:cs typeface="Calibri" panose="020F0502020204030204" pitchFamily="34" charset="0"/>
              </a:rPr>
              <a:t>Otoakustické</a:t>
            </a:r>
            <a:r>
              <a:rPr lang="cs-CZ" altLang="cs-CZ" sz="2000" b="1" dirty="0" smtClean="0">
                <a:solidFill>
                  <a:srgbClr val="FF0000"/>
                </a:solidFill>
                <a:cs typeface="Calibri" panose="020F0502020204030204" pitchFamily="34" charset="0"/>
              </a:rPr>
              <a:t> emise OAE!!!</a:t>
            </a:r>
          </a:p>
          <a:p>
            <a:pPr algn="l" eaLnBrk="1" hangingPunct="1">
              <a:spcBef>
                <a:spcPct val="0"/>
              </a:spcBef>
            </a:pPr>
            <a:r>
              <a:rPr lang="cs-CZ" altLang="cs-CZ" sz="2000" b="1" dirty="0" smtClean="0">
                <a:cs typeface="Calibri" panose="020F0502020204030204" pitchFamily="34" charset="0"/>
              </a:rPr>
              <a:t>BERA </a:t>
            </a:r>
            <a:r>
              <a:rPr lang="cs-CZ" altLang="cs-CZ" sz="2000" b="1" dirty="0">
                <a:cs typeface="Calibri" panose="020F0502020204030204" pitchFamily="34" charset="0"/>
              </a:rPr>
              <a:t>(NN BERA, CERA</a:t>
            </a:r>
            <a:r>
              <a:rPr lang="cs-CZ" altLang="cs-CZ" sz="2000" b="1" dirty="0" smtClean="0">
                <a:cs typeface="Calibri" panose="020F0502020204030204" pitchFamily="34" charset="0"/>
              </a:rPr>
              <a:t>) </a:t>
            </a:r>
            <a:endParaRPr lang="cs-CZ" altLang="cs-CZ" sz="2000" b="1" dirty="0">
              <a:cs typeface="Calibri" panose="020F0502020204030204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cs-CZ" altLang="cs-CZ" sz="2000" b="1" dirty="0">
                <a:cs typeface="Calibri" panose="020F0502020204030204" pitchFamily="34" charset="0"/>
              </a:rPr>
              <a:t>ERA-SSEP, PRO MASTER</a:t>
            </a:r>
          </a:p>
          <a:p>
            <a:pPr algn="l" eaLnBrk="1" hangingPunct="1">
              <a:spcBef>
                <a:spcPct val="0"/>
              </a:spcBef>
            </a:pPr>
            <a:r>
              <a:rPr lang="cs-CZ" altLang="cs-CZ" sz="2000" b="1" dirty="0">
                <a:cs typeface="Calibri" panose="020F0502020204030204" pitchFamily="34" charset="0"/>
              </a:rPr>
              <a:t>Sluchové zkoušky, reaktometr</a:t>
            </a:r>
          </a:p>
          <a:p>
            <a:pPr algn="l" eaLnBrk="1" hangingPunct="1">
              <a:spcBef>
                <a:spcPct val="0"/>
              </a:spcBef>
            </a:pPr>
            <a:r>
              <a:rPr lang="cs-CZ" altLang="cs-CZ" sz="2000" b="1" dirty="0">
                <a:cs typeface="Calibri" panose="020F0502020204030204" pitchFamily="34" charset="0"/>
              </a:rPr>
              <a:t>Audiometrie ve volném </a:t>
            </a:r>
            <a:r>
              <a:rPr lang="cs-CZ" altLang="cs-CZ" sz="2000" b="1" dirty="0" smtClean="0">
                <a:cs typeface="Calibri" panose="020F0502020204030204" pitchFamily="34" charset="0"/>
              </a:rPr>
              <a:t>poli - video</a:t>
            </a:r>
            <a:endParaRPr lang="cs-CZ" altLang="cs-CZ" sz="2000" b="1" dirty="0">
              <a:cs typeface="Calibri" panose="020F0502020204030204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cs-CZ" altLang="cs-CZ" sz="2000" b="1" dirty="0">
                <a:cs typeface="Calibri" panose="020F0502020204030204" pitchFamily="34" charset="0"/>
              </a:rPr>
              <a:t>Pozorování, videozáznam</a:t>
            </a:r>
          </a:p>
          <a:p>
            <a:pPr algn="l" eaLnBrk="1" hangingPunct="1">
              <a:spcBef>
                <a:spcPct val="0"/>
              </a:spcBef>
            </a:pPr>
            <a:r>
              <a:rPr lang="cs-CZ" altLang="cs-CZ" sz="2000" b="1" dirty="0">
                <a:cs typeface="Calibri" panose="020F0502020204030204" pitchFamily="34" charset="0"/>
              </a:rPr>
              <a:t>VRA (podmíněná reakce na zvuk</a:t>
            </a:r>
            <a:r>
              <a:rPr lang="cs-CZ" altLang="cs-CZ" sz="2000" b="1" dirty="0" smtClean="0">
                <a:cs typeface="Calibri" panose="020F0502020204030204" pitchFamily="34" charset="0"/>
              </a:rPr>
              <a:t>) - video</a:t>
            </a:r>
          </a:p>
          <a:p>
            <a:pPr marL="0" indent="0" algn="l" eaLnBrk="1" hangingPunct="1">
              <a:spcBef>
                <a:spcPct val="0"/>
              </a:spcBef>
              <a:buNone/>
            </a:pPr>
            <a:endParaRPr lang="cs-CZ" altLang="cs-CZ" sz="2000" b="1" dirty="0">
              <a:cs typeface="Calibri" panose="020F0502020204030204" pitchFamily="34" charset="0"/>
            </a:endParaRPr>
          </a:p>
          <a:p>
            <a:pPr marL="0" indent="0" algn="l" eaLnBrk="1" hangingPunct="1">
              <a:spcBef>
                <a:spcPct val="0"/>
              </a:spcBef>
              <a:buNone/>
            </a:pPr>
            <a:r>
              <a:rPr lang="cs-CZ" altLang="cs-CZ" sz="2000" b="1" u="sng" dirty="0" smtClean="0">
                <a:cs typeface="Calibri" panose="020F0502020204030204" pitchFamily="34" charset="0"/>
              </a:rPr>
              <a:t>Dospělí a starší děti</a:t>
            </a:r>
            <a:endParaRPr lang="cs-CZ" altLang="cs-CZ" sz="2000" b="1" u="sng" dirty="0">
              <a:cs typeface="Calibri" panose="020F0502020204030204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cs-CZ" altLang="cs-CZ" sz="2000" b="1" dirty="0">
                <a:cs typeface="Calibri" panose="020F0502020204030204" pitchFamily="34" charset="0"/>
              </a:rPr>
              <a:t>Subjektivní tónová </a:t>
            </a:r>
            <a:r>
              <a:rPr lang="cs-CZ" altLang="cs-CZ" sz="2000" b="1" dirty="0" smtClean="0">
                <a:cs typeface="Calibri" panose="020F0502020204030204" pitchFamily="34" charset="0"/>
              </a:rPr>
              <a:t>audiometrie - video</a:t>
            </a:r>
          </a:p>
          <a:p>
            <a:pPr algn="l" eaLnBrk="1" hangingPunct="1">
              <a:spcBef>
                <a:spcPct val="0"/>
              </a:spcBef>
            </a:pPr>
            <a:r>
              <a:rPr lang="cs-CZ" altLang="cs-CZ" sz="2000" b="1" dirty="0" smtClean="0">
                <a:cs typeface="Calibri" panose="020F0502020204030204" pitchFamily="34" charset="0"/>
              </a:rPr>
              <a:t>Slovní audiometrie /dětský percepční test</a:t>
            </a:r>
          </a:p>
          <a:p>
            <a:pPr algn="l" eaLnBrk="1" hangingPunct="1">
              <a:spcBef>
                <a:spcPct val="0"/>
              </a:spcBef>
            </a:pPr>
            <a:endParaRPr lang="cs-CZ" altLang="cs-CZ" sz="2000" b="1" dirty="0" smtClean="0">
              <a:cs typeface="Calibri" panose="020F0502020204030204" pitchFamily="34" charset="0"/>
            </a:endParaRPr>
          </a:p>
          <a:p>
            <a:pPr marL="0" indent="0" algn="l" eaLnBrk="1" hangingPunct="1">
              <a:spcBef>
                <a:spcPct val="0"/>
              </a:spcBef>
              <a:buNone/>
            </a:pPr>
            <a:r>
              <a:rPr lang="cs-CZ" altLang="cs-CZ" sz="2000" dirty="0" smtClean="0">
                <a:latin typeface="Arial" charset="0"/>
              </a:rPr>
              <a:t>https</a:t>
            </a:r>
            <a:r>
              <a:rPr lang="cs-CZ" altLang="cs-CZ" sz="2000" dirty="0">
                <a:latin typeface="Arial" charset="0"/>
              </a:rPr>
              <a:t>://</a:t>
            </a:r>
            <a:r>
              <a:rPr lang="cs-CZ" altLang="cs-CZ" sz="2000" dirty="0" smtClean="0">
                <a:latin typeface="Arial" charset="0"/>
              </a:rPr>
              <a:t>www.nepocujucedieta.sk/audiometria</a:t>
            </a:r>
            <a:endParaRPr lang="cs-CZ" altLang="cs-CZ" sz="2000" b="1" dirty="0">
              <a:cs typeface="Calibri" panose="020F0502020204030204" pitchFamily="34" charset="0"/>
            </a:endParaRPr>
          </a:p>
          <a:p>
            <a:pPr algn="l" eaLnBrk="1" hangingPunct="1">
              <a:spcBef>
                <a:spcPct val="0"/>
              </a:spcBef>
            </a:pPr>
            <a:endParaRPr lang="cs-CZ" altLang="cs-CZ" sz="2000" b="1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8789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7443341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 smtClean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 smtClean="0">
                <a:latin typeface="Arial" charset="0"/>
                <a:ea typeface="ＭＳ Ｐゴシック" pitchFamily="34" charset="-128"/>
              </a:rPr>
              <a:t>Screening sluchu OAE</a:t>
            </a:r>
            <a:endParaRPr lang="cs-CZ" altLang="cs-CZ" sz="3200" b="1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" name="Obdélník 1"/>
          <p:cNvSpPr/>
          <p:nvPr/>
        </p:nvSpPr>
        <p:spPr>
          <a:xfrm>
            <a:off x="51180" y="1772816"/>
            <a:ext cx="8738290" cy="41919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cs-CZ" sz="1800" dirty="0" smtClean="0"/>
              <a:t>Screeningová metoda, která již v porodnici určí, zda je </a:t>
            </a:r>
            <a:r>
              <a:rPr lang="cs-CZ" sz="1800" b="1" dirty="0" smtClean="0"/>
              <a:t>pravděpodobně</a:t>
            </a:r>
            <a:r>
              <a:rPr lang="cs-CZ" sz="1800" dirty="0" smtClean="0"/>
              <a:t> sluch </a:t>
            </a:r>
          </a:p>
          <a:p>
            <a:pPr algn="l"/>
            <a:r>
              <a:rPr lang="cs-CZ" sz="1800" dirty="0" smtClean="0"/>
              <a:t>dítěte v pořádku       https</a:t>
            </a:r>
            <a:r>
              <a:rPr lang="cs-CZ" sz="1800" dirty="0"/>
              <a:t>://www.youtube.com/watch?v=QvrBogzziXA</a:t>
            </a:r>
          </a:p>
          <a:p>
            <a:pPr algn="l"/>
            <a:endParaRPr lang="cs-CZ" sz="1800" dirty="0" smtClean="0"/>
          </a:p>
          <a:p>
            <a:pPr algn="l"/>
            <a:r>
              <a:rPr lang="cs-CZ" sz="1800" dirty="0" smtClean="0"/>
              <a:t>V případě, že jsou OAE výbavné, je sluch </a:t>
            </a:r>
            <a:r>
              <a:rPr lang="cs-CZ" sz="1800" b="1" dirty="0" smtClean="0"/>
              <a:t>pravděpodobně</a:t>
            </a:r>
            <a:r>
              <a:rPr lang="cs-CZ" sz="1800" dirty="0" smtClean="0"/>
              <a:t> lepší, než cca 35 – 40 dB</a:t>
            </a:r>
          </a:p>
          <a:p>
            <a:pPr algn="l"/>
            <a:r>
              <a:rPr lang="cs-CZ" sz="1800" dirty="0" smtClean="0"/>
              <a:t>Pokud OAE „nevyjdou“, nejsou výbavné, opakují se ještě 1 – 2 x, pak je nutné </a:t>
            </a:r>
          </a:p>
          <a:p>
            <a:pPr algn="l"/>
            <a:r>
              <a:rPr lang="cs-CZ" sz="1800" dirty="0" smtClean="0"/>
              <a:t>objektivní vyšetření sluchu</a:t>
            </a:r>
          </a:p>
          <a:p>
            <a:pPr algn="l"/>
            <a:endParaRPr lang="cs-CZ" sz="1800" dirty="0" smtClean="0"/>
          </a:p>
          <a:p>
            <a:pPr algn="l"/>
            <a:r>
              <a:rPr lang="cs-CZ" sz="1800" dirty="0" smtClean="0"/>
              <a:t>I v případě výbavných emisí, může mít dítě v budoucnosti vadu sluchu– PROČ?</a:t>
            </a:r>
          </a:p>
          <a:p>
            <a:pPr algn="l"/>
            <a:r>
              <a:rPr lang="cs-CZ" sz="1800" dirty="0" smtClean="0"/>
              <a:t>I v případě výbavných OAE může mít dítě lehkou vadou sluchu – PROČ?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466418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7443341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 smtClean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 smtClean="0">
                <a:latin typeface="Arial" charset="0"/>
                <a:ea typeface="ＭＳ Ｐゴシック" pitchFamily="34" charset="-128"/>
              </a:rPr>
              <a:t>Screening sluchu ABR</a:t>
            </a:r>
            <a:endParaRPr lang="cs-CZ" altLang="cs-CZ" sz="3200" b="1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" name="Obdélník 1"/>
          <p:cNvSpPr/>
          <p:nvPr/>
        </p:nvSpPr>
        <p:spPr>
          <a:xfrm>
            <a:off x="51180" y="1772816"/>
            <a:ext cx="8443337" cy="32501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cs-CZ" sz="1800" dirty="0" smtClean="0"/>
              <a:t>Alternativa k OAE – princip podobný EEG – měříme elektrickou aktivitu mozku </a:t>
            </a:r>
          </a:p>
          <a:p>
            <a:pPr algn="l"/>
            <a:r>
              <a:rPr lang="cs-CZ" sz="1800" dirty="0" smtClean="0"/>
              <a:t>jako reakci na zvukové signály</a:t>
            </a:r>
          </a:p>
          <a:p>
            <a:pPr algn="l"/>
            <a:endParaRPr lang="cs-CZ" sz="1800" dirty="0" smtClean="0"/>
          </a:p>
          <a:p>
            <a:pPr algn="l"/>
            <a:r>
              <a:rPr lang="cs-CZ" sz="1800" dirty="0" smtClean="0"/>
              <a:t>V ČR není úplně běžná, používá se obvykle k ověření </a:t>
            </a:r>
            <a:r>
              <a:rPr lang="cs-CZ" sz="1800" dirty="0" err="1" smtClean="0"/>
              <a:t>nevýbavných</a:t>
            </a:r>
            <a:r>
              <a:rPr lang="cs-CZ" sz="1800" dirty="0" smtClean="0"/>
              <a:t> emisí OAE   </a:t>
            </a:r>
          </a:p>
          <a:p>
            <a:pPr algn="l"/>
            <a:endParaRPr lang="cs-CZ" sz="1800" dirty="0"/>
          </a:p>
          <a:p>
            <a:pPr algn="l"/>
            <a:r>
              <a:rPr lang="cs-CZ" sz="1800" dirty="0"/>
              <a:t>https://www.youtube.com/watch?v=QTKvtKYLlQ8  </a:t>
            </a:r>
          </a:p>
          <a:p>
            <a:pPr algn="l"/>
            <a:endParaRPr lang="cs-CZ" sz="1800" dirty="0" smtClean="0"/>
          </a:p>
        </p:txBody>
      </p:sp>
    </p:spTree>
    <p:extLst>
      <p:ext uri="{BB962C8B-B14F-4D97-AF65-F5344CB8AC3E}">
        <p14:creationId xmlns:p14="http://schemas.microsoft.com/office/powerpoint/2010/main" val="27390383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/>
          </p:cNvSpPr>
          <p:nvPr>
            <p:ph type="title"/>
          </p:nvPr>
        </p:nvSpPr>
        <p:spPr>
          <a:xfrm>
            <a:off x="0" y="188640"/>
            <a:ext cx="7939564" cy="807128"/>
          </a:xfrm>
        </p:spPr>
        <p:txBody>
          <a:bodyPr/>
          <a:lstStyle/>
          <a:p>
            <a:r>
              <a:rPr lang="cs-CZ" altLang="cs-CZ" sz="3087" dirty="0">
                <a:latin typeface="Arial" panose="020B0604020202020204" pitchFamily="34" charset="0"/>
              </a:rPr>
              <a:t>Statistické údaje – </a:t>
            </a:r>
            <a:r>
              <a:rPr lang="cs-CZ" altLang="cs-CZ" sz="3087" dirty="0" err="1">
                <a:latin typeface="Arial" panose="020B0604020202020204" pitchFamily="34" charset="0"/>
              </a:rPr>
              <a:t>screening</a:t>
            </a:r>
            <a:r>
              <a:rPr lang="cs-CZ" altLang="cs-CZ" sz="3087" dirty="0">
                <a:latin typeface="Arial" panose="020B0604020202020204" pitchFamily="34" charset="0"/>
              </a:rPr>
              <a:t> sluchu</a:t>
            </a:r>
          </a:p>
        </p:txBody>
      </p:sp>
      <p:graphicFrame>
        <p:nvGraphicFramePr>
          <p:cNvPr id="4" name="Graf 3"/>
          <p:cNvGraphicFramePr>
            <a:graphicFrameLocks/>
          </p:cNvGraphicFramePr>
          <p:nvPr/>
        </p:nvGraphicFramePr>
        <p:xfrm>
          <a:off x="660397" y="1279327"/>
          <a:ext cx="7657760" cy="4365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557147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2020117" y="94443"/>
            <a:ext cx="8735242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 smtClean="0">
                <a:solidFill>
                  <a:schemeClr val="bg1"/>
                </a:solidFill>
                <a:ea typeface="ＭＳ Ｐゴシック" pitchFamily="34" charset="-128"/>
              </a:rPr>
              <a:t>             „“</a:t>
            </a:r>
            <a:r>
              <a:rPr lang="cs-CZ" altLang="cs-CZ" sz="4000" dirty="0" smtClean="0">
                <a:solidFill>
                  <a:schemeClr val="tx1"/>
                </a:solidFill>
                <a:ea typeface="ＭＳ Ｐゴシック" pitchFamily="34" charset="-128"/>
              </a:rPr>
              <a:t>BERA, NN BERA, </a:t>
            </a:r>
            <a:r>
              <a:rPr lang="cs-CZ" altLang="cs-CZ" sz="4000" dirty="0" smtClean="0">
                <a:solidFill>
                  <a:srgbClr val="FF0000"/>
                </a:solidFill>
                <a:ea typeface="ＭＳ Ｐゴシック" pitchFamily="34" charset="-128"/>
              </a:rPr>
              <a:t>CERA</a:t>
            </a:r>
            <a:endParaRPr lang="cs-CZ" altLang="cs-CZ" sz="3200" b="1" dirty="0" smtClean="0">
              <a:solidFill>
                <a:srgbClr val="FF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12438" y="1295400"/>
            <a:ext cx="8448976" cy="430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None/>
            </a:pPr>
            <a:r>
              <a:rPr lang="cs-CZ" altLang="cs-CZ" sz="2000" dirty="0"/>
              <a:t>Vpravo při 500 Hz, 1, 2, 4 kHz bez odpovědi </a:t>
            </a:r>
            <a:r>
              <a:rPr lang="cs-CZ" altLang="cs-CZ" sz="2000" dirty="0" smtClean="0"/>
              <a:t>při </a:t>
            </a:r>
            <a:r>
              <a:rPr lang="cs-CZ" altLang="cs-CZ" sz="2000" dirty="0"/>
              <a:t>90 dB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/>
              <a:t>vlevo </a:t>
            </a:r>
            <a:r>
              <a:rPr lang="cs-CZ" altLang="cs-CZ" sz="2000" dirty="0"/>
              <a:t>při 500 Hz a 1 kHz odpověď při 90 dB, </a:t>
            </a:r>
            <a:r>
              <a:rPr lang="cs-CZ" altLang="cs-CZ" sz="2000" dirty="0" smtClean="0"/>
              <a:t>při </a:t>
            </a:r>
            <a:r>
              <a:rPr lang="cs-CZ" altLang="cs-CZ" sz="2000" dirty="0"/>
              <a:t>2 a 4 kHz bez odpovědi 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algn="l" eaLnBrk="1" hangingPunct="1">
              <a:spcBef>
                <a:spcPct val="0"/>
              </a:spcBef>
              <a:buNone/>
            </a:pPr>
            <a:r>
              <a:rPr lang="cs-CZ" altLang="cs-CZ" sz="2000" dirty="0"/>
              <a:t>BERA naznačen zbytek sluchu oboustranně </a:t>
            </a:r>
            <a:r>
              <a:rPr lang="cs-CZ" altLang="cs-CZ" sz="2000" dirty="0" smtClean="0"/>
              <a:t>při </a:t>
            </a:r>
            <a:r>
              <a:rPr lang="cs-CZ" altLang="cs-CZ" sz="2000" dirty="0"/>
              <a:t>125 dB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algn="l" eaLnBrk="1" hangingPunct="1">
              <a:spcBef>
                <a:spcPct val="0"/>
              </a:spcBef>
              <a:buNone/>
            </a:pPr>
            <a:r>
              <a:rPr lang="cs-CZ" altLang="cs-CZ" sz="2000" dirty="0"/>
              <a:t>BERA odpověď vlevo 500 Hz – 90dB, </a:t>
            </a:r>
            <a:r>
              <a:rPr lang="cs-CZ" altLang="cs-CZ" sz="2000" dirty="0" smtClean="0"/>
              <a:t>1 </a:t>
            </a:r>
            <a:r>
              <a:rPr lang="cs-CZ" altLang="cs-CZ" sz="2000" dirty="0"/>
              <a:t>kHz – 80 dB, 2 kHz – 80 dB, </a:t>
            </a:r>
            <a:endParaRPr lang="cs-CZ" altLang="cs-CZ" sz="2000" dirty="0" smtClean="0"/>
          </a:p>
          <a:p>
            <a:pPr algn="l" eaLnBrk="1" hangingPunct="1">
              <a:spcBef>
                <a:spcPct val="0"/>
              </a:spcBef>
              <a:buNone/>
            </a:pPr>
            <a:r>
              <a:rPr lang="cs-CZ" altLang="cs-CZ" sz="2000" dirty="0" smtClean="0"/>
              <a:t>4 </a:t>
            </a:r>
            <a:r>
              <a:rPr lang="cs-CZ" altLang="cs-CZ" sz="2000" dirty="0"/>
              <a:t>kHz – 70 dB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/>
              <a:t>vpravo </a:t>
            </a:r>
            <a:r>
              <a:rPr lang="cs-CZ" altLang="cs-CZ" sz="2000" dirty="0"/>
              <a:t>500 Hz – 70 dB, 1 kHz – 60 dB, </a:t>
            </a:r>
            <a:r>
              <a:rPr lang="cs-CZ" altLang="cs-CZ" sz="2000" dirty="0" smtClean="0"/>
              <a:t>2 </a:t>
            </a:r>
            <a:r>
              <a:rPr lang="cs-CZ" altLang="cs-CZ" sz="2000" dirty="0"/>
              <a:t>kHz- 70 dB, 4 kHz – 55 </a:t>
            </a:r>
            <a:r>
              <a:rPr lang="cs-CZ" altLang="cs-CZ" sz="2000" dirty="0" smtClean="0"/>
              <a:t>dB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endParaRPr lang="cs-CZ" altLang="cs-CZ" sz="2000" dirty="0" smtClean="0"/>
          </a:p>
          <a:p>
            <a:pPr algn="l" eaLnBrk="1" hangingPunct="1">
              <a:spcBef>
                <a:spcPct val="0"/>
              </a:spcBef>
              <a:buNone/>
            </a:pPr>
            <a:r>
              <a:rPr lang="cs-CZ" sz="2000" dirty="0"/>
              <a:t>https://www.youtube.com/watch?v=TuKsBoFF8F4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 smtClean="0">
                <a:solidFill>
                  <a:schemeClr val="bg1"/>
                </a:solidFill>
              </a:rPr>
              <a:t>dB</a:t>
            </a:r>
            <a:endParaRPr lang="cs-CZ" altLang="cs-CZ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6610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2020117" y="94443"/>
            <a:ext cx="8735242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 smtClean="0">
                <a:solidFill>
                  <a:schemeClr val="bg1"/>
                </a:solidFill>
                <a:ea typeface="ＭＳ Ｐゴシック" pitchFamily="34" charset="-128"/>
              </a:rPr>
              <a:t>             „“</a:t>
            </a:r>
            <a:r>
              <a:rPr lang="cs-CZ" altLang="cs-CZ" sz="4000" dirty="0" smtClean="0">
                <a:solidFill>
                  <a:schemeClr val="tx1"/>
                </a:solidFill>
                <a:ea typeface="ＭＳ Ｐゴシック" pitchFamily="34" charset="-128"/>
              </a:rPr>
              <a:t>SSEP</a:t>
            </a:r>
            <a:endParaRPr lang="cs-CZ" altLang="cs-CZ" sz="3200" b="1" dirty="0" smtClean="0">
              <a:solidFill>
                <a:srgbClr val="FF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04832" y="1341901"/>
            <a:ext cx="3546484" cy="282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None/>
            </a:pPr>
            <a:r>
              <a:rPr lang="cs-CZ" altLang="cs-CZ" sz="2000" b="1" dirty="0"/>
              <a:t>ERA – SSEP na f. 0.5-4 kHz: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 vlevo 75-80-100-110 dB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 vpravo 80-85-90-95 dB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 EA (</a:t>
            </a:r>
            <a:r>
              <a:rPr lang="cs-CZ" altLang="cs-CZ" sz="2000" b="1" dirty="0" err="1"/>
              <a:t>odhad.audiogram</a:t>
            </a:r>
            <a:r>
              <a:rPr lang="cs-CZ" altLang="cs-CZ" sz="2000" b="1" dirty="0"/>
              <a:t>)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vlevo 60-70-95-105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vpravo 65-75-85-85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chemeClr val="bg1"/>
                </a:solidFill>
              </a:rPr>
              <a:t> vpravo 65-75-85-85</a:t>
            </a:r>
          </a:p>
        </p:txBody>
      </p:sp>
      <p:sp>
        <p:nvSpPr>
          <p:cNvPr id="2" name="Obdélník 1"/>
          <p:cNvSpPr/>
          <p:nvPr/>
        </p:nvSpPr>
        <p:spPr>
          <a:xfrm>
            <a:off x="323243" y="3847280"/>
            <a:ext cx="61758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chemeClr val="tx1"/>
                </a:solidFill>
              </a:rPr>
              <a:t>Navigator</a:t>
            </a:r>
            <a:r>
              <a:rPr lang="cs-CZ" altLang="cs-CZ" sz="2000" b="1" dirty="0">
                <a:solidFill>
                  <a:schemeClr val="tx1"/>
                </a:solidFill>
              </a:rPr>
              <a:t> Pro – Master na frekvencích 0.5- 4 kHz: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tx1"/>
                </a:solidFill>
              </a:rPr>
              <a:t>vlevo pouze 2 kHz – 105 dB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tx1"/>
                </a:solidFill>
              </a:rPr>
              <a:t>vpravo pouze 0.5 kHz – 110 </a:t>
            </a:r>
            <a:r>
              <a:rPr lang="cs-CZ" altLang="cs-CZ" sz="2000" b="1" dirty="0" smtClean="0">
                <a:solidFill>
                  <a:schemeClr val="tx1"/>
                </a:solidFill>
              </a:rPr>
              <a:t>dB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endParaRPr lang="cs-CZ" altLang="cs-CZ" sz="2000" b="1" dirty="0" smtClean="0">
              <a:solidFill>
                <a:schemeClr val="tx1"/>
              </a:solidFill>
            </a:endParaRP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>
                <a:solidFill>
                  <a:schemeClr val="tx1"/>
                </a:solidFill>
              </a:rPr>
              <a:t>www.youtube.com/watch?v=bM7-0ukCnE4d</a:t>
            </a:r>
            <a:r>
              <a:rPr lang="cs-CZ" altLang="cs-CZ" b="1" dirty="0" smtClean="0">
                <a:solidFill>
                  <a:schemeClr val="tx1"/>
                </a:solidFill>
              </a:rPr>
              <a:t>B</a:t>
            </a:r>
            <a:endParaRPr lang="cs-CZ" altLang="cs-CZ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7687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6388" y="233363"/>
            <a:ext cx="7302500" cy="1108075"/>
          </a:xfrm>
        </p:spPr>
        <p:txBody>
          <a:bodyPr/>
          <a:lstStyle/>
          <a:p>
            <a:r>
              <a:rPr lang="cs-CZ" altLang="cs-CZ" dirty="0"/>
              <a:t/>
            </a:r>
            <a:br>
              <a:rPr lang="cs-CZ" altLang="cs-CZ" dirty="0"/>
            </a:br>
            <a:endParaRPr lang="cs-CZ" altLang="cs-CZ" dirty="0"/>
          </a:p>
        </p:txBody>
      </p:sp>
      <p:sp>
        <p:nvSpPr>
          <p:cNvPr id="576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7825" y="1484313"/>
            <a:ext cx="7489428" cy="460851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Terminologické </a:t>
            </a:r>
            <a:r>
              <a:rPr lang="cs-CZ" sz="2800" dirty="0"/>
              <a:t>vymezení oboru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Klasifikace sluchového postižení podle různých kritérií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Etiologie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Diagnostika sluchových vad, screening, audiometrie; význam časné diagnostiky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Význam sluchu, důsledky sluchových </a:t>
            </a:r>
            <a:r>
              <a:rPr lang="cs-CZ" sz="2800" dirty="0" smtClean="0"/>
              <a:t>vad</a:t>
            </a:r>
          </a:p>
          <a:p>
            <a:pPr algn="ctr">
              <a:lnSpc>
                <a:spcPct val="100000"/>
              </a:lnSpc>
            </a:pPr>
            <a:r>
              <a:rPr lang="cs-CZ" altLang="cs-CZ" sz="1400" dirty="0" smtClean="0"/>
              <a:t> </a:t>
            </a:r>
            <a:endParaRPr lang="cs-CZ" altLang="cs-CZ" sz="1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661" y="6273873"/>
            <a:ext cx="590476" cy="58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261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8314015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 smtClean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 smtClean="0">
                <a:latin typeface="Arial" charset="0"/>
                <a:ea typeface="ＭＳ Ｐゴシック" pitchFamily="34" charset="-128"/>
              </a:rPr>
              <a:t>“Subjektivní metody“</a:t>
            </a:r>
            <a:endParaRPr lang="cs-CZ" altLang="cs-CZ" sz="3200" b="1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" name="TextovéPole 1"/>
          <p:cNvSpPr txBox="1"/>
          <p:nvPr/>
        </p:nvSpPr>
        <p:spPr>
          <a:xfrm>
            <a:off x="725698" y="1995566"/>
            <a:ext cx="5861669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hlinkClick r:id="rId3"/>
              </a:rPr>
              <a:t>https://</a:t>
            </a:r>
            <a:r>
              <a:rPr lang="cs-CZ" sz="2000" dirty="0" smtClean="0">
                <a:hlinkClick r:id="rId3"/>
              </a:rPr>
              <a:t>www.youtube.com/watch?v=fzDIq2ZM9Js</a:t>
            </a:r>
            <a:endParaRPr lang="cs-CZ" sz="2000" dirty="0" smtClean="0"/>
          </a:p>
          <a:p>
            <a:endParaRPr lang="cs-CZ" sz="2000" dirty="0"/>
          </a:p>
          <a:p>
            <a:pPr marL="285750" indent="-285750" algn="l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Arial" charset="0"/>
              </a:rPr>
              <a:t>Vizuálně podmíněná audiometrie </a:t>
            </a:r>
            <a:r>
              <a:rPr lang="cs-CZ" altLang="cs-CZ" sz="2000" dirty="0" smtClean="0">
                <a:latin typeface="Arial" charset="0"/>
              </a:rPr>
              <a:t>VPA/VRA</a:t>
            </a:r>
          </a:p>
          <a:p>
            <a:pPr marL="285750" indent="-285750" algn="l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cs-CZ" altLang="cs-CZ" sz="2000" dirty="0">
              <a:latin typeface="Arial" charset="0"/>
            </a:endParaRPr>
          </a:p>
          <a:p>
            <a:pPr marL="285750" indent="-285750" algn="l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2000" dirty="0" smtClean="0">
                <a:latin typeface="Arial" charset="0"/>
              </a:rPr>
              <a:t>Subjektivní </a:t>
            </a:r>
            <a:r>
              <a:rPr lang="cs-CZ" altLang="cs-CZ" sz="2000" dirty="0">
                <a:latin typeface="Arial" charset="0"/>
              </a:rPr>
              <a:t>tónová </a:t>
            </a:r>
            <a:r>
              <a:rPr lang="cs-CZ" altLang="cs-CZ" sz="2000" dirty="0" smtClean="0">
                <a:latin typeface="Arial" charset="0"/>
              </a:rPr>
              <a:t>audiometrie</a:t>
            </a:r>
          </a:p>
          <a:p>
            <a:pPr marL="285750" indent="-285750" algn="l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cs-CZ" altLang="cs-CZ" sz="2000" dirty="0">
              <a:latin typeface="Arial" charset="0"/>
            </a:endParaRPr>
          </a:p>
          <a:p>
            <a:pPr marL="285750" indent="-285750" algn="l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Arial" charset="0"/>
              </a:rPr>
              <a:t>Dětský percepční test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8466193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8314015" cy="782638"/>
          </a:xfrm>
        </p:spPr>
        <p:txBody>
          <a:bodyPr/>
          <a:lstStyle/>
          <a:p>
            <a:r>
              <a:rPr lang="cs-CZ" altLang="cs-CZ" sz="4000" dirty="0" smtClean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2000" dirty="0">
                <a:latin typeface="Arial" charset="0"/>
              </a:rPr>
              <a:t>Jsou objektivní metody lepší než subjektivní?</a:t>
            </a:r>
            <a:r>
              <a:rPr lang="cs-CZ" altLang="cs-CZ" sz="3200" dirty="0">
                <a:latin typeface="Arial" charset="0"/>
              </a:rPr>
              <a:t/>
            </a:r>
            <a:br>
              <a:rPr lang="cs-CZ" altLang="cs-CZ" sz="3200" dirty="0">
                <a:latin typeface="Arial" charset="0"/>
              </a:rPr>
            </a:br>
            <a:endParaRPr lang="cs-CZ" altLang="cs-CZ" sz="3200" b="1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7216862"/>
              </p:ext>
            </p:extLst>
          </p:nvPr>
        </p:nvGraphicFramePr>
        <p:xfrm>
          <a:off x="234405" y="1066800"/>
          <a:ext cx="8452395" cy="472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3" name="Chart" r:id="rId4" imgW="6096179" imgH="4067175" progId="MSGraph.Chart.8">
                  <p:embed followColorScheme="full"/>
                </p:oleObj>
              </mc:Choice>
              <mc:Fallback>
                <p:oleObj name="Chart" r:id="rId4" imgW="6096179" imgH="4067175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405" y="1066800"/>
                        <a:ext cx="8452395" cy="4729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12439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8314015" cy="782638"/>
          </a:xfrm>
        </p:spPr>
        <p:txBody>
          <a:bodyPr/>
          <a:lstStyle/>
          <a:p>
            <a:r>
              <a:rPr lang="cs-CZ" altLang="cs-CZ" sz="4000" dirty="0" smtClean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2000" dirty="0">
                <a:latin typeface="Arial" charset="0"/>
              </a:rPr>
              <a:t>Jsou objektivní metody lepší než subjektivní?</a:t>
            </a:r>
            <a:r>
              <a:rPr lang="cs-CZ" altLang="cs-CZ" sz="3200" dirty="0">
                <a:latin typeface="Arial" charset="0"/>
              </a:rPr>
              <a:t/>
            </a:r>
            <a:br>
              <a:rPr lang="cs-CZ" altLang="cs-CZ" sz="3200" dirty="0">
                <a:latin typeface="Arial" charset="0"/>
              </a:rPr>
            </a:br>
            <a:endParaRPr lang="cs-CZ" altLang="cs-CZ" sz="3200" b="1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" name="2. Libere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6533" y="1010166"/>
            <a:ext cx="6452542" cy="51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922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8314015" cy="782638"/>
          </a:xfrm>
        </p:spPr>
        <p:txBody>
          <a:bodyPr/>
          <a:lstStyle/>
          <a:p>
            <a:r>
              <a:rPr lang="cs-CZ" altLang="cs-CZ" sz="4000" dirty="0" smtClean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2000" dirty="0" smtClean="0">
                <a:latin typeface="Arial" charset="0"/>
              </a:rPr>
              <a:t>Jsou objektivní metody lepší než subjektivní?</a:t>
            </a:r>
            <a:r>
              <a:rPr lang="cs-CZ" altLang="cs-CZ" sz="3200" dirty="0">
                <a:latin typeface="Arial" charset="0"/>
              </a:rPr>
              <a:t/>
            </a:r>
            <a:br>
              <a:rPr lang="cs-CZ" altLang="cs-CZ" sz="3200" dirty="0">
                <a:latin typeface="Arial" charset="0"/>
              </a:rPr>
            </a:br>
            <a:endParaRPr lang="cs-CZ" altLang="cs-CZ" sz="3200" b="1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8392225"/>
              </p:ext>
            </p:extLst>
          </p:nvPr>
        </p:nvGraphicFramePr>
        <p:xfrm>
          <a:off x="707532" y="1844824"/>
          <a:ext cx="7129463" cy="429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37" name="Graf" r:id="rId4" imgW="6096305" imgH="4067556" progId="MSGraph.Chart.8">
                  <p:embed followColorScheme="full"/>
                </p:oleObj>
              </mc:Choice>
              <mc:Fallback>
                <p:oleObj name="Graf" r:id="rId4" imgW="6096305" imgH="406755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532" y="1844824"/>
                        <a:ext cx="7129463" cy="4297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28159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8314015" cy="782638"/>
          </a:xfrm>
        </p:spPr>
        <p:txBody>
          <a:bodyPr/>
          <a:lstStyle/>
          <a:p>
            <a:r>
              <a:rPr lang="cs-CZ" altLang="cs-CZ" sz="4000" dirty="0" smtClean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2000" dirty="0">
                <a:latin typeface="Arial" charset="0"/>
              </a:rPr>
              <a:t>Jsou objektivní metody lepší než subjektivní?</a:t>
            </a:r>
            <a:r>
              <a:rPr lang="cs-CZ" altLang="cs-CZ" sz="3200" dirty="0">
                <a:latin typeface="Arial" charset="0"/>
              </a:rPr>
              <a:t/>
            </a:r>
            <a:br>
              <a:rPr lang="cs-CZ" altLang="cs-CZ" sz="3200" dirty="0">
                <a:latin typeface="Arial" charset="0"/>
              </a:rPr>
            </a:br>
            <a:endParaRPr lang="cs-CZ" altLang="cs-CZ" sz="3200" b="1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" name="Liberec 3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6533" y="1010166"/>
            <a:ext cx="6452542" cy="51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138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8314015" cy="782638"/>
          </a:xfrm>
        </p:spPr>
        <p:txBody>
          <a:bodyPr/>
          <a:lstStyle/>
          <a:p>
            <a:r>
              <a:rPr lang="cs-CZ" altLang="cs-CZ" sz="4000" dirty="0" smtClean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2800" b="0" dirty="0" smtClean="0">
                <a:solidFill>
                  <a:schemeClr val="tx1"/>
                </a:solidFill>
                <a:ea typeface="ＭＳ Ｐゴシック" pitchFamily="34" charset="-128"/>
              </a:rPr>
              <a:t>Chlapec 6 let, ve 3 letech neúspěšná KI</a:t>
            </a:r>
            <a:r>
              <a:rPr lang="cs-CZ" altLang="cs-CZ" sz="2800" b="0" dirty="0">
                <a:solidFill>
                  <a:schemeClr val="tx1"/>
                </a:solidFill>
                <a:latin typeface="Arial" charset="0"/>
              </a:rPr>
              <a:t/>
            </a:r>
            <a:br>
              <a:rPr lang="cs-CZ" altLang="cs-CZ" sz="2800" b="0" dirty="0">
                <a:solidFill>
                  <a:schemeClr val="tx1"/>
                </a:solidFill>
                <a:latin typeface="Arial" charset="0"/>
              </a:rPr>
            </a:br>
            <a:endParaRPr lang="cs-CZ" altLang="cs-CZ" sz="2800" b="0" dirty="0" smtClean="0">
              <a:solidFill>
                <a:schemeClr val="tx1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/>
        </p:nvGraphicFramePr>
        <p:xfrm>
          <a:off x="1403350" y="1916113"/>
          <a:ext cx="6096000" cy="406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61" name="Chart" r:id="rId4" imgW="6096179" imgH="4067175" progId="MSGraph.Chart.8">
                  <p:embed followColorScheme="full"/>
                </p:oleObj>
              </mc:Choice>
              <mc:Fallback>
                <p:oleObj name="Chart" r:id="rId4" imgW="6096179" imgH="4067175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1916113"/>
                        <a:ext cx="6096000" cy="406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51344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8314015" cy="782638"/>
          </a:xfrm>
        </p:spPr>
        <p:txBody>
          <a:bodyPr/>
          <a:lstStyle/>
          <a:p>
            <a:r>
              <a:rPr lang="cs-CZ" altLang="cs-CZ" sz="4000" dirty="0" smtClean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2000" dirty="0">
                <a:latin typeface="Arial" charset="0"/>
              </a:rPr>
              <a:t>Jsou objektivní metody lepší než subjektivní?</a:t>
            </a:r>
            <a:r>
              <a:rPr lang="cs-CZ" altLang="cs-CZ" sz="3200" dirty="0">
                <a:latin typeface="Arial" charset="0"/>
              </a:rPr>
              <a:t/>
            </a:r>
            <a:br>
              <a:rPr lang="cs-CZ" altLang="cs-CZ" sz="3200" dirty="0">
                <a:latin typeface="Arial" charset="0"/>
              </a:rPr>
            </a:br>
            <a:endParaRPr lang="cs-CZ" altLang="cs-CZ" sz="3200" b="1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" name="1.Libere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6533" y="1010166"/>
            <a:ext cx="6452542" cy="51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2057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482919" y="155725"/>
            <a:ext cx="8314015" cy="782638"/>
          </a:xfrm>
        </p:spPr>
        <p:txBody>
          <a:bodyPr/>
          <a:lstStyle/>
          <a:p>
            <a:r>
              <a:rPr lang="cs-CZ" altLang="cs-CZ" sz="4000" dirty="0" smtClean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2800" b="0" dirty="0" smtClean="0">
                <a:solidFill>
                  <a:schemeClr val="tx1"/>
                </a:solidFill>
                <a:ea typeface="ＭＳ Ｐゴシック" pitchFamily="34" charset="-128"/>
              </a:rPr>
              <a:t>Chlapec 6 let, ve 3 letech neúspěšná KI</a:t>
            </a:r>
            <a:r>
              <a:rPr lang="cs-CZ" altLang="cs-CZ" sz="2800" b="0" dirty="0">
                <a:solidFill>
                  <a:schemeClr val="tx1"/>
                </a:solidFill>
                <a:latin typeface="Arial" charset="0"/>
              </a:rPr>
              <a:t/>
            </a:r>
            <a:br>
              <a:rPr lang="cs-CZ" altLang="cs-CZ" sz="2800" b="0" dirty="0">
                <a:solidFill>
                  <a:schemeClr val="tx1"/>
                </a:solidFill>
                <a:latin typeface="Arial" charset="0"/>
              </a:rPr>
            </a:br>
            <a:endParaRPr lang="cs-CZ" altLang="cs-CZ" sz="2800" b="0" dirty="0" smtClean="0">
              <a:solidFill>
                <a:schemeClr val="tx1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97282" name="Picture 2" descr="DSC_0047-o.jpg (1024Ã68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517" y="1317428"/>
            <a:ext cx="7399459" cy="493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791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8602047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 smtClean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 smtClean="0">
                <a:latin typeface="Arial" charset="0"/>
                <a:ea typeface="ＭＳ Ｐゴシック" pitchFamily="34" charset="-128"/>
              </a:rPr>
              <a:t>Cesta k přesné diagnóze</a:t>
            </a:r>
            <a:endParaRPr lang="cs-CZ" altLang="cs-CZ" sz="3200" b="1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9" name="TextBox 1"/>
          <p:cNvSpPr txBox="1">
            <a:spLocks noChangeArrowheads="1"/>
          </p:cNvSpPr>
          <p:nvPr/>
        </p:nvSpPr>
        <p:spPr bwMode="auto">
          <a:xfrm>
            <a:off x="404801" y="1830388"/>
            <a:ext cx="8196865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 smtClean="0">
                <a:latin typeface="Arial" charset="0"/>
              </a:rPr>
              <a:t>OAE – </a:t>
            </a:r>
            <a:r>
              <a:rPr lang="cs-CZ" altLang="cs-CZ" sz="1800" dirty="0" err="1" smtClean="0">
                <a:latin typeface="Arial" charset="0"/>
              </a:rPr>
              <a:t>screening</a:t>
            </a:r>
            <a:r>
              <a:rPr lang="cs-CZ" altLang="cs-CZ" sz="1800" dirty="0" smtClean="0">
                <a:latin typeface="Arial" charset="0"/>
              </a:rPr>
              <a:t> sluchu v porodnici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 smtClean="0">
                <a:latin typeface="Arial" charset="0"/>
              </a:rPr>
              <a:t>Objektivní vyšetření sluchu – BERA nebo SSEP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 smtClean="0">
                <a:latin typeface="Arial" charset="0"/>
              </a:rPr>
              <a:t>Vizuálně podmíněná audiometrie VPA/VRA.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 smtClean="0">
                <a:latin typeface="Arial" charset="0"/>
              </a:rPr>
              <a:t>.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 smtClean="0">
                <a:latin typeface="Arial" charset="0"/>
              </a:rPr>
              <a:t>.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 smtClean="0">
                <a:latin typeface="Arial" charset="0"/>
              </a:rPr>
              <a:t>.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 smtClean="0">
                <a:latin typeface="Arial" charset="0"/>
              </a:rPr>
              <a:t>.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 smtClean="0">
                <a:latin typeface="Arial" charset="0"/>
              </a:rPr>
              <a:t>Subjektivní tónová audiometrie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 smtClean="0">
                <a:latin typeface="Arial" charset="0"/>
              </a:rPr>
              <a:t>Dětský percepční test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 smtClean="0">
                <a:latin typeface="Arial" charset="0"/>
              </a:rPr>
              <a:t>.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 smtClean="0">
                <a:latin typeface="Arial" charset="0"/>
              </a:rPr>
              <a:t>.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 smtClean="0">
                <a:latin typeface="Arial" charset="0"/>
              </a:rPr>
              <a:t>.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 smtClean="0">
                <a:latin typeface="Arial" charset="0"/>
              </a:rPr>
              <a:t>.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 smtClean="0">
                <a:latin typeface="Arial" charset="0"/>
              </a:rPr>
              <a:t>.</a:t>
            </a:r>
          </a:p>
          <a:p>
            <a:pPr marL="0" indent="0" algn="l" eaLnBrk="1" hangingPunct="1">
              <a:lnSpc>
                <a:spcPct val="90000"/>
              </a:lnSpc>
              <a:spcBef>
                <a:spcPct val="0"/>
              </a:spcBef>
              <a:buNone/>
            </a:pPr>
            <a:endParaRPr lang="cs-CZ" altLang="cs-CZ" sz="1600" dirty="0">
              <a:latin typeface="Arial" charset="0"/>
            </a:endParaRPr>
          </a:p>
          <a:p>
            <a:pPr marL="0" indent="0" algn="l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cs-CZ" altLang="cs-CZ" sz="1600" dirty="0" smtClean="0">
                <a:latin typeface="Arial" charset="0"/>
              </a:rPr>
              <a:t>https</a:t>
            </a:r>
            <a:r>
              <a:rPr lang="cs-CZ" altLang="cs-CZ" sz="1600" dirty="0">
                <a:latin typeface="Arial" charset="0"/>
              </a:rPr>
              <a:t>://www.youtube.com/watch?v=l2PDPRfCm3M</a:t>
            </a:r>
            <a:endParaRPr lang="cs-CZ" altLang="cs-CZ" sz="1600" dirty="0" smtClean="0">
              <a:latin typeface="Arial" charset="0"/>
            </a:endParaRP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endParaRPr lang="cs-CZ" altLang="cs-CZ" sz="16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8789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Nadpis 1"/>
          <p:cNvSpPr>
            <a:spLocks noGrp="1"/>
          </p:cNvSpPr>
          <p:nvPr>
            <p:ph type="title" idx="4294967295"/>
          </p:nvPr>
        </p:nvSpPr>
        <p:spPr>
          <a:xfrm>
            <a:off x="660100" y="-171450"/>
            <a:ext cx="8438850" cy="1125538"/>
          </a:xfrm>
        </p:spPr>
        <p:txBody>
          <a:bodyPr/>
          <a:lstStyle/>
          <a:p>
            <a:pPr eaLnBrk="1" hangingPunct="1"/>
            <a:r>
              <a:rPr lang="cs-CZ" altLang="cs-CZ" sz="3200" b="1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</a:rPr>
              <a:t>Diagnostický protokol v USA (ASHA 2004)</a:t>
            </a:r>
          </a:p>
        </p:txBody>
      </p:sp>
      <p:sp>
        <p:nvSpPr>
          <p:cNvPr id="153603" name="Zástupný symbol pro obsah 2"/>
          <p:cNvSpPr>
            <a:spLocks noGrp="1"/>
          </p:cNvSpPr>
          <p:nvPr>
            <p:ph idx="4294967295"/>
          </p:nvPr>
        </p:nvSpPr>
        <p:spPr>
          <a:xfrm>
            <a:off x="451808" y="1484784"/>
            <a:ext cx="7939564" cy="4825528"/>
          </a:xfrm>
        </p:spPr>
        <p:txBody>
          <a:bodyPr/>
          <a:lstStyle/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cs-CZ" sz="1600" u="sng" dirty="0" smtClean="0">
                <a:latin typeface="Arial" charset="0"/>
                <a:ea typeface="ＭＳ Ｐゴシック" pitchFamily="34" charset="-128"/>
              </a:rPr>
              <a:t>0 - 5 měsíců: </a:t>
            </a:r>
            <a:r>
              <a:rPr lang="cs-CZ" altLang="cs-CZ" sz="1600" dirty="0" smtClean="0">
                <a:latin typeface="Arial" charset="0"/>
                <a:ea typeface="ＭＳ Ｐゴシック" pitchFamily="34" charset="-128"/>
              </a:rPr>
              <a:t>objektivní vyšetření BERA  (OAE, </a:t>
            </a:r>
            <a:r>
              <a:rPr lang="cs-CZ" altLang="cs-CZ" sz="1600" dirty="0" err="1" smtClean="0">
                <a:latin typeface="Arial" charset="0"/>
                <a:ea typeface="ＭＳ Ｐゴシック" pitchFamily="34" charset="-128"/>
              </a:rPr>
              <a:t>tympanometrie</a:t>
            </a:r>
            <a:r>
              <a:rPr lang="cs-CZ" altLang="cs-CZ" sz="1600" dirty="0" smtClean="0">
                <a:latin typeface="Arial" charset="0"/>
                <a:ea typeface="ＭＳ Ｐゴシック" pitchFamily="34" charset="-128"/>
              </a:rPr>
              <a:t>), BERA kostním vedením, behaviorální testy (frekvence sání)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cs-CZ" sz="1600" u="sng" dirty="0" smtClean="0">
                <a:latin typeface="Arial" charset="0"/>
                <a:ea typeface="ＭＳ Ｐゴシック" pitchFamily="34" charset="-128"/>
              </a:rPr>
              <a:t>5 – 24 měsíců: </a:t>
            </a:r>
            <a:r>
              <a:rPr lang="cs-CZ" altLang="cs-CZ" sz="1600" dirty="0" smtClean="0">
                <a:latin typeface="Arial" charset="0"/>
                <a:ea typeface="ＭＳ Ｐゴシック" pitchFamily="34" charset="-128"/>
              </a:rPr>
              <a:t>behaviorální testy (VRA)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cs-CZ" sz="1600" u="sng" dirty="0" smtClean="0">
                <a:latin typeface="Arial" charset="0"/>
                <a:ea typeface="ＭＳ Ｐゴシック" pitchFamily="34" charset="-128"/>
              </a:rPr>
              <a:t>25 – 60 měsíců: </a:t>
            </a:r>
            <a:r>
              <a:rPr lang="cs-CZ" altLang="cs-CZ" sz="1600" dirty="0" smtClean="0">
                <a:latin typeface="Arial" charset="0"/>
                <a:ea typeface="ＭＳ Ｐゴシック" pitchFamily="34" charset="-128"/>
              </a:rPr>
              <a:t>subjektivní audiometrie hravou formou, VRA, dětský percepční test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cs-CZ" sz="1600" u="sng" dirty="0" smtClean="0">
                <a:latin typeface="Arial" charset="0"/>
                <a:ea typeface="ＭＳ Ｐゴシック" pitchFamily="34" charset="-128"/>
              </a:rPr>
              <a:t>Nad 60 měsíců: </a:t>
            </a:r>
            <a:r>
              <a:rPr lang="cs-CZ" altLang="cs-CZ" sz="1600" dirty="0" smtClean="0">
                <a:latin typeface="Arial" charset="0"/>
                <a:ea typeface="ＭＳ Ｐゴシック" pitchFamily="34" charset="-128"/>
              </a:rPr>
              <a:t>subjektivní tónová audiometrie, slovní audiometrie</a:t>
            </a:r>
          </a:p>
          <a:p>
            <a:pPr eaLnBrk="1" hangingPunct="1">
              <a:buFont typeface="Arial" charset="0"/>
              <a:buNone/>
            </a:pPr>
            <a:endParaRPr lang="cs-CZ" altLang="cs-CZ" sz="1600" dirty="0" smtClean="0">
              <a:latin typeface="Arial" charset="0"/>
              <a:ea typeface="ＭＳ Ｐゴシック" pitchFamily="34" charset="-128"/>
            </a:endParaRPr>
          </a:p>
          <a:p>
            <a:pPr eaLnBrk="1" hangingPunct="1">
              <a:buFont typeface="Arial" charset="0"/>
              <a:buNone/>
            </a:pPr>
            <a:r>
              <a:rPr lang="cs-CZ" altLang="cs-CZ" sz="1600" b="1" u="sng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Pravidlo 1 – 3 – 6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cs-CZ" sz="1600" dirty="0" smtClean="0">
                <a:latin typeface="Arial" charset="0"/>
                <a:ea typeface="ＭＳ Ｐゴシック" pitchFamily="34" charset="-128"/>
              </a:rPr>
              <a:t>V 1 měsíci jsou všechny děti po </a:t>
            </a:r>
            <a:r>
              <a:rPr lang="cs-CZ" altLang="cs-CZ" sz="1600" dirty="0" err="1" smtClean="0">
                <a:latin typeface="Arial" charset="0"/>
                <a:ea typeface="ＭＳ Ｐゴシック" pitchFamily="34" charset="-128"/>
              </a:rPr>
              <a:t>screeningu</a:t>
            </a:r>
            <a:r>
              <a:rPr lang="cs-CZ" altLang="cs-CZ" sz="1600" dirty="0" smtClean="0">
                <a:latin typeface="Arial" charset="0"/>
                <a:ea typeface="ＭＳ Ｐゴシック" pitchFamily="34" charset="-128"/>
              </a:rPr>
              <a:t> i po </a:t>
            </a:r>
            <a:r>
              <a:rPr lang="cs-CZ" altLang="cs-CZ" sz="1600" dirty="0" err="1" smtClean="0">
                <a:latin typeface="Arial" charset="0"/>
                <a:ea typeface="ＭＳ Ｐゴシック" pitchFamily="34" charset="-128"/>
              </a:rPr>
              <a:t>rescreeningu</a:t>
            </a:r>
            <a:endParaRPr lang="cs-CZ" altLang="cs-CZ" sz="1600" dirty="0" smtClean="0">
              <a:latin typeface="Arial" charset="0"/>
              <a:ea typeface="ＭＳ Ｐゴシック" pitchFamily="34" charset="-128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cs-CZ" sz="1600" dirty="0" smtClean="0">
                <a:latin typeface="Arial" charset="0"/>
                <a:ea typeface="ＭＳ Ｐゴシック" pitchFamily="34" charset="-128"/>
              </a:rPr>
              <a:t>Ve 3 měsících je stanovena diagnóza a mají sluchadla, poté už se obvykle nevyšetřuje elektrofyziologickými metodami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cs-CZ" sz="1600" dirty="0" smtClean="0">
                <a:latin typeface="Arial" charset="0"/>
                <a:ea typeface="ＭＳ Ｐゴシック" pitchFamily="34" charset="-128"/>
              </a:rPr>
              <a:t>V 6 měsících mají všechny rodiny podporu </a:t>
            </a:r>
            <a:r>
              <a:rPr lang="cs-CZ" altLang="cs-CZ" dirty="0" smtClean="0">
                <a:latin typeface="Arial" charset="0"/>
                <a:ea typeface="ＭＳ Ｐゴシック" pitchFamily="34" charset="-128"/>
              </a:rPr>
              <a:t>rané péče</a:t>
            </a:r>
            <a:endParaRPr lang="cs-CZ" altLang="cs-CZ" sz="1600" u="sng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62397" y="227437"/>
            <a:ext cx="6318974" cy="498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2400" b="1" dirty="0">
                <a:solidFill>
                  <a:schemeClr val="tx1"/>
                </a:solidFill>
                <a:latin typeface="Arial" charset="0"/>
                <a:ea typeface="ＭＳ Ｐゴシック" pitchFamily="34" charset="-128"/>
              </a:rPr>
              <a:t>Diagnostický protokol v USA (ASHA 2004)</a:t>
            </a:r>
            <a:endParaRPr lang="cs-CZ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7939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6388" y="233363"/>
            <a:ext cx="7302500" cy="1108075"/>
          </a:xfrm>
        </p:spPr>
        <p:txBody>
          <a:bodyPr/>
          <a:lstStyle/>
          <a:p>
            <a:r>
              <a:rPr lang="cs-CZ" altLang="cs-CZ" dirty="0"/>
              <a:t/>
            </a:r>
            <a:br>
              <a:rPr lang="cs-CZ" altLang="cs-CZ" dirty="0"/>
            </a:br>
            <a:endParaRPr lang="cs-CZ" altLang="cs-CZ" dirty="0"/>
          </a:p>
        </p:txBody>
      </p:sp>
      <p:sp>
        <p:nvSpPr>
          <p:cNvPr id="576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7825" y="1484313"/>
            <a:ext cx="7489428" cy="460851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Diagnostika </a:t>
            </a:r>
            <a:r>
              <a:rPr lang="cs-CZ" sz="2800" dirty="0"/>
              <a:t>sluchových vad, screening, audiometrie; význam časné </a:t>
            </a:r>
            <a:r>
              <a:rPr lang="cs-CZ" sz="2800" dirty="0" smtClean="0"/>
              <a:t>diagnostiky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Kompenzace sluchu</a:t>
            </a: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Význam sluchu, důsledky sluchových </a:t>
            </a:r>
            <a:r>
              <a:rPr lang="cs-CZ" sz="2800" dirty="0" smtClean="0"/>
              <a:t>vad</a:t>
            </a:r>
          </a:p>
          <a:p>
            <a:pPr algn="ctr">
              <a:lnSpc>
                <a:spcPct val="100000"/>
              </a:lnSpc>
            </a:pPr>
            <a:r>
              <a:rPr lang="cs-CZ" altLang="cs-CZ" sz="1400" dirty="0" smtClean="0"/>
              <a:t> </a:t>
            </a:r>
            <a:endParaRPr lang="cs-CZ" altLang="cs-CZ" sz="1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661" y="6273873"/>
            <a:ext cx="590476" cy="58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5145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8602047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 smtClean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 smtClean="0">
                <a:latin typeface="Arial" charset="0"/>
                <a:ea typeface="ＭＳ Ｐゴシック" pitchFamily="34" charset="-128"/>
              </a:rPr>
              <a:t>Cesta k přesné diagnóze</a:t>
            </a:r>
            <a:endParaRPr lang="cs-CZ" altLang="cs-CZ" sz="3200" b="1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9" name="TextBox 1"/>
          <p:cNvSpPr txBox="1">
            <a:spLocks noChangeArrowheads="1"/>
          </p:cNvSpPr>
          <p:nvPr/>
        </p:nvSpPr>
        <p:spPr bwMode="auto">
          <a:xfrm>
            <a:off x="404801" y="1830388"/>
            <a:ext cx="8196865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endParaRPr lang="cs-CZ" altLang="cs-CZ" sz="1600" dirty="0" smtClean="0">
              <a:latin typeface="Arial" charset="0"/>
            </a:endParaRP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endParaRPr lang="cs-CZ" altLang="cs-CZ" sz="1600" dirty="0" smtClean="0">
              <a:latin typeface="Arial" charset="0"/>
            </a:endParaRPr>
          </a:p>
        </p:txBody>
      </p:sp>
      <p:pic>
        <p:nvPicPr>
          <p:cNvPr id="2" name="Benefice s titulk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453" y="1010166"/>
            <a:ext cx="7172622" cy="51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285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6542789" cy="169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234405" y="1632819"/>
            <a:ext cx="8417689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None/>
            </a:pPr>
            <a:r>
              <a:rPr lang="cs-CZ" altLang="cs-CZ" sz="1800" dirty="0">
                <a:hlinkClick r:id="rId5"/>
              </a:rPr>
              <a:t>https://</a:t>
            </a:r>
            <a:r>
              <a:rPr lang="cs-CZ" altLang="cs-CZ" sz="1800" dirty="0" smtClean="0">
                <a:hlinkClick r:id="rId5"/>
              </a:rPr>
              <a:t>www.youtube.com/watch?v=f1eE1rrmyw0</a:t>
            </a:r>
            <a:endParaRPr lang="cs-CZ" altLang="cs-CZ" sz="1800" dirty="0" smtClean="0"/>
          </a:p>
          <a:p>
            <a:pPr algn="l" eaLnBrk="1" hangingPunct="1">
              <a:spcBef>
                <a:spcPct val="0"/>
              </a:spcBef>
              <a:buNone/>
            </a:pPr>
            <a:endParaRPr lang="cs-CZ" altLang="cs-CZ" sz="1800" dirty="0"/>
          </a:p>
          <a:p>
            <a:pPr algn="l" eaLnBrk="1" hangingPunct="1">
              <a:spcBef>
                <a:spcPct val="0"/>
              </a:spcBef>
              <a:buNone/>
            </a:pPr>
            <a:r>
              <a:rPr lang="cs-CZ" altLang="cs-CZ" sz="1800" dirty="0"/>
              <a:t>https://tivi.cas.sk/video/2325854/aj-nepocujuce-dieta-je-perfektne-presvedcte-sa/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31068" y="272712"/>
            <a:ext cx="3663182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Důsledky vady sluchu</a:t>
            </a:r>
            <a:endParaRPr lang="cs-CZ" sz="2800" dirty="0"/>
          </a:p>
        </p:txBody>
      </p:sp>
      <p:pic>
        <p:nvPicPr>
          <p:cNvPr id="3" name="Janicka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53059" y="33166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897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6542789" cy="169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234405" y="1632819"/>
            <a:ext cx="7108613" cy="2942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None/>
            </a:pPr>
            <a:endParaRPr lang="cs-CZ" altLang="cs-CZ" sz="3087" b="1" dirty="0"/>
          </a:p>
          <a:p>
            <a:pPr algn="l" eaLnBrk="1" hangingPunct="1">
              <a:spcBef>
                <a:spcPct val="0"/>
              </a:spcBef>
              <a:buNone/>
            </a:pPr>
            <a:r>
              <a:rPr lang="cs-CZ" altLang="cs-CZ" sz="3087" dirty="0"/>
              <a:t>Sluchadla </a:t>
            </a:r>
            <a:r>
              <a:rPr lang="cs-CZ" altLang="cs-CZ" sz="3087" dirty="0" smtClean="0"/>
              <a:t>závěsná</a:t>
            </a:r>
          </a:p>
          <a:p>
            <a:pPr algn="l" eaLnBrk="1" hangingPunct="1">
              <a:spcBef>
                <a:spcPct val="0"/>
              </a:spcBef>
              <a:buNone/>
            </a:pPr>
            <a:r>
              <a:rPr lang="cs-CZ" altLang="cs-CZ" sz="3087" dirty="0"/>
              <a:t>Sluchadlo kostní BAHA </a:t>
            </a:r>
            <a:r>
              <a:rPr lang="cs-CZ" altLang="cs-CZ" sz="3087" dirty="0" smtClean="0"/>
              <a:t>(</a:t>
            </a:r>
            <a:r>
              <a:rPr lang="cs-CZ" altLang="cs-CZ" sz="3087" dirty="0"/>
              <a:t>převodní vady)</a:t>
            </a:r>
          </a:p>
          <a:p>
            <a:pPr marL="457200" indent="-457200" algn="l" eaLnBrk="1" hangingPunct="1">
              <a:spcBef>
                <a:spcPct val="0"/>
              </a:spcBef>
            </a:pPr>
            <a:endParaRPr lang="cs-CZ" altLang="cs-CZ" sz="3087" dirty="0"/>
          </a:p>
          <a:p>
            <a:pPr algn="l" eaLnBrk="1" hangingPunct="1">
              <a:spcBef>
                <a:spcPct val="0"/>
              </a:spcBef>
              <a:buNone/>
            </a:pPr>
            <a:r>
              <a:rPr lang="cs-CZ" altLang="cs-CZ" sz="3087" dirty="0"/>
              <a:t>Kochleární implantát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50491" y="272712"/>
            <a:ext cx="3424335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Kompenzace sluchu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8410070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6542789" cy="169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2" name="TextovéPole 1"/>
          <p:cNvSpPr txBox="1"/>
          <p:nvPr/>
        </p:nvSpPr>
        <p:spPr>
          <a:xfrm>
            <a:off x="306413" y="295776"/>
            <a:ext cx="1765227" cy="567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Sluchadla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351379" y="1556792"/>
            <a:ext cx="2717411" cy="3554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>
                <a:solidFill>
                  <a:schemeClr val="tx1"/>
                </a:solidFill>
              </a:rPr>
              <a:t>Oboustranně!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>
                <a:solidFill>
                  <a:schemeClr val="tx1"/>
                </a:solidFill>
              </a:rPr>
              <a:t>Digitální!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>
                <a:solidFill>
                  <a:schemeClr val="tx1"/>
                </a:solidFill>
              </a:rPr>
              <a:t>Čím dražší, tím lepší?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>
                <a:solidFill>
                  <a:schemeClr val="tx1"/>
                </a:solidFill>
              </a:rPr>
              <a:t>Celodenně!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>
                <a:solidFill>
                  <a:schemeClr val="tx1"/>
                </a:solidFill>
              </a:rPr>
              <a:t>Kontrolovat!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 err="1">
                <a:solidFill>
                  <a:schemeClr val="tx1"/>
                </a:solidFill>
              </a:rPr>
              <a:t>Stetoklip</a:t>
            </a:r>
            <a:r>
              <a:rPr lang="cs-CZ" altLang="cs-CZ" sz="1800" b="1" dirty="0">
                <a:solidFill>
                  <a:schemeClr val="tx1"/>
                </a:solidFill>
              </a:rPr>
              <a:t>!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>
                <a:solidFill>
                  <a:schemeClr val="tx1"/>
                </a:solidFill>
              </a:rPr>
              <a:t>Tvarovka -pískání!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>
                <a:solidFill>
                  <a:schemeClr val="tx1"/>
                </a:solidFill>
              </a:rPr>
              <a:t>Baterie!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>
                <a:solidFill>
                  <a:schemeClr val="tx1"/>
                </a:solidFill>
              </a:rPr>
              <a:t>Upevnění!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cs-CZ" sz="1800" dirty="0">
              <a:solidFill>
                <a:schemeClr val="tx1"/>
              </a:solidFill>
            </a:endParaRPr>
          </a:p>
        </p:txBody>
      </p:sp>
      <p:pic>
        <p:nvPicPr>
          <p:cNvPr id="97282" name="Picture 2" descr="Digital Hearing Aid : Stock Pho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741" y="1492903"/>
            <a:ext cx="2023275" cy="149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4" name="Picture 4" descr="Cute baby boy with hearing aid : Stock Pho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027" y="1457759"/>
            <a:ext cx="2070922" cy="138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6" name="Picture 6" descr="A woman wearing a hearing aid : Stock Phot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692" y="3349635"/>
            <a:ext cx="1495912" cy="224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8" name="Picture 8" descr="Doctor showing hearing aid : Stock Phot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426" y="3474567"/>
            <a:ext cx="2617986" cy="175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7140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6542789" cy="169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2" name="TextovéPole 1"/>
          <p:cNvSpPr txBox="1"/>
          <p:nvPr/>
        </p:nvSpPr>
        <p:spPr>
          <a:xfrm>
            <a:off x="1582208" y="272712"/>
            <a:ext cx="1160895" cy="567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BAHA</a:t>
            </a:r>
            <a:endParaRPr lang="cs-CZ" sz="2800" dirty="0"/>
          </a:p>
        </p:txBody>
      </p:sp>
      <p:pic>
        <p:nvPicPr>
          <p:cNvPr id="106498" name="Picture 2" descr="VÃ½sledek obrÃ¡zku pro BAHA hearing aid for children 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05" y="1669935"/>
            <a:ext cx="166687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0" name="Picture 4" descr="VÃ½sledek obrÃ¡zku pro BAHA hearing aid for children pictu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834" y="1700808"/>
            <a:ext cx="1309688" cy="174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2" name="Picture 6" descr="VÃ½sledek obrÃ¡zku pro BAHA hearing aid for children pic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06" y="4332263"/>
            <a:ext cx="3872024" cy="143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4" name="Picture 8" descr="VÃ½sledek obrÃ¡zku pro BAHA hearing aid for children pictu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076" y="1836254"/>
            <a:ext cx="2167062" cy="197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6" name="Picture 10" descr="SouvisejÃ­cÃ­ obrÃ¡ze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381" y="1462892"/>
            <a:ext cx="2049462" cy="136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8" name="Picture 12" descr="SouvisejÃ­cÃ­ obrÃ¡ze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335" y="3140968"/>
            <a:ext cx="1819275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12" name="Picture 16" descr="VÃ½sledek obrÃ¡zku pro BAHA hearing aid for children pictur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157" y="4206381"/>
            <a:ext cx="1566713" cy="192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455506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6542789" cy="169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234405" y="1632819"/>
            <a:ext cx="1324402" cy="561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None/>
            </a:pPr>
            <a:r>
              <a:rPr lang="cs-CZ" altLang="cs-CZ" sz="2800" dirty="0" err="1" smtClean="0"/>
              <a:t>Kriteria</a:t>
            </a:r>
            <a:endParaRPr lang="cs-CZ" altLang="cs-CZ" sz="28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430456" y="272712"/>
            <a:ext cx="3464411" cy="567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Kochleární implantát</a:t>
            </a:r>
            <a:endParaRPr lang="cs-CZ" sz="2800" dirty="0"/>
          </a:p>
        </p:txBody>
      </p:sp>
      <p:sp>
        <p:nvSpPr>
          <p:cNvPr id="3" name="Obdélník 2"/>
          <p:cNvSpPr/>
          <p:nvPr/>
        </p:nvSpPr>
        <p:spPr>
          <a:xfrm>
            <a:off x="202432" y="2564904"/>
            <a:ext cx="7724829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s-CZ" b="1" i="1" dirty="0">
                <a:solidFill>
                  <a:srgbClr val="666666"/>
                </a:solidFill>
                <a:latin typeface="Ariale CE"/>
              </a:rPr>
              <a:t>Jaké podmínky musí dítě splňovat, aby mohlo dostat kochleární implantát?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rgbClr val="666666"/>
                </a:solidFill>
                <a:latin typeface="Ariale CE"/>
              </a:rPr>
              <a:t>Kandidát kochleární implantace musí splňovat audiologická, logopedická a psychologická kritéria. Jeho sluchová ztráta musí být natolik velká, že ke kompenzaci vady nepostačuje použití ani nejvýkonnějších sluchadel. Dítě musí mít předpoklady k rozvoji mluvené řeči a musí být ochotno a schopno alespoň částečně spolupracovat při rehabilitaci. Rodiče musí s operací souhlasit a být dostatečně poučeni a mít realistické představy o možnostech svého dítěte a přínosu kochleárního implantátu, zároveň musí být ochotni spolupracovat při následné dlouhodobé rehabilitační péči. Sleduje se i celkový zdravotní stav dítěte, případná přítomnost dalšího postižení (dítě musí být schopné podstoupit operaci v celkové anestezii, v současné době operujeme i děti s kombinovaným postižením, např. hluchoslepé, s dětskou mozkovou obrnou, autismem, mentální retardací apod.).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21041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6542789" cy="169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2" name="TextovéPole 1"/>
          <p:cNvSpPr txBox="1"/>
          <p:nvPr/>
        </p:nvSpPr>
        <p:spPr>
          <a:xfrm>
            <a:off x="430456" y="272712"/>
            <a:ext cx="3464411" cy="567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Kochleární implantát</a:t>
            </a:r>
            <a:endParaRPr lang="cs-CZ" sz="2800" dirty="0"/>
          </a:p>
        </p:txBody>
      </p:sp>
      <p:sp>
        <p:nvSpPr>
          <p:cNvPr id="3" name="Obdélník 2"/>
          <p:cNvSpPr/>
          <p:nvPr/>
        </p:nvSpPr>
        <p:spPr>
          <a:xfrm>
            <a:off x="70609" y="1700808"/>
            <a:ext cx="7724829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s-CZ" b="1" i="1" dirty="0">
                <a:solidFill>
                  <a:srgbClr val="666666"/>
                </a:solidFill>
                <a:latin typeface="Ariale CE"/>
              </a:rPr>
              <a:t>Jaké podmínky musí dítě splňovat, aby mohlo dostat kochleární implantát?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rgbClr val="666666"/>
                </a:solidFill>
                <a:latin typeface="Ariale CE"/>
              </a:rPr>
              <a:t>Kandidát kochleární implantace musí splňovat audiologická, logopedická a psychologická kritéria. Jeho sluchová ztráta musí být natolik velká, že ke kompenzaci vady nepostačuje použití ani nejvýkonnějších sluchadel. Dítě musí mít předpoklady k rozvoji mluvené řeči a musí být ochotno a schopno alespoň částečně spolupracovat při rehabilitaci. Rodiče musí s operací souhlasit a být dostatečně poučeni a mít realistické představy o možnostech svého dítěte a přínosu kochleárního implantátu, zároveň musí být ochotni spolupracovat při následné dlouhodobé rehabilitační péči. Sleduje se i celkový zdravotní stav dítěte, případná přítomnost dalšího postižení (dítě musí být schopné podstoupit operaci v celkové anestezii, v současné době operujeme i děti s kombinovaným postižením, např. hluchoslepé, s dětskou mozkovou obrnou, autismem, mentální retardací apod.).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73181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6542789" cy="169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2" name="TextovéPole 1"/>
          <p:cNvSpPr txBox="1"/>
          <p:nvPr/>
        </p:nvSpPr>
        <p:spPr>
          <a:xfrm>
            <a:off x="92303" y="274713"/>
            <a:ext cx="4863832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Kochleární implantát - </a:t>
            </a:r>
            <a:r>
              <a:rPr lang="cs-CZ" sz="2800" dirty="0" err="1" smtClean="0"/>
              <a:t>kriteria</a:t>
            </a:r>
            <a:endParaRPr lang="cs-CZ" sz="2800" dirty="0"/>
          </a:p>
        </p:txBody>
      </p:sp>
      <p:sp>
        <p:nvSpPr>
          <p:cNvPr id="3" name="Obdélník 2"/>
          <p:cNvSpPr/>
          <p:nvPr/>
        </p:nvSpPr>
        <p:spPr>
          <a:xfrm>
            <a:off x="70609" y="1700808"/>
            <a:ext cx="7724829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AutoNum type="arabicPeriod"/>
            </a:pPr>
            <a:r>
              <a:rPr lang="cs-CZ" dirty="0" smtClean="0"/>
              <a:t>Audiologické </a:t>
            </a:r>
            <a:r>
              <a:rPr lang="cs-CZ" dirty="0"/>
              <a:t>podmínky – oboustranná hluchota nebo těžká nedoslýchavost, kdy lze očekávat u kochleárních implantátů větší přínos v porozumění řeči než u konvenčních sluchadel. Průměrné ztráty tónového audiometru na frekvencích 500, 1000, 2000 a 4000 jsou rovné nebo vyšší než 90 dB HL. Sluchadla s maximálním výkonem mají jen minimální efekt v rozumění řeči. Hodnoty sluchového prahu stanovené objektivními metodami jsou větší než 95 dB HL</a:t>
            </a:r>
            <a:r>
              <a:rPr lang="cs-CZ" dirty="0" smtClean="0"/>
              <a:t>.</a:t>
            </a:r>
          </a:p>
          <a:p>
            <a:pPr marL="342900" indent="-342900" algn="l">
              <a:buAutoNum type="arabicPeriod"/>
            </a:pPr>
            <a:r>
              <a:rPr lang="cs-CZ" dirty="0" smtClean="0"/>
              <a:t>Není </a:t>
            </a:r>
            <a:r>
              <a:rPr lang="cs-CZ" dirty="0"/>
              <a:t>interní kontraindikace k provedení operace v celkové anestézii. </a:t>
            </a:r>
            <a:endParaRPr lang="cs-CZ" dirty="0" smtClean="0"/>
          </a:p>
          <a:p>
            <a:pPr marL="342900" indent="-342900" algn="l">
              <a:buAutoNum type="arabicPeriod"/>
            </a:pPr>
            <a:endParaRPr lang="cs-CZ" dirty="0"/>
          </a:p>
          <a:p>
            <a:pPr marL="342900" indent="-342900" algn="l">
              <a:buAutoNum type="arabicPeriod"/>
            </a:pPr>
            <a:r>
              <a:rPr lang="cs-CZ" dirty="0" smtClean="0"/>
              <a:t>Nejsou </a:t>
            </a:r>
            <a:r>
              <a:rPr lang="cs-CZ" dirty="0"/>
              <a:t>známky floridních zánětlivých změn ve středouší. </a:t>
            </a:r>
            <a:endParaRPr lang="cs-CZ" dirty="0" smtClean="0"/>
          </a:p>
          <a:p>
            <a:pPr marL="342900" indent="-342900" algn="l">
              <a:buAutoNum type="arabicPeriod"/>
            </a:pPr>
            <a:r>
              <a:rPr lang="cs-CZ" dirty="0" smtClean="0"/>
              <a:t>Pomocí </a:t>
            </a:r>
            <a:r>
              <a:rPr lang="cs-CZ" dirty="0"/>
              <a:t>vyšetření HRCT je vyšetřena průchodnost hlemýždě </a:t>
            </a:r>
            <a:endParaRPr lang="cs-CZ" dirty="0" smtClean="0"/>
          </a:p>
          <a:p>
            <a:pPr marL="342900" indent="-342900" algn="l">
              <a:buAutoNum type="arabicPeriod"/>
            </a:pPr>
            <a:r>
              <a:rPr lang="cs-CZ" dirty="0" smtClean="0"/>
              <a:t>Neurologické </a:t>
            </a:r>
            <a:r>
              <a:rPr lang="cs-CZ" dirty="0"/>
              <a:t>vyšetření - neprokazuje poruchu vyšších etáží sluchové dráhy a CNS. </a:t>
            </a:r>
            <a:endParaRPr lang="cs-CZ" dirty="0" smtClean="0"/>
          </a:p>
          <a:p>
            <a:pPr marL="342900" indent="-342900" algn="l">
              <a:buAutoNum type="arabicPeriod"/>
            </a:pPr>
            <a:r>
              <a:rPr lang="cs-CZ" dirty="0" smtClean="0"/>
              <a:t>Psychologické </a:t>
            </a:r>
            <a:r>
              <a:rPr lang="cs-CZ" dirty="0"/>
              <a:t>vyšetření - uchazeč o kochleární implantát by měl mít schopnosti a vlastnosti, které umožní spolehlivé naprogramování řečového procesoru a využití kochleárního implantátu. Výsledky speciálních testů mají posoudit schopnost kandidáta absolvovat rehabilitační program a dobrou prognózu řečového rozvoje. </a:t>
            </a:r>
          </a:p>
        </p:txBody>
      </p:sp>
    </p:spTree>
    <p:extLst>
      <p:ext uri="{BB962C8B-B14F-4D97-AF65-F5344CB8AC3E}">
        <p14:creationId xmlns:p14="http://schemas.microsoft.com/office/powerpoint/2010/main" val="3179259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6542789" cy="169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2" name="TextovéPole 1"/>
          <p:cNvSpPr txBox="1"/>
          <p:nvPr/>
        </p:nvSpPr>
        <p:spPr>
          <a:xfrm>
            <a:off x="92303" y="274713"/>
            <a:ext cx="4863832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Kochleární implantát - </a:t>
            </a:r>
            <a:r>
              <a:rPr lang="cs-CZ" sz="2800" dirty="0" err="1" smtClean="0"/>
              <a:t>kriteria</a:t>
            </a:r>
            <a:endParaRPr lang="cs-CZ" sz="2800" dirty="0"/>
          </a:p>
        </p:txBody>
      </p:sp>
      <p:sp>
        <p:nvSpPr>
          <p:cNvPr id="3" name="Obdélník 2"/>
          <p:cNvSpPr/>
          <p:nvPr/>
        </p:nvSpPr>
        <p:spPr>
          <a:xfrm>
            <a:off x="70609" y="1700808"/>
            <a:ext cx="7724829" cy="362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AutoNum type="arabicPeriod" startAt="7"/>
            </a:pPr>
            <a:r>
              <a:rPr lang="cs-CZ" dirty="0" smtClean="0"/>
              <a:t>Rodina </a:t>
            </a:r>
            <a:r>
              <a:rPr lang="cs-CZ" dirty="0"/>
              <a:t>- musí být podrobně informována o omezeních a rizicích kochleární implantace a má mít realistická očekávání. Souhlasí s povinnými pravidelnými kontrolami a aktivní účastí na pooperační rehabilitaci. </a:t>
            </a:r>
            <a:endParaRPr lang="cs-CZ" dirty="0" smtClean="0"/>
          </a:p>
          <a:p>
            <a:pPr marL="342900" indent="-342900" algn="l">
              <a:buAutoNum type="arabicPeriod" startAt="7"/>
            </a:pPr>
            <a:r>
              <a:rPr lang="cs-CZ" dirty="0" smtClean="0"/>
              <a:t>Rehabilitační </a:t>
            </a:r>
            <a:r>
              <a:rPr lang="cs-CZ" dirty="0"/>
              <a:t>péče - musí být dobře a předem zajištěna kombinací péče v místě bydliště s vedením a pravidelným sledováním pacienta v CKID. Celodenní užívání sluchadel a systematická rehabilitace sluchu a řeči jsou nezbytností</a:t>
            </a:r>
            <a:r>
              <a:rPr lang="cs-CZ" dirty="0" smtClean="0"/>
              <a:t>. </a:t>
            </a:r>
          </a:p>
          <a:p>
            <a:pPr marL="342900" indent="-342900" algn="l">
              <a:buAutoNum type="arabicPeriod" startAt="7"/>
            </a:pPr>
            <a:r>
              <a:rPr lang="cs-CZ" b="1" dirty="0" smtClean="0"/>
              <a:t>Oboustranná </a:t>
            </a:r>
            <a:r>
              <a:rPr lang="cs-CZ" b="1" dirty="0"/>
              <a:t>implantace </a:t>
            </a:r>
            <a:r>
              <a:rPr lang="cs-CZ" dirty="0"/>
              <a:t>- primárně je indikována jednostranná implantace. Rodiče dětí, ev. dospělý pacient musí s implantací souhlasit při vědomí dlouhodobé ekonomické náročnosti udržování dvou systémů a limitované míře přínosu druhého přístroje. (</a:t>
            </a:r>
            <a:r>
              <a:rPr lang="cs-CZ" dirty="0" err="1"/>
              <a:t>Betka</a:t>
            </a:r>
            <a:r>
              <a:rPr lang="cs-CZ" dirty="0"/>
              <a:t> et al. 2012) </a:t>
            </a:r>
            <a:endParaRPr lang="cs-CZ" dirty="0" smtClean="0"/>
          </a:p>
          <a:p>
            <a:pPr marL="342900" indent="-342900" algn="l">
              <a:buAutoNum type="arabicPeriod" startAt="7"/>
            </a:pPr>
            <a:endParaRPr lang="cs-CZ" dirty="0"/>
          </a:p>
          <a:p>
            <a:pPr algn="l"/>
            <a:r>
              <a:rPr lang="cs-CZ" dirty="0" smtClean="0"/>
              <a:t>Za </a:t>
            </a:r>
            <a:r>
              <a:rPr lang="cs-CZ" dirty="0"/>
              <a:t>nevhodného kandidáta lze považovat každého uchazeče, který nesplňuje výše uvedená kritéria. </a:t>
            </a:r>
          </a:p>
        </p:txBody>
      </p:sp>
    </p:spTree>
    <p:extLst>
      <p:ext uri="{BB962C8B-B14F-4D97-AF65-F5344CB8AC3E}">
        <p14:creationId xmlns:p14="http://schemas.microsoft.com/office/powerpoint/2010/main" val="12586601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77825" y="2636838"/>
            <a:ext cx="8124825" cy="971550"/>
          </a:xfrm>
        </p:spPr>
        <p:txBody>
          <a:bodyPr/>
          <a:lstStyle/>
          <a:p>
            <a:r>
              <a:rPr lang="cs-CZ" altLang="cs-CZ" dirty="0" smtClean="0"/>
              <a:t>Hezký den v Praze!</a:t>
            </a:r>
            <a:endParaRPr lang="cs-CZ" altLang="cs-CZ" dirty="0"/>
          </a:p>
        </p:txBody>
      </p:sp>
      <p:sp>
        <p:nvSpPr>
          <p:cNvPr id="390152" name="Rectangle 8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23975" y="3886200"/>
            <a:ext cx="6173788" cy="1752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cs-CZ" altLang="cs-CZ" b="1">
              <a:solidFill>
                <a:srgbClr val="172877"/>
              </a:solidFill>
            </a:endParaRPr>
          </a:p>
        </p:txBody>
      </p:sp>
      <p:pic>
        <p:nvPicPr>
          <p:cNvPr id="390153" name="Picture 9" descr="141219_tamtam_ppt_0410_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3644900"/>
            <a:ext cx="8737600" cy="181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7443341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 smtClean="0">
                <a:solidFill>
                  <a:schemeClr val="bg1"/>
                </a:solidFill>
                <a:ea typeface="ＭＳ Ｐゴシック" pitchFamily="34" charset="-128"/>
              </a:rPr>
              <a:t>            </a:t>
            </a:r>
            <a:endParaRPr lang="cs-CZ" altLang="cs-CZ" sz="3200" b="1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9" name="TextBox 1"/>
          <p:cNvSpPr txBox="1">
            <a:spLocks noChangeArrowheads="1"/>
          </p:cNvSpPr>
          <p:nvPr/>
        </p:nvSpPr>
        <p:spPr bwMode="auto">
          <a:xfrm>
            <a:off x="451808" y="981076"/>
            <a:ext cx="8196865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cs-CZ" altLang="cs-CZ" sz="1600">
              <a:latin typeface="Arial" charset="0"/>
            </a:endParaRPr>
          </a:p>
        </p:txBody>
      </p:sp>
      <p:pic>
        <p:nvPicPr>
          <p:cNvPr id="92162" name="Picture 2" descr="VÃ½sledek obrÃ¡zku pro speech banana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97" y="116631"/>
            <a:ext cx="8486276" cy="669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171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7443341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 smtClean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 smtClean="0">
                <a:latin typeface="Arial" charset="0"/>
                <a:ea typeface="ＭＳ Ｐゴシック" pitchFamily="34" charset="-128"/>
              </a:rPr>
              <a:t>Co je jak hlasité?</a:t>
            </a:r>
            <a:endParaRPr lang="cs-CZ" altLang="cs-CZ" sz="3200" b="1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9" name="TextBox 1"/>
          <p:cNvSpPr txBox="1">
            <a:spLocks noChangeArrowheads="1"/>
          </p:cNvSpPr>
          <p:nvPr/>
        </p:nvSpPr>
        <p:spPr bwMode="auto">
          <a:xfrm>
            <a:off x="404801" y="1636141"/>
            <a:ext cx="819686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cs-CZ" altLang="cs-CZ" sz="3600" dirty="0"/>
              <a:t>šepot – 20 dB</a:t>
            </a:r>
          </a:p>
          <a:p>
            <a:pPr algn="l" eaLnBrk="1" hangingPunct="1">
              <a:spcBef>
                <a:spcPct val="0"/>
              </a:spcBef>
            </a:pPr>
            <a:r>
              <a:rPr lang="cs-CZ" altLang="cs-CZ" sz="3600" dirty="0"/>
              <a:t>tichá řeč – 40 dB</a:t>
            </a:r>
          </a:p>
          <a:p>
            <a:pPr algn="l" eaLnBrk="1" hangingPunct="1">
              <a:spcBef>
                <a:spcPct val="0"/>
              </a:spcBef>
            </a:pPr>
            <a:r>
              <a:rPr lang="cs-CZ" altLang="cs-CZ" sz="3600" dirty="0"/>
              <a:t>normální řeč – 60 dB</a:t>
            </a:r>
          </a:p>
          <a:p>
            <a:pPr algn="l" eaLnBrk="1" hangingPunct="1">
              <a:spcBef>
                <a:spcPct val="0"/>
              </a:spcBef>
            </a:pPr>
            <a:r>
              <a:rPr lang="cs-CZ" altLang="cs-CZ" sz="3600" dirty="0"/>
              <a:t>křik – 80 dB</a:t>
            </a:r>
          </a:p>
          <a:p>
            <a:pPr algn="l" eaLnBrk="1" hangingPunct="1">
              <a:spcBef>
                <a:spcPct val="0"/>
              </a:spcBef>
            </a:pPr>
            <a:r>
              <a:rPr lang="cs-CZ" altLang="cs-CZ" sz="3600" dirty="0"/>
              <a:t>startující letadlo – 120 dB</a:t>
            </a:r>
          </a:p>
        </p:txBody>
      </p:sp>
    </p:spTree>
    <p:extLst>
      <p:ext uri="{BB962C8B-B14F-4D97-AF65-F5344CB8AC3E}">
        <p14:creationId xmlns:p14="http://schemas.microsoft.com/office/powerpoint/2010/main" val="37419124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7443341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 smtClean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 smtClean="0">
                <a:latin typeface="Arial" charset="0"/>
                <a:ea typeface="ＭＳ Ｐゴシック" pitchFamily="34" charset="-128"/>
              </a:rPr>
              <a:t>Co je jak vysoké?</a:t>
            </a:r>
            <a:endParaRPr lang="cs-CZ" altLang="cs-CZ" sz="3200" b="1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" name="Rectangle 1"/>
          <p:cNvSpPr/>
          <p:nvPr/>
        </p:nvSpPr>
        <p:spPr>
          <a:xfrm>
            <a:off x="450429" y="2149454"/>
            <a:ext cx="6480720" cy="2456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3200" dirty="0">
                <a:solidFill>
                  <a:schemeClr val="tx1"/>
                </a:solidFill>
                <a:latin typeface="Calibri" panose="020F0502020204030204" pitchFamily="34" charset="0"/>
              </a:rPr>
              <a:t>melodie a rytmus řeči 125 – 500 Hz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3200" dirty="0">
                <a:solidFill>
                  <a:schemeClr val="tx1"/>
                </a:solidFill>
                <a:latin typeface="Calibri" panose="020F0502020204030204" pitchFamily="34" charset="0"/>
              </a:rPr>
              <a:t>samohlásky 250 – 500 Hz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3200" dirty="0">
                <a:solidFill>
                  <a:schemeClr val="tx1"/>
                </a:solidFill>
                <a:latin typeface="Calibri" panose="020F0502020204030204" pitchFamily="34" charset="0"/>
              </a:rPr>
              <a:t>většina souhlásek 500 – 1000 Hz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3200" dirty="0">
                <a:solidFill>
                  <a:schemeClr val="tx1"/>
                </a:solidFill>
                <a:latin typeface="Calibri" panose="020F0502020204030204" pitchFamily="34" charset="0"/>
              </a:rPr>
              <a:t>sykavky  2 – 4 kHz</a:t>
            </a:r>
          </a:p>
        </p:txBody>
      </p:sp>
    </p:spTree>
    <p:extLst>
      <p:ext uri="{BB962C8B-B14F-4D97-AF65-F5344CB8AC3E}">
        <p14:creationId xmlns:p14="http://schemas.microsoft.com/office/powerpoint/2010/main" val="37771981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7443341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 smtClean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 smtClean="0">
                <a:latin typeface="Arial" charset="0"/>
                <a:ea typeface="ＭＳ Ｐゴシック" pitchFamily="34" charset="-128"/>
              </a:rPr>
              <a:t>Ztráta sluchu</a:t>
            </a:r>
            <a:endParaRPr lang="cs-CZ" altLang="cs-CZ" sz="3200" b="1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9" name="TextBox 1"/>
          <p:cNvSpPr txBox="1">
            <a:spLocks noChangeArrowheads="1"/>
          </p:cNvSpPr>
          <p:nvPr/>
        </p:nvSpPr>
        <p:spPr bwMode="auto">
          <a:xfrm>
            <a:off x="451808" y="981076"/>
            <a:ext cx="8196865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cs-CZ" altLang="cs-CZ" sz="1600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8001" y="1795798"/>
            <a:ext cx="6969871" cy="404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buSzPct val="80000"/>
            </a:pPr>
            <a:r>
              <a:rPr lang="cs-CZ" altLang="cs-CZ" sz="2400" b="1" dirty="0">
                <a:latin typeface="Calibri" panose="020F0502020204030204" pitchFamily="34" charset="0"/>
                <a:cs typeface="Times New Roman" pitchFamily="18" charset="0"/>
              </a:rPr>
              <a:t>0-20 dB normální sluch</a:t>
            </a:r>
          </a:p>
          <a:p>
            <a:pPr algn="l" eaLnBrk="1" hangingPunct="1">
              <a:buSzPct val="80000"/>
            </a:pPr>
            <a:r>
              <a:rPr lang="cs-CZ" altLang="cs-CZ" sz="2400" b="1" dirty="0">
                <a:latin typeface="Calibri" panose="020F0502020204030204" pitchFamily="34" charset="0"/>
                <a:cs typeface="Times New Roman" pitchFamily="18" charset="0"/>
              </a:rPr>
              <a:t>20-40 dB lehká nedoslýchavost</a:t>
            </a:r>
          </a:p>
          <a:p>
            <a:pPr algn="l" eaLnBrk="1" hangingPunct="1">
              <a:buSzPct val="80000"/>
            </a:pPr>
            <a:r>
              <a:rPr lang="cs-CZ" altLang="cs-CZ" sz="2400" b="1" dirty="0">
                <a:latin typeface="Calibri" panose="020F0502020204030204" pitchFamily="34" charset="0"/>
                <a:cs typeface="Times New Roman" pitchFamily="18" charset="0"/>
              </a:rPr>
              <a:t>40-60 dB střední nedoslýchavost</a:t>
            </a:r>
          </a:p>
          <a:p>
            <a:pPr algn="l" eaLnBrk="1" hangingPunct="1">
              <a:buSzPct val="80000"/>
            </a:pPr>
            <a:r>
              <a:rPr lang="cs-CZ" altLang="cs-CZ" sz="2400" b="1" dirty="0">
                <a:latin typeface="Calibri" panose="020F0502020204030204" pitchFamily="34" charset="0"/>
                <a:cs typeface="Times New Roman" pitchFamily="18" charset="0"/>
              </a:rPr>
              <a:t>60-80 dB těžká nedoslýchavost</a:t>
            </a:r>
          </a:p>
          <a:p>
            <a:pPr algn="l" eaLnBrk="1" hangingPunct="1">
              <a:buSzPct val="80000"/>
            </a:pPr>
            <a:r>
              <a:rPr lang="cs-CZ" altLang="cs-CZ" sz="2400" b="1" dirty="0">
                <a:latin typeface="Calibri" panose="020F0502020204030204" pitchFamily="34" charset="0"/>
                <a:cs typeface="Times New Roman" pitchFamily="18" charset="0"/>
              </a:rPr>
              <a:t>80-100 dB velmi  těžká nedoslýchavost</a:t>
            </a:r>
          </a:p>
          <a:p>
            <a:pPr algn="l" eaLnBrk="1" hangingPunct="1">
              <a:buSzPct val="80000"/>
            </a:pPr>
            <a:r>
              <a:rPr lang="cs-CZ" altLang="cs-CZ" sz="2400" b="1" dirty="0">
                <a:latin typeface="Calibri" panose="020F0502020204030204" pitchFamily="34" charset="0"/>
                <a:cs typeface="Times New Roman" pitchFamily="18" charset="0"/>
              </a:rPr>
              <a:t>100-120 dB zbytky sluchu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1171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8314015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 smtClean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 smtClean="0">
                <a:latin typeface="Arial" charset="0"/>
                <a:ea typeface="ＭＳ Ｐゴシック" pitchFamily="34" charset="-128"/>
              </a:rPr>
              <a:t>Audiogram s řečovým banánem </a:t>
            </a:r>
            <a:br>
              <a:rPr lang="cs-CZ" altLang="cs-CZ" sz="3200" dirty="0" smtClean="0">
                <a:latin typeface="Arial" charset="0"/>
                <a:ea typeface="ＭＳ Ｐゴシック" pitchFamily="34" charset="-128"/>
              </a:rPr>
            </a:br>
            <a:r>
              <a:rPr lang="cs-CZ" altLang="cs-CZ" sz="3200" dirty="0">
                <a:latin typeface="Arial" charset="0"/>
                <a:ea typeface="ＭＳ Ｐゴシック" pitchFamily="34" charset="-128"/>
              </a:rPr>
              <a:t/>
            </a:r>
            <a:br>
              <a:rPr lang="cs-CZ" altLang="cs-CZ" sz="3200" dirty="0">
                <a:latin typeface="Arial" charset="0"/>
                <a:ea typeface="ＭＳ Ｐゴシック" pitchFamily="34" charset="-128"/>
              </a:rPr>
            </a:br>
            <a:endParaRPr lang="cs-CZ" altLang="cs-CZ" sz="3200" b="1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9" name="TextBox 1"/>
          <p:cNvSpPr txBox="1">
            <a:spLocks noChangeArrowheads="1"/>
          </p:cNvSpPr>
          <p:nvPr/>
        </p:nvSpPr>
        <p:spPr bwMode="auto">
          <a:xfrm>
            <a:off x="451808" y="981076"/>
            <a:ext cx="8196865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cs-CZ" altLang="cs-CZ" sz="1600">
              <a:latin typeface="Arial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3131111"/>
              </p:ext>
            </p:extLst>
          </p:nvPr>
        </p:nvGraphicFramePr>
        <p:xfrm>
          <a:off x="1170509" y="1832379"/>
          <a:ext cx="5513387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03" name="Slide" r:id="rId4" imgW="4905871" imgH="3680372" progId="PowerPoint.Slide.8">
                  <p:embed/>
                </p:oleObj>
              </mc:Choice>
              <mc:Fallback>
                <p:oleObj name="Slide" r:id="rId4" imgW="4905871" imgH="3680372" progId="PowerPoint.Slid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1590" t="18913" r="19945"/>
                      <a:stretch>
                        <a:fillRect/>
                      </a:stretch>
                    </p:blipFill>
                    <p:spPr bwMode="auto">
                      <a:xfrm>
                        <a:off x="1170509" y="1832379"/>
                        <a:ext cx="5513387" cy="41148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36348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7443341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 smtClean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 smtClean="0">
                <a:latin typeface="Arial" charset="0"/>
                <a:ea typeface="ＭＳ Ｐゴシック" pitchFamily="34" charset="-128"/>
              </a:rPr>
              <a:t>Ucho</a:t>
            </a:r>
            <a:endParaRPr lang="cs-CZ" altLang="cs-CZ" sz="3200" b="1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9" name="TextBox 1"/>
          <p:cNvSpPr txBox="1">
            <a:spLocks noChangeArrowheads="1"/>
          </p:cNvSpPr>
          <p:nvPr/>
        </p:nvSpPr>
        <p:spPr bwMode="auto">
          <a:xfrm>
            <a:off x="404801" y="1830388"/>
            <a:ext cx="8196865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cs-CZ" altLang="cs-CZ" sz="1600">
              <a:latin typeface="Arial" charset="0"/>
            </a:endParaRPr>
          </a:p>
        </p:txBody>
      </p:sp>
      <p:pic>
        <p:nvPicPr>
          <p:cNvPr id="94210" name="Picture 2" descr="VÃ½sledek obrÃ¡zku pro lidskÃ© ucho obrÃ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37" y="1264879"/>
            <a:ext cx="8130880" cy="546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7408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41219_tamtam_ppt_04">
  <a:themeElements>
    <a:clrScheme name="090907_p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090907_p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20000"/>
          </a:lnSpc>
          <a:spcBef>
            <a:spcPct val="50000"/>
          </a:spcBef>
          <a:spcAft>
            <a:spcPct val="0"/>
          </a:spcAft>
          <a:buClr>
            <a:srgbClr val="666C68"/>
          </a:buClr>
          <a:buSzPct val="125000"/>
          <a:buFont typeface="Wingdings" pitchFamily="2" charset="2"/>
          <a:buNone/>
          <a:tabLst/>
          <a:defRPr kumimoji="0" lang="en-US" altLang="cs-CZ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20000"/>
          </a:lnSpc>
          <a:spcBef>
            <a:spcPct val="50000"/>
          </a:spcBef>
          <a:spcAft>
            <a:spcPct val="0"/>
          </a:spcAft>
          <a:buClr>
            <a:srgbClr val="666C68"/>
          </a:buClr>
          <a:buSzPct val="125000"/>
          <a:buFont typeface="Wingdings" pitchFamily="2" charset="2"/>
          <a:buNone/>
          <a:tabLst/>
          <a:defRPr kumimoji="0" lang="en-US" altLang="cs-CZ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090907_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0907_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90907_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0907_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0907_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0907_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0907_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141219_tamtam_ppt_04</Template>
  <TotalTime>1020</TotalTime>
  <Words>1241</Words>
  <Application>Microsoft Office PowerPoint</Application>
  <PresentationFormat>Vlastní</PresentationFormat>
  <Paragraphs>241</Paragraphs>
  <Slides>39</Slides>
  <Notes>33</Notes>
  <HiddenSlides>0</HiddenSlides>
  <MMClips>5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39</vt:i4>
      </vt:variant>
    </vt:vector>
  </HeadingPairs>
  <TitlesOfParts>
    <vt:vector size="51" baseType="lpstr">
      <vt:lpstr>Arial Unicode MS</vt:lpstr>
      <vt:lpstr>ＭＳ Ｐゴシック</vt:lpstr>
      <vt:lpstr>Arial</vt:lpstr>
      <vt:lpstr>Ariale CE</vt:lpstr>
      <vt:lpstr>Calibri</vt:lpstr>
      <vt:lpstr>NovareseCE</vt:lpstr>
      <vt:lpstr>Times New Roman</vt:lpstr>
      <vt:lpstr>Wingdings</vt:lpstr>
      <vt:lpstr>141219_tamtam_ppt_04</vt:lpstr>
      <vt:lpstr>Slide</vt:lpstr>
      <vt:lpstr>Chart</vt:lpstr>
      <vt:lpstr>Graf</vt:lpstr>
      <vt:lpstr> </vt:lpstr>
      <vt:lpstr> </vt:lpstr>
      <vt:lpstr> </vt:lpstr>
      <vt:lpstr>            </vt:lpstr>
      <vt:lpstr>             Co je jak hlasité?</vt:lpstr>
      <vt:lpstr>             Co je jak vysoké?</vt:lpstr>
      <vt:lpstr>             Ztráta sluchu</vt:lpstr>
      <vt:lpstr>             Audiogram s řečovým banánem   </vt:lpstr>
      <vt:lpstr>             Ucho</vt:lpstr>
      <vt:lpstr>             Typy vad sluchu</vt:lpstr>
      <vt:lpstr>             Typy vad sluchu</vt:lpstr>
      <vt:lpstr>             Etiologie sluchových vad </vt:lpstr>
      <vt:lpstr>             Jak zjistíme, že dítě neslyší?</vt:lpstr>
      <vt:lpstr>             Vyšetřovací metody</vt:lpstr>
      <vt:lpstr>             Screening sluchu OAE</vt:lpstr>
      <vt:lpstr>             Screening sluchu ABR</vt:lpstr>
      <vt:lpstr>Statistické údaje – screening sluchu</vt:lpstr>
      <vt:lpstr>             „“BERA, NN BERA, CERA</vt:lpstr>
      <vt:lpstr>             „“SSEP</vt:lpstr>
      <vt:lpstr>             “Subjektivní metody“</vt:lpstr>
      <vt:lpstr>             Jsou objektivní metody lepší než subjektivní? </vt:lpstr>
      <vt:lpstr>             Jsou objektivní metody lepší než subjektivní? </vt:lpstr>
      <vt:lpstr>             Jsou objektivní metody lepší než subjektivní? </vt:lpstr>
      <vt:lpstr>             Jsou objektivní metody lepší než subjektivní? </vt:lpstr>
      <vt:lpstr>             Chlapec 6 let, ve 3 letech neúspěšná KI </vt:lpstr>
      <vt:lpstr>             Jsou objektivní metody lepší než subjektivní? </vt:lpstr>
      <vt:lpstr>             Chlapec 6 let, ve 3 letech neúspěšná KI </vt:lpstr>
      <vt:lpstr>             Cesta k přesné diagnóze</vt:lpstr>
      <vt:lpstr>Diagnostický protokol v USA (ASHA 2004)</vt:lpstr>
      <vt:lpstr>             Cesta k přesné diagnóze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Hezký den v Praze!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CENTRUM PRO DĚTSKÝ SLUCH TAMTAM, o.p.s.</dc:title>
  <dc:creator>Zacho</dc:creator>
  <cp:lastModifiedBy>Jungwirthova</cp:lastModifiedBy>
  <cp:revision>123</cp:revision>
  <cp:lastPrinted>2000-03-22T09:21:57Z</cp:lastPrinted>
  <dcterms:created xsi:type="dcterms:W3CDTF">2015-04-16T05:52:34Z</dcterms:created>
  <dcterms:modified xsi:type="dcterms:W3CDTF">2019-03-12T12:29:49Z</dcterms:modified>
</cp:coreProperties>
</file>