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4" r:id="rId6"/>
    <p:sldId id="265" r:id="rId7"/>
    <p:sldId id="258" r:id="rId8"/>
    <p:sldId id="266" r:id="rId9"/>
    <p:sldId id="259" r:id="rId10"/>
    <p:sldId id="260" r:id="rId11"/>
    <p:sldId id="267" r:id="rId12"/>
    <p:sldId id="257" r:id="rId13"/>
    <p:sldId id="268" r:id="rId14"/>
    <p:sldId id="269" r:id="rId15"/>
    <p:sldId id="270" r:id="rId16"/>
    <p:sldId id="271" r:id="rId17"/>
    <p:sldId id="283" r:id="rId18"/>
    <p:sldId id="272" r:id="rId19"/>
    <p:sldId id="274" r:id="rId20"/>
    <p:sldId id="275" r:id="rId21"/>
    <p:sldId id="276" r:id="rId22"/>
    <p:sldId id="277" r:id="rId23"/>
    <p:sldId id="278" r:id="rId24"/>
    <p:sldId id="279" r:id="rId25"/>
    <p:sldId id="281" r:id="rId26"/>
    <p:sldId id="282" r:id="rId27"/>
    <p:sldId id="280"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2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5EC1D4A-A796-47C3-A63E-CE236FB377E2}" type="datetimeFigureOut">
              <a:rPr lang="cs-CZ" smtClean="0"/>
              <a:pPr/>
              <a:t>15.03.2022</a:t>
            </a:fld>
            <a:endParaRPr lang="cs-CZ"/>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cs-CZ"/>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57A5DF-1266-40EA-9282-1E66B9DE06C0}" type="slidenum">
              <a:rPr lang="cs-CZ" smtClean="0"/>
              <a:pPr/>
              <a:t>‹#›</a:t>
            </a:fld>
            <a:endParaRPr lang="cs-CZ"/>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nchor="ct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15.03.2022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15.03.2022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15.03.2022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
        <p:nvSpPr>
          <p:cNvPr id="11" name="Title 10"/>
          <p:cNvSpPr>
            <a:spLocks noGrp="1"/>
          </p:cNvSpPr>
          <p:nvPr>
            <p:ph type="title"/>
          </p:nvPr>
        </p:nvSpPr>
        <p:spPr/>
        <p:txBody>
          <a:bodyPr/>
          <a:lstStyle/>
          <a:p>
            <a:r>
              <a:rPr lang="cs-CZ"/>
              <a:t>Kliknutím lze upravit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pPr/>
              <a:t>15.03.2022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5EC1D4A-A796-47C3-A63E-CE236FB377E2}" type="datetimeFigureOut">
              <a:rPr lang="cs-CZ" smtClean="0"/>
              <a:pPr/>
              <a:t>15.03.2022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
        <p:nvSpPr>
          <p:cNvPr id="12" name="Title 1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pPr/>
              <a:t>15.03.2022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pPr/>
              <a:t>‹#›</a:t>
            </a:fld>
            <a:endParaRPr lang="cs-CZ"/>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5EC1D4A-A796-47C3-A63E-CE236FB377E2}" type="datetimeFigureOut">
              <a:rPr lang="cs-CZ" smtClean="0"/>
              <a:pPr/>
              <a:t>15.03.2022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pPr/>
              <a:t>‹#›</a:t>
            </a:fld>
            <a:endParaRPr lang="cs-CZ"/>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pPr/>
              <a:t>15.03.2022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cs-CZ"/>
              <a:t>Kliknutím lze upravit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pPr/>
              <a:t>15.03.2022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cs-CZ"/>
              <a:t>Kliknutím lze upravit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pPr/>
              <a:t>15.03.2022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5EC1D4A-A796-47C3-A63E-CE236FB377E2}" type="datetimeFigureOut">
              <a:rPr lang="cs-CZ" smtClean="0"/>
              <a:pPr/>
              <a:t>15.03.2022</a:t>
            </a:fld>
            <a:endParaRPr lang="cs-CZ"/>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cs-CZ"/>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C57A5DF-1266-40EA-9282-1E66B9DE06C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27584" y="1387737"/>
            <a:ext cx="7488832" cy="1731982"/>
          </a:xfrm>
        </p:spPr>
        <p:txBody>
          <a:bodyPr>
            <a:normAutofit/>
          </a:bodyPr>
          <a:lstStyle/>
          <a:p>
            <a:r>
              <a:rPr lang="cs-CZ" sz="2800" dirty="0"/>
              <a:t>PŮSOBENÍ DUCHOVNÍCH A ŘEHOLNÍKŮ V HISTORII ČESKÉHO VĚZEŇSTVÍ</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66460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Nová éra trestního práva. Nemá již charakter pomsty, ale snahou je převýchova, i když stále zná bití nebo vypalování cejchů. </a:t>
            </a:r>
          </a:p>
          <a:p>
            <a:r>
              <a:rPr lang="cs-CZ" dirty="0"/>
              <a:t>Trest smrti je zrušen s výjimečnou možností jeho udělení při vyhlášení stanného práva. Zahrnuje výčet polehčujících a přitěžujících okolností. </a:t>
            </a:r>
          </a:p>
          <a:p>
            <a:r>
              <a:rPr lang="cs-CZ" dirty="0"/>
              <a:t>Výslovně zavádí trestnost pokusu i podmínky zániku trestnosti pachatele. </a:t>
            </a:r>
          </a:p>
          <a:p>
            <a:r>
              <a:rPr lang="cs-CZ" dirty="0"/>
              <a:t>Diktuje soudcům úměrnost vynesených trestů a zvážení společenské nebezpečnosti činu. </a:t>
            </a:r>
          </a:p>
          <a:p>
            <a:r>
              <a:rPr lang="cs-CZ" dirty="0"/>
              <a:t>Klíčem k bráně moderního trestního práva je užití pokrokových zásad </a:t>
            </a:r>
            <a:r>
              <a:rPr lang="cs-CZ" dirty="0" err="1">
                <a:solidFill>
                  <a:srgbClr val="FF0000"/>
                </a:solidFill>
              </a:rPr>
              <a:t>nulum</a:t>
            </a:r>
            <a:r>
              <a:rPr lang="cs-CZ" dirty="0">
                <a:solidFill>
                  <a:srgbClr val="FF0000"/>
                </a:solidFill>
              </a:rPr>
              <a:t> </a:t>
            </a:r>
            <a:r>
              <a:rPr lang="cs-CZ" dirty="0" err="1">
                <a:solidFill>
                  <a:srgbClr val="FF0000"/>
                </a:solidFill>
              </a:rPr>
              <a:t>crimen</a:t>
            </a:r>
            <a:r>
              <a:rPr lang="cs-CZ" dirty="0">
                <a:solidFill>
                  <a:srgbClr val="FF0000"/>
                </a:solidFill>
              </a:rPr>
              <a:t> sine lege </a:t>
            </a:r>
            <a:r>
              <a:rPr lang="cs-CZ" dirty="0"/>
              <a:t>a </a:t>
            </a:r>
            <a:r>
              <a:rPr lang="cs-CZ" dirty="0" err="1">
                <a:solidFill>
                  <a:srgbClr val="FF0000"/>
                </a:solidFill>
              </a:rPr>
              <a:t>nulla</a:t>
            </a:r>
            <a:r>
              <a:rPr lang="cs-CZ" dirty="0">
                <a:solidFill>
                  <a:srgbClr val="FF0000"/>
                </a:solidFill>
              </a:rPr>
              <a:t> </a:t>
            </a:r>
            <a:r>
              <a:rPr lang="cs-CZ" dirty="0" err="1">
                <a:solidFill>
                  <a:srgbClr val="FF0000"/>
                </a:solidFill>
              </a:rPr>
              <a:t>poena</a:t>
            </a:r>
            <a:r>
              <a:rPr lang="cs-CZ" dirty="0">
                <a:solidFill>
                  <a:srgbClr val="FF0000"/>
                </a:solidFill>
              </a:rPr>
              <a:t> sine lege. </a:t>
            </a:r>
          </a:p>
          <a:p>
            <a:r>
              <a:rPr lang="cs-CZ" dirty="0"/>
              <a:t>Obecný soudní řád kriminální z roku 1788 odstraňuje z řízení laický živel a nabízí řízení tajné a písemné. (RZ)</a:t>
            </a:r>
          </a:p>
        </p:txBody>
      </p:sp>
      <p:sp>
        <p:nvSpPr>
          <p:cNvPr id="3" name="Nadpis 2"/>
          <p:cNvSpPr>
            <a:spLocks noGrp="1"/>
          </p:cNvSpPr>
          <p:nvPr>
            <p:ph type="title"/>
          </p:nvPr>
        </p:nvSpPr>
        <p:spPr/>
        <p:txBody>
          <a:bodyPr/>
          <a:lstStyle/>
          <a:p>
            <a:r>
              <a:rPr lang="cs-CZ" sz="4400" dirty="0"/>
              <a:t>1787: </a:t>
            </a:r>
            <a:r>
              <a:rPr lang="pl-PL" sz="4400" dirty="0"/>
              <a:t>Všeobecný zákoník o zločinech a trestech na ně</a:t>
            </a:r>
            <a:endParaRPr lang="cs-CZ" sz="4400" dirty="0"/>
          </a:p>
        </p:txBody>
      </p:sp>
    </p:spTree>
    <p:extLst>
      <p:ext uri="{BB962C8B-B14F-4D97-AF65-F5344CB8AC3E}">
        <p14:creationId xmlns:p14="http://schemas.microsoft.com/office/powerpoint/2010/main" val="222769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V průběhu 19. století procházelo evropské vězeňství zásadními změnami, jejichž výsledkem bylo vytvoření </a:t>
            </a:r>
            <a:r>
              <a:rPr lang="cs-CZ" b="1" dirty="0"/>
              <a:t>progresivního vězeňského systému, spočívajícího v odstupňování přísnosti podmínek výkonu trestu v závislosti na projevované snaze odsouzených o nápravu.</a:t>
            </a:r>
            <a:r>
              <a:rPr lang="cs-CZ" dirty="0"/>
              <a:t> </a:t>
            </a:r>
          </a:p>
          <a:p>
            <a:r>
              <a:rPr lang="cs-CZ" dirty="0"/>
              <a:t>První nápravné zařízení tohoto typu tzv. „</a:t>
            </a:r>
            <a:r>
              <a:rPr lang="cs-CZ" dirty="0" err="1"/>
              <a:t>penitenciárum</a:t>
            </a:r>
            <a:r>
              <a:rPr lang="cs-CZ" dirty="0"/>
              <a:t>“ vzniklo </a:t>
            </a:r>
            <a:r>
              <a:rPr lang="cs-CZ" dirty="0" err="1"/>
              <a:t>vAnglii</a:t>
            </a:r>
            <a:r>
              <a:rPr lang="cs-CZ" dirty="0"/>
              <a:t> a jeho charakteristickými prvky bylo oddělování odsouzených podle stupně kriminálního narušení a snaze o nápravu, jejich mravní výchova, vzdělávání a zařazování do pracovní činnosti. Nápravná zařízení byla budována zvlášť pro muže, ženy a mladistvé.</a:t>
            </a:r>
          </a:p>
          <a:p>
            <a:r>
              <a:rPr lang="cs-CZ" dirty="0"/>
              <a:t>Tento trend vyvolal i potřebu reformy vězeňství habsburské monarchie, jejíž územní celek tvořily též Čechy, Morava a Slezsko. </a:t>
            </a:r>
          </a:p>
        </p:txBody>
      </p:sp>
      <p:sp>
        <p:nvSpPr>
          <p:cNvPr id="3" name="Nadpis 2"/>
          <p:cNvSpPr>
            <a:spLocks noGrp="1"/>
          </p:cNvSpPr>
          <p:nvPr>
            <p:ph type="title"/>
          </p:nvPr>
        </p:nvSpPr>
        <p:spPr/>
        <p:txBody>
          <a:bodyPr/>
          <a:lstStyle/>
          <a:p>
            <a:r>
              <a:rPr lang="cs-CZ" sz="4400" dirty="0"/>
              <a:t>Reforma vězeňství v 19. století</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endParaRPr lang="cs-CZ"/>
          </a:p>
        </p:txBody>
      </p:sp>
      <p:pic>
        <p:nvPicPr>
          <p:cNvPr id="1026" name="Picture 2" descr="ObrÃ¡zek promÄny mÃ­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1012"/>
            <a:ext cx="8496944" cy="63727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Obdélník 4"/>
          <p:cNvSpPr/>
          <p:nvPr/>
        </p:nvSpPr>
        <p:spPr>
          <a:xfrm>
            <a:off x="2857488" y="785794"/>
            <a:ext cx="5715072" cy="584775"/>
          </a:xfrm>
          <a:prstGeom prst="rect">
            <a:avLst/>
          </a:prstGeom>
        </p:spPr>
        <p:txBody>
          <a:bodyPr wrap="square">
            <a:spAutoFit/>
          </a:bodyPr>
          <a:lstStyle/>
          <a:p>
            <a:r>
              <a:rPr lang="cs-CZ" sz="3200" dirty="0"/>
              <a:t>Svatováclavská trestnice, 1804</a:t>
            </a:r>
          </a:p>
        </p:txBody>
      </p:sp>
    </p:spTree>
    <p:extLst>
      <p:ext uri="{BB962C8B-B14F-4D97-AF65-F5344CB8AC3E}">
        <p14:creationId xmlns:p14="http://schemas.microsoft.com/office/powerpoint/2010/main" val="218540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14678" y="571480"/>
            <a:ext cx="5643602" cy="5857915"/>
          </a:xfrm>
        </p:spPr>
        <p:txBody>
          <a:bodyPr>
            <a:normAutofit fontScale="70000" lnSpcReduction="20000"/>
          </a:bodyPr>
          <a:lstStyle/>
          <a:p>
            <a:r>
              <a:rPr lang="cs-CZ" dirty="0"/>
              <a:t>Na základě nařízení rakouského ministerstva vnitra se zabývalo pražské místodržitelství přijetím opatření k „zaměstnávání trestanců v </a:t>
            </a:r>
            <a:r>
              <a:rPr lang="cs-CZ" dirty="0" err="1"/>
              <a:t>c.k.trestnici</a:t>
            </a:r>
            <a:r>
              <a:rPr lang="cs-CZ" dirty="0"/>
              <a:t>, kterým by bylo docíleno jejich mravní polepšení a účelnější využití jejich pracovní síly“.</a:t>
            </a:r>
          </a:p>
          <a:p>
            <a:endParaRPr lang="cs-CZ" dirty="0"/>
          </a:p>
          <a:p>
            <a:endParaRPr lang="cs-CZ" dirty="0"/>
          </a:p>
          <a:p>
            <a:endParaRPr lang="cs-CZ" dirty="0"/>
          </a:p>
          <a:p>
            <a:r>
              <a:rPr lang="cs-CZ" dirty="0"/>
              <a:t>K uskutečnění záměru místodržitelství bylo uloženo faráři Antonínu Wiesnerovi, duchovnímu správci Svatováclavské trestnice </a:t>
            </a:r>
            <a:r>
              <a:rPr lang="cs-CZ" dirty="0" err="1"/>
              <a:t>vPraze</a:t>
            </a:r>
            <a:r>
              <a:rPr lang="cs-CZ" dirty="0"/>
              <a:t>, aby zajistil vypracování plánu výuky odsouzených pro plánované zřízení vězeňské školy. </a:t>
            </a:r>
          </a:p>
          <a:p>
            <a:r>
              <a:rPr lang="cs-CZ" dirty="0"/>
              <a:t>Tohoto úkolu se ochotně ujal vězeňský kaplan (kooperátor) František Josef Řezáč, který působil v duchovní správě trestnice, a jako vysokoškolsky kvalifikovaný pedagog začal na vlastní žádost vyučovat odsouzené. </a:t>
            </a:r>
          </a:p>
          <a:p>
            <a:r>
              <a:rPr lang="cs-CZ" dirty="0"/>
              <a:t>V roce 1852 vydal spis, obsahující návod na reformu organizace a činnosti trestních ústavů, který vycházel z hlubokého studia historie soudních trestů a vězeňství a ze zkušeností anglického a švýcarského vězeňství. V neposlední řadě se věnoval též otázkám podmínek a příčin zločinnosti a opatřením k jejímu předcházení.</a:t>
            </a:r>
          </a:p>
        </p:txBody>
      </p:sp>
      <p:sp>
        <p:nvSpPr>
          <p:cNvPr id="3" name="Nadpis 2"/>
          <p:cNvSpPr>
            <a:spLocks noGrp="1"/>
          </p:cNvSpPr>
          <p:nvPr>
            <p:ph type="title"/>
          </p:nvPr>
        </p:nvSpPr>
        <p:spPr>
          <a:xfrm>
            <a:off x="428596" y="571480"/>
            <a:ext cx="2811940" cy="1054250"/>
          </a:xfrm>
        </p:spPr>
        <p:txBody>
          <a:bodyPr/>
          <a:lstStyle/>
          <a:p>
            <a:r>
              <a:rPr lang="cs-CZ" sz="4000" dirty="0"/>
              <a:t>František Josef Řezáč</a:t>
            </a:r>
          </a:p>
        </p:txBody>
      </p:sp>
      <p:pic>
        <p:nvPicPr>
          <p:cNvPr id="24578" name="Picture 2" descr="Výsledek obrázku pro františek josef řezáč"/>
          <p:cNvPicPr>
            <a:picLocks noChangeAspect="1" noChangeArrowheads="1"/>
          </p:cNvPicPr>
          <p:nvPr/>
        </p:nvPicPr>
        <p:blipFill>
          <a:blip r:embed="rId2" cstate="print"/>
          <a:srcRect/>
          <a:stretch>
            <a:fillRect/>
          </a:stretch>
        </p:blipFill>
        <p:spPr bwMode="auto">
          <a:xfrm>
            <a:off x="0" y="2285992"/>
            <a:ext cx="3143240" cy="3950521"/>
          </a:xfrm>
          <a:prstGeom prst="rect">
            <a:avLst/>
          </a:prstGeom>
          <a:noFill/>
          <a:ln>
            <a:solidFill>
              <a:schemeClr val="accent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28597" y="2248347"/>
            <a:ext cx="8016156" cy="4109611"/>
          </a:xfrm>
        </p:spPr>
        <p:txBody>
          <a:bodyPr>
            <a:normAutofit fontScale="70000" lnSpcReduction="20000"/>
          </a:bodyPr>
          <a:lstStyle/>
          <a:p>
            <a:r>
              <a:rPr lang="cs-CZ" dirty="0"/>
              <a:t>Pokud jde o působení duchovních mezi odsouzenými (trestníky), uvádí F. J. Řezáč vykonávání bohoslužeb, kázání, udělování svátostí, náboženská cvičení, vedení k církevní kázni a vyučování. </a:t>
            </a:r>
          </a:p>
          <a:p>
            <a:r>
              <a:rPr lang="cs-CZ" dirty="0"/>
              <a:t>Hromadné (veřejné) použití náboženských cvičení považuje za účelné ve vězeňském kostele a škole, individuální (soukromé) použití pak v nemocnici, pracovně a samovazbě podle potřeby nebo žádosti odsouzených. </a:t>
            </a:r>
          </a:p>
          <a:p>
            <a:r>
              <a:rPr lang="cs-CZ" dirty="0"/>
              <a:t>Vhodné doplnění živého slova duchovního spatřuje ve využívání vězeňských knihoven. </a:t>
            </a:r>
          </a:p>
          <a:p>
            <a:r>
              <a:rPr lang="cs-CZ" dirty="0"/>
              <a:t>Náboženská cvičení, spočívající v nábožném zpěvu a modlitbě měla být prováděna hromadně ve všedních dnech při ranních bohoslužbách, v neděli a svátcích též v odpoledních hodinách. </a:t>
            </a:r>
          </a:p>
          <a:p>
            <a:r>
              <a:rPr lang="cs-CZ" dirty="0"/>
              <a:t>Individuální cvičení mělo být vykonáváno ranní, polední a večerní modlitbou a také při zaopatřování a svatém přijímání nemocných. Vedení k církevní kázni bylo jednak spojeno s náboženským cvičením, jednak se svátostí pokání a půstem. </a:t>
            </a:r>
          </a:p>
          <a:p>
            <a:r>
              <a:rPr lang="cs-CZ" dirty="0"/>
              <a:t>Činnost duchovních se neměla omezovat na bohoslužby, kázání a udílení svátostí, ale přesahovat do výchovy a vzdělávání odsouzených.</a:t>
            </a:r>
          </a:p>
        </p:txBody>
      </p:sp>
      <p:sp>
        <p:nvSpPr>
          <p:cNvPr id="3" name="Nadpis 2"/>
          <p:cNvSpPr>
            <a:spLocks noGrp="1"/>
          </p:cNvSpPr>
          <p:nvPr>
            <p:ph type="title"/>
          </p:nvPr>
        </p:nvSpPr>
        <p:spPr/>
        <p:txBody>
          <a:bodyPr/>
          <a:lstStyle/>
          <a:p>
            <a:r>
              <a:rPr lang="cs-CZ" dirty="0"/>
              <a:t>Praxe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1.wp.com/www.vscr.cz/vazebni-veznice-praha-pankrac/wp-content/uploads/sites/28/2017/05/image026.jpg?fit=700%2C501&amp;ssl=1"/>
          <p:cNvPicPr>
            <a:picLocks noChangeAspect="1" noChangeArrowheads="1"/>
          </p:cNvPicPr>
          <p:nvPr/>
        </p:nvPicPr>
        <p:blipFill>
          <a:blip r:embed="rId2" cstate="print"/>
          <a:srcRect/>
          <a:stretch>
            <a:fillRect/>
          </a:stretch>
        </p:blipFill>
        <p:spPr bwMode="auto">
          <a:xfrm>
            <a:off x="4053540" y="3214686"/>
            <a:ext cx="5090459" cy="3643314"/>
          </a:xfrm>
          <a:prstGeom prst="rect">
            <a:avLst/>
          </a:prstGeom>
          <a:noFill/>
          <a:ln>
            <a:solidFill>
              <a:schemeClr val="accent1"/>
            </a:solidFill>
          </a:ln>
        </p:spPr>
      </p:pic>
      <p:sp>
        <p:nvSpPr>
          <p:cNvPr id="2" name="Zástupný symbol pro obsah 1"/>
          <p:cNvSpPr>
            <a:spLocks noGrp="1"/>
          </p:cNvSpPr>
          <p:nvPr>
            <p:ph idx="1"/>
          </p:nvPr>
        </p:nvSpPr>
        <p:spPr>
          <a:xfrm>
            <a:off x="357158" y="1071547"/>
            <a:ext cx="7500989" cy="2000263"/>
          </a:xfrm>
        </p:spPr>
        <p:txBody>
          <a:bodyPr>
            <a:noAutofit/>
          </a:bodyPr>
          <a:lstStyle/>
          <a:p>
            <a:pPr marL="360000">
              <a:lnSpc>
                <a:spcPts val="1500"/>
              </a:lnSpc>
              <a:spcBef>
                <a:spcPts val="0"/>
              </a:spcBef>
            </a:pPr>
            <a:r>
              <a:rPr lang="cs-CZ" sz="1600" dirty="0"/>
              <a:t>Ve Svatováclavské trestnici v Praze vykonávali duchovní správu od roku 1856 členové řeholního řádu Redemptoristů, od roku 1867, převzali duchovní správu jiní kněží a vykonávali ji až do zrušení trestnice z hygienických a provozních důvodů.</a:t>
            </a:r>
          </a:p>
          <a:p>
            <a:pPr marL="360000">
              <a:lnSpc>
                <a:spcPts val="1500"/>
              </a:lnSpc>
              <a:spcBef>
                <a:spcPts val="0"/>
              </a:spcBef>
            </a:pPr>
            <a:endParaRPr lang="cs-CZ" sz="1600" dirty="0"/>
          </a:p>
          <a:p>
            <a:pPr marL="360000">
              <a:lnSpc>
                <a:spcPts val="1500"/>
              </a:lnSpc>
              <a:spcBef>
                <a:spcPts val="0"/>
              </a:spcBef>
            </a:pPr>
            <a:endParaRPr lang="cs-CZ" sz="1600" dirty="0"/>
          </a:p>
          <a:p>
            <a:pPr marL="360000">
              <a:lnSpc>
                <a:spcPts val="1500"/>
              </a:lnSpc>
              <a:spcBef>
                <a:spcPts val="0"/>
              </a:spcBef>
            </a:pPr>
            <a:r>
              <a:rPr lang="cs-CZ" sz="1600" dirty="0"/>
              <a:t>Nahradila ji nově postavená zemská trestnice pro muže na pankrácké pláni, tehdy ještě za pražskými hradbami. Duchovní správu a učitelskou činnost vykonávali i další duchovní, mimo jiné také evangelický farář Gustav Jelínek, který působil v trestním ústavu pro ženy ve Valašském Meziříčí.</a:t>
            </a:r>
          </a:p>
        </p:txBody>
      </p:sp>
      <p:sp>
        <p:nvSpPr>
          <p:cNvPr id="3" name="Nadpis 2"/>
          <p:cNvSpPr>
            <a:spLocks noGrp="1"/>
          </p:cNvSpPr>
          <p:nvPr>
            <p:ph type="title"/>
          </p:nvPr>
        </p:nvSpPr>
        <p:spPr>
          <a:xfrm>
            <a:off x="714348" y="214290"/>
            <a:ext cx="7756263" cy="857256"/>
          </a:xfrm>
        </p:spPr>
        <p:txBody>
          <a:bodyPr/>
          <a:lstStyle/>
          <a:p>
            <a:r>
              <a:rPr lang="cs-CZ" dirty="0"/>
              <a:t>Činnost církví</a:t>
            </a:r>
          </a:p>
        </p:txBody>
      </p:sp>
      <p:sp>
        <p:nvSpPr>
          <p:cNvPr id="5" name="Obdélník 4"/>
          <p:cNvSpPr/>
          <p:nvPr/>
        </p:nvSpPr>
        <p:spPr>
          <a:xfrm>
            <a:off x="285720" y="3500438"/>
            <a:ext cx="3500462" cy="3170099"/>
          </a:xfrm>
          <a:prstGeom prst="rect">
            <a:avLst/>
          </a:prstGeom>
        </p:spPr>
        <p:txBody>
          <a:bodyPr wrap="square">
            <a:spAutoFit/>
          </a:bodyPr>
          <a:lstStyle/>
          <a:p>
            <a:pPr>
              <a:lnSpc>
                <a:spcPts val="1500"/>
              </a:lnSpc>
            </a:pPr>
            <a:r>
              <a:rPr lang="cs-CZ" sz="1600" dirty="0"/>
              <a:t>Ve druhé polovině 19. století umožňovaly domácí řády trestnic, aby se odsouzení podle svého vyznání mohli </a:t>
            </a:r>
            <a:r>
              <a:rPr lang="cs-CZ" sz="1600" b="1" dirty="0"/>
              <a:t>zúčastňovat na bohoslužbách a náboženských cvičeních katolických, evangelických i židovských,</a:t>
            </a:r>
            <a:r>
              <a:rPr lang="cs-CZ" sz="1600" dirty="0"/>
              <a:t> jejichž konání zabezpečovala správa trestnice. Kromě toho odsouzení katolíci nepracovali v neděli a zasvěcené svátky, evangelíci též a navíc na Velký pátek. Židovští odsouzení nepracovali v sobotu a v průběhu svých svátků (</a:t>
            </a:r>
            <a:r>
              <a:rPr lang="cs-CZ" sz="1600" dirty="0" err="1"/>
              <a:t>purim</a:t>
            </a:r>
            <a:r>
              <a:rPr lang="cs-CZ" sz="1600" dirty="0"/>
              <a:t>, pascha, letnice, a dalších) ve stanovené dny.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28596" y="3286124"/>
            <a:ext cx="8286808" cy="3214710"/>
          </a:xfrm>
        </p:spPr>
        <p:txBody>
          <a:bodyPr>
            <a:noAutofit/>
          </a:bodyPr>
          <a:lstStyle/>
          <a:p>
            <a:pPr>
              <a:lnSpc>
                <a:spcPts val="1800"/>
              </a:lnSpc>
              <a:spcBef>
                <a:spcPts val="0"/>
              </a:spcBef>
            </a:pPr>
            <a:r>
              <a:rPr lang="cs-CZ" sz="1800" dirty="0"/>
              <a:t>V roce 1855 byla uzavřena mezi rakouskou habsburskou monarchií a papežskou kurií úmluva (tzv. druhý konkordát), která obnovila vliv katolické církve na školství a rodinné právo, zaniklý v rámci reforem císaře Josefa II. </a:t>
            </a:r>
          </a:p>
          <a:p>
            <a:pPr>
              <a:lnSpc>
                <a:spcPts val="1800"/>
              </a:lnSpc>
              <a:spcBef>
                <a:spcPts val="0"/>
              </a:spcBef>
            </a:pPr>
            <a:r>
              <a:rPr lang="cs-CZ" sz="1800" dirty="0"/>
              <a:t>V této souvislosti byly povolány ženské řeholní řády k účasti na reformování činnosti trestních ústavů. Se souhlasem Matky představené </a:t>
            </a:r>
            <a:r>
              <a:rPr lang="cs-CZ" sz="1800" dirty="0" err="1"/>
              <a:t>Eufemie</a:t>
            </a:r>
            <a:r>
              <a:rPr lang="cs-CZ" sz="1800" dirty="0"/>
              <a:t> Němcové převzaly Milosrdné sestry Kongregace sv. Karla </a:t>
            </a:r>
            <a:r>
              <a:rPr lang="cs-CZ" sz="1800" dirty="0" err="1"/>
              <a:t>Boromejského</a:t>
            </a:r>
            <a:r>
              <a:rPr lang="cs-CZ" sz="1800" dirty="0"/>
              <a:t> správu ženské trestnice v Praze na Hradčanech a po jejím zrušení v roce 1865 přemístily odsouzené ženy do klášterního objektu Kongregace v </a:t>
            </a:r>
            <a:r>
              <a:rPr lang="cs-CZ" sz="1800" dirty="0" err="1"/>
              <a:t>Řepích</a:t>
            </a:r>
            <a:r>
              <a:rPr lang="cs-CZ" sz="1800" dirty="0"/>
              <a:t> (dnes součást Prahy), kde vznikl zemský trestní ústav pro ženy, řízený představenou </a:t>
            </a:r>
            <a:r>
              <a:rPr lang="cs-CZ" sz="1800" dirty="0" err="1"/>
              <a:t>Karolinou</a:t>
            </a:r>
            <a:r>
              <a:rPr lang="cs-CZ" sz="1800" dirty="0"/>
              <a:t> Neumanovou.</a:t>
            </a:r>
          </a:p>
          <a:p>
            <a:pPr>
              <a:lnSpc>
                <a:spcPts val="1800"/>
              </a:lnSpc>
              <a:spcBef>
                <a:spcPts val="0"/>
              </a:spcBef>
            </a:pPr>
            <a:r>
              <a:rPr lang="cs-CZ" sz="1800" dirty="0"/>
              <a:t>Tam se řeholní sestry dodnes (s přestávkou v období komunismu) podílejí na práci s odsouzenými ženami (součást Vazební věznice Praha – Ruzyně).</a:t>
            </a:r>
          </a:p>
        </p:txBody>
      </p:sp>
      <p:sp>
        <p:nvSpPr>
          <p:cNvPr id="3" name="Nadpis 2"/>
          <p:cNvSpPr>
            <a:spLocks noGrp="1"/>
          </p:cNvSpPr>
          <p:nvPr>
            <p:ph type="title"/>
          </p:nvPr>
        </p:nvSpPr>
        <p:spPr>
          <a:xfrm>
            <a:off x="4572000" y="285728"/>
            <a:ext cx="3872753" cy="1787274"/>
          </a:xfrm>
        </p:spPr>
        <p:txBody>
          <a:bodyPr/>
          <a:lstStyle/>
          <a:p>
            <a:r>
              <a:rPr lang="cs-CZ" dirty="0"/>
              <a:t>Praha Řepy</a:t>
            </a:r>
          </a:p>
        </p:txBody>
      </p:sp>
      <p:pic>
        <p:nvPicPr>
          <p:cNvPr id="28676" name="Picture 4" descr="http://www.domovrepy.cz/staryweb/www.domovrepy.cz/s03zeny/foto/cernobile/02.gif"/>
          <p:cNvPicPr>
            <a:picLocks noChangeAspect="1" noChangeArrowheads="1"/>
          </p:cNvPicPr>
          <p:nvPr/>
        </p:nvPicPr>
        <p:blipFill>
          <a:blip r:embed="rId2" cstate="print"/>
          <a:srcRect/>
          <a:stretch>
            <a:fillRect/>
          </a:stretch>
        </p:blipFill>
        <p:spPr bwMode="auto">
          <a:xfrm>
            <a:off x="0" y="0"/>
            <a:ext cx="4214810" cy="3131003"/>
          </a:xfrm>
          <a:prstGeom prst="rect">
            <a:avLst/>
          </a:prstGeom>
          <a:noFill/>
          <a:ln>
            <a:solidFill>
              <a:schemeClr val="accent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283BE4D5-AAB0-4597-A213-D8F6FC1B8801}"/>
              </a:ext>
            </a:extLst>
          </p:cNvPr>
          <p:cNvSpPr>
            <a:spLocks noGrp="1"/>
          </p:cNvSpPr>
          <p:nvPr>
            <p:ph idx="1"/>
          </p:nvPr>
        </p:nvSpPr>
        <p:spPr>
          <a:xfrm>
            <a:off x="251520" y="2209550"/>
            <a:ext cx="5688632" cy="4774357"/>
          </a:xfrm>
        </p:spPr>
        <p:txBody>
          <a:bodyPr>
            <a:normAutofit fontScale="70000" lnSpcReduction="20000"/>
          </a:bodyPr>
          <a:lstStyle/>
          <a:p>
            <a:r>
              <a:rPr lang="cs-CZ" dirty="0"/>
              <a:t>v 19. století měly boromejky ve své správě po kratší období také dvě významné mužské věznice – Valdice (1857-1868) a Mírov (1859-1870). V té době s nimi spojil svůj osud legendární český zločinec Václav Babinský, který si ve Valdicích odpykával zbytek svého dvacetiletého trestu. </a:t>
            </a:r>
          </a:p>
          <a:p>
            <a:r>
              <a:rPr lang="cs-CZ" dirty="0"/>
              <a:t>Když byl v roce 1861 propuštěn, prohlásil: „Já už jsem jen starý kající se kmet. Uznávám nyní, že můj trest byl spravedlivý, přestože mě připravil o nejlepší léta mého života. Po takovém životě, který jsem prožil, se nemohu přece vrátit do společnosti lidské. Nemohl bych již lidem bez zahanbení pohlédnout do tváře.“ </a:t>
            </a:r>
          </a:p>
          <a:p>
            <a:r>
              <a:rPr lang="cs-CZ" dirty="0"/>
              <a:t>Požádal proto, aby mohl zůstat ve službách věznice. Boromejky ho převedly do Řep, kde byl zaměstnán jako zahradník, choval se vzorně a byl velmi zbožný. Zemřel v roce 1879 a je pohřben na hřbitově řepského kláštera. </a:t>
            </a:r>
          </a:p>
          <a:p>
            <a:r>
              <a:rPr lang="cs-CZ" dirty="0"/>
              <a:t>Babinský je jedním z mála historicky doložených příkladů zločince, který prošel procesem skutečné konverze na rovině duchovní i morální.</a:t>
            </a:r>
          </a:p>
        </p:txBody>
      </p:sp>
      <p:sp>
        <p:nvSpPr>
          <p:cNvPr id="3" name="Nadpis 2">
            <a:extLst>
              <a:ext uri="{FF2B5EF4-FFF2-40B4-BE49-F238E27FC236}">
                <a16:creationId xmlns:a16="http://schemas.microsoft.com/office/drawing/2014/main" id="{838C6E16-878F-49D8-AB94-D2F920B8D6A3}"/>
              </a:ext>
            </a:extLst>
          </p:cNvPr>
          <p:cNvSpPr>
            <a:spLocks noGrp="1"/>
          </p:cNvSpPr>
          <p:nvPr>
            <p:ph type="title"/>
          </p:nvPr>
        </p:nvSpPr>
        <p:spPr>
          <a:xfrm>
            <a:off x="251520" y="590925"/>
            <a:ext cx="5376954" cy="1054250"/>
          </a:xfrm>
        </p:spPr>
        <p:txBody>
          <a:bodyPr/>
          <a:lstStyle/>
          <a:p>
            <a:r>
              <a:rPr lang="cs-CZ" dirty="0"/>
              <a:t>Václav Babinský</a:t>
            </a:r>
          </a:p>
        </p:txBody>
      </p:sp>
      <p:pic>
        <p:nvPicPr>
          <p:cNvPr id="1026" name="Picture 2" descr="Václav Babinský">
            <a:extLst>
              <a:ext uri="{FF2B5EF4-FFF2-40B4-BE49-F238E27FC236}">
                <a16:creationId xmlns:a16="http://schemas.microsoft.com/office/drawing/2014/main" id="{EC174109-3C34-4AEE-9BE1-562EE2AE4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5655"/>
            <a:ext cx="304800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c/c5/Vaclav_Babinsky_grave_Prague-Repy_CZ_01.JPG/800px-Vaclav_Babinsky_grave_Prague-Repy_CZ_01.JPG">
            <a:extLst>
              <a:ext uri="{FF2B5EF4-FFF2-40B4-BE49-F238E27FC236}">
                <a16:creationId xmlns:a16="http://schemas.microsoft.com/office/drawing/2014/main" id="{9A7CEC34-64CA-4CED-BD6F-C5F3B761106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65" b="9925"/>
          <a:stretch/>
        </p:blipFill>
        <p:spPr bwMode="auto">
          <a:xfrm>
            <a:off x="6096000" y="3451307"/>
            <a:ext cx="3059959"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00034" y="2214554"/>
            <a:ext cx="8087595" cy="4181049"/>
          </a:xfrm>
        </p:spPr>
        <p:txBody>
          <a:bodyPr>
            <a:normAutofit fontScale="77500" lnSpcReduction="20000"/>
          </a:bodyPr>
          <a:lstStyle/>
          <a:p>
            <a:r>
              <a:rPr lang="cs-CZ" dirty="0"/>
              <a:t>Od roku 1857 spravovaly boromejky pod vedením představené </a:t>
            </a:r>
            <a:r>
              <a:rPr lang="cs-CZ" dirty="0" err="1"/>
              <a:t>Madlén</a:t>
            </a:r>
            <a:r>
              <a:rPr lang="cs-CZ" dirty="0"/>
              <a:t> </a:t>
            </a:r>
            <a:r>
              <a:rPr lang="cs-CZ" dirty="0" err="1"/>
              <a:t>Holfeldové</a:t>
            </a:r>
            <a:r>
              <a:rPr lang="cs-CZ" dirty="0"/>
              <a:t> mužskou trestnici ve </a:t>
            </a:r>
            <a:r>
              <a:rPr lang="cs-CZ" dirty="0" err="1"/>
              <a:t>Valdicích</a:t>
            </a:r>
            <a:r>
              <a:rPr lang="cs-CZ" dirty="0"/>
              <a:t> u Jičína a od roku 1859 pod vedením představené </a:t>
            </a:r>
            <a:r>
              <a:rPr lang="cs-CZ" dirty="0" err="1"/>
              <a:t>Alfonsie</a:t>
            </a:r>
            <a:r>
              <a:rPr lang="cs-CZ" dirty="0"/>
              <a:t> Čapkové též mužskou trestnici na Mírově.</a:t>
            </a:r>
          </a:p>
          <a:p>
            <a:r>
              <a:rPr lang="cs-CZ" dirty="0"/>
              <a:t>Milosrdné sestry sv. Vincence z Pauly převzaly v roce 1855 správu ženské trestnice ve Valašském Meziříčí, od roku 1858 též mužskou trestnici v Leopoldově na Slovensku, kterou úspěšně řídila představená </a:t>
            </a:r>
            <a:r>
              <a:rPr lang="cs-CZ" dirty="0" err="1"/>
              <a:t>Frederika</a:t>
            </a:r>
            <a:r>
              <a:rPr lang="cs-CZ" dirty="0"/>
              <a:t> </a:t>
            </a:r>
            <a:r>
              <a:rPr lang="cs-CZ" dirty="0" err="1"/>
              <a:t>Baumgartnerová</a:t>
            </a:r>
            <a:r>
              <a:rPr lang="cs-CZ" dirty="0"/>
              <a:t>. Po vypovězení konkordátu v roce 1870 působily boromejky i vincentky jen v ženských trestnicích.</a:t>
            </a:r>
          </a:p>
          <a:p>
            <a:r>
              <a:rPr lang="cs-CZ" dirty="0"/>
              <a:t>Řádové sestry </a:t>
            </a:r>
            <a:r>
              <a:rPr lang="cs-CZ" b="1" dirty="0"/>
              <a:t>zavedly v trestnicích spravedlivý ústavní řád, zajistily odsouzeným práci, zlepšily hygienu, stravování, péči o nemocné a hospodaření trestnice</a:t>
            </a:r>
            <a:r>
              <a:rPr lang="cs-CZ" dirty="0"/>
              <a:t>. Úkoly k zajištění kázně a bezpečnosti v trestnici řešily představené s inspektory vězeňské stráže. Ze své činnosti se zodpovídaly příslušnému vrchnímu státnímu zástupci. </a:t>
            </a:r>
            <a:r>
              <a:rPr lang="cs-CZ" b="1" dirty="0"/>
              <a:t>Úspěchy při organizování života odsouzených vyplývaly z jejich znalostí a zkušeností, získaných při správě nemocnic, ústavů pro nalezené děti a přestárlé.</a:t>
            </a:r>
          </a:p>
        </p:txBody>
      </p:sp>
      <p:sp>
        <p:nvSpPr>
          <p:cNvPr id="3" name="Nadpis 2"/>
          <p:cNvSpPr>
            <a:spLocks noGrp="1"/>
          </p:cNvSpPr>
          <p:nvPr>
            <p:ph type="title"/>
          </p:nvPr>
        </p:nvSpPr>
        <p:spPr/>
        <p:txBody>
          <a:bodyPr/>
          <a:lstStyle/>
          <a:p>
            <a:r>
              <a:rPr lang="cs-CZ" dirty="0"/>
              <a:t>Působení ženských řádů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99247" y="2248347"/>
            <a:ext cx="7545161" cy="3988965"/>
          </a:xfrm>
        </p:spPr>
        <p:txBody>
          <a:bodyPr>
            <a:normAutofit fontScale="70000" lnSpcReduction="20000"/>
          </a:bodyPr>
          <a:lstStyle/>
          <a:p>
            <a:r>
              <a:rPr lang="cs-CZ" dirty="0"/>
              <a:t>Po vzniku ČSR v roce 1918 byly v prvním desetiletí vydány nové vězeňské předpisy, které upravovaly též vězeňskou duchovní správu v soudních věznicích a trestních ústavech. Duchovní správci byli členy poradní (tzv. domácí) komise, která předkládala řediteli své návrhy k řešení zásadních otázek činnosti včetně ukládání disciplinárních trestů. </a:t>
            </a:r>
          </a:p>
          <a:p>
            <a:r>
              <a:rPr lang="cs-CZ" dirty="0"/>
              <a:t>Kromě dozorců a úředníků pracovali ve věznicích lékaři, učitelé a duchovní.</a:t>
            </a:r>
          </a:p>
          <a:p>
            <a:r>
              <a:rPr lang="cs-CZ" dirty="0"/>
              <a:t>Měly být umožňovány bohoslužby kterékoliv státem uznané konfese a na státní náklady, pokud se přihlásilo k trvalé účasti alespoň deset vězňů. V trestních ústavech měly být katolické bohoslužby konány každou neděli a v zasvěcené svátky, evangelické a židovské podle potřeby a možností. Dospělým odsouzeným byla účast na bohoslužbách a náboženských cvičeních doporučena, pro mladistvé byla povinná.</a:t>
            </a:r>
          </a:p>
          <a:p>
            <a:r>
              <a:rPr lang="cs-CZ" dirty="0"/>
              <a:t>Zatímco do roku 1918 byli kněží součástí organizační struktury věznic, po celou dobu první republiky, během druhé světové války i po ní zabezpečovali duchovní službu kněží farnosti, v jejíž působnosti se příslušná věznice nacházela. Duchovní tak nepatřili k vězeňským zaměstnancům.</a:t>
            </a:r>
          </a:p>
        </p:txBody>
      </p:sp>
      <p:sp>
        <p:nvSpPr>
          <p:cNvPr id="3" name="Nadpis 2"/>
          <p:cNvSpPr>
            <a:spLocks noGrp="1"/>
          </p:cNvSpPr>
          <p:nvPr>
            <p:ph type="title"/>
          </p:nvPr>
        </p:nvSpPr>
        <p:spPr/>
        <p:txBody>
          <a:bodyPr/>
          <a:lstStyle/>
          <a:p>
            <a:r>
              <a:rPr lang="cs-CZ" sz="4800" dirty="0"/>
              <a:t>Československá republika</a:t>
            </a:r>
          </a:p>
        </p:txBody>
      </p:sp>
    </p:spTree>
    <p:extLst>
      <p:ext uri="{BB962C8B-B14F-4D97-AF65-F5344CB8AC3E}">
        <p14:creationId xmlns:p14="http://schemas.microsoft.com/office/powerpoint/2010/main" val="398138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99247" y="2248347"/>
            <a:ext cx="8016157" cy="4109611"/>
          </a:xfrm>
        </p:spPr>
        <p:txBody>
          <a:bodyPr>
            <a:normAutofit fontScale="85000" lnSpcReduction="10000"/>
          </a:bodyPr>
          <a:lstStyle/>
          <a:p>
            <a:r>
              <a:rPr lang="cs-CZ" dirty="0"/>
              <a:t>V prvních staletích se křesťané často dostávali do pozice vězňů – před soudem, před popravou (neexistovaly dlouhodobé tresty odnětí svobody). Navzájem se podporovali, souvěrci byli vyzývání, aby je navštěvovali. </a:t>
            </a:r>
            <a:r>
              <a:rPr lang="pl-PL" dirty="0"/>
              <a:t>„Pamatujte na vězně, jako byste byli uvězněni s nimi“ (Žid 13,3).</a:t>
            </a:r>
          </a:p>
          <a:p>
            <a:r>
              <a:rPr lang="cs-CZ" dirty="0"/>
              <a:t>Od 4. stol. (Konstantin, Edikt milánský 313) získává církev svobodu a  postupně přijímá v rámci římského státu odpovědnost za duchovní a sociální služby, tedy i za péči o vězněné osoby.</a:t>
            </a:r>
          </a:p>
          <a:p>
            <a:r>
              <a:rPr lang="cs-CZ" dirty="0"/>
              <a:t>V 5. století umožnil císař </a:t>
            </a:r>
            <a:r>
              <a:rPr lang="cs-CZ" dirty="0" err="1"/>
              <a:t>Theodosius</a:t>
            </a:r>
            <a:r>
              <a:rPr lang="cs-CZ" dirty="0"/>
              <a:t>, aby biskupové navštěvovali vězně jednou týdně. Při této návštěvě se vedle duchovního poslání soustředili též na podmínky věznění a v případě zjištění hladového či nemocného vězně mohli zjednat nápravu. V 6. století rozšířil císař Justinián tuto pravomoc též na kněze a jáhny, kterým bylo povoleno navštěvovat vězně i denně.</a:t>
            </a:r>
          </a:p>
        </p:txBody>
      </p:sp>
      <p:sp>
        <p:nvSpPr>
          <p:cNvPr id="3" name="Nadpis 2"/>
          <p:cNvSpPr>
            <a:spLocks noGrp="1"/>
          </p:cNvSpPr>
          <p:nvPr>
            <p:ph type="title"/>
          </p:nvPr>
        </p:nvSpPr>
        <p:spPr/>
        <p:txBody>
          <a:bodyPr/>
          <a:lstStyle/>
          <a:p>
            <a:r>
              <a:rPr lang="cs-CZ" dirty="0"/>
              <a:t>Počátky křesťanství</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99247" y="2248347"/>
            <a:ext cx="7745505" cy="3988965"/>
          </a:xfrm>
        </p:spPr>
        <p:txBody>
          <a:bodyPr>
            <a:normAutofit fontScale="85000" lnSpcReduction="20000"/>
          </a:bodyPr>
          <a:lstStyle/>
          <a:p>
            <a:r>
              <a:rPr lang="cs-CZ" dirty="0"/>
              <a:t>V období nacistické okupace Čech a Moravy v letech 1939 až 1945 byla omezena činnost českých duchovních v soudních věznicích a trestních ústavech na osoby, odsouzené českými protektorátními soudy, zpravidla pro méně závažnou trestnou činnost. </a:t>
            </a:r>
          </a:p>
          <a:p>
            <a:r>
              <a:rPr lang="cs-CZ" dirty="0"/>
              <a:t>Závažnější kriminální delikty a projevy odporu proti okupační správě řešily pouze německé nacistické soudy, které často ukládaly trest smrti. Pokud uložily trest odnětí svobody, nebyl vykonatelný na území protektorátu a odsouzení byli eskortování do káznic nebo vězeňských táborů v Německu. </a:t>
            </a:r>
          </a:p>
          <a:p>
            <a:r>
              <a:rPr lang="cs-CZ" dirty="0"/>
              <a:t>Řada vlastenecky smýšlejících duchovních a řeholníků tehdy skončila na popravištích či byla uvězněna. V této souvislosti nelze nevzpomenout biskupa Gorazda (vlastním jménem Matěj Pavlík), popraveného s dalšími duchovními pravoslavné církve v roce 1942. </a:t>
            </a:r>
          </a:p>
        </p:txBody>
      </p:sp>
      <p:sp>
        <p:nvSpPr>
          <p:cNvPr id="3" name="Nadpis 2"/>
          <p:cNvSpPr>
            <a:spLocks noGrp="1"/>
          </p:cNvSpPr>
          <p:nvPr>
            <p:ph type="title"/>
          </p:nvPr>
        </p:nvSpPr>
        <p:spPr/>
        <p:txBody>
          <a:bodyPr/>
          <a:lstStyle/>
          <a:p>
            <a:r>
              <a:rPr lang="cs-CZ" sz="4400" b="1" dirty="0"/>
              <a:t>Protektorát Čechy a Morava</a:t>
            </a:r>
          </a:p>
        </p:txBody>
      </p:sp>
    </p:spTree>
    <p:extLst>
      <p:ext uri="{BB962C8B-B14F-4D97-AF65-F5344CB8AC3E}">
        <p14:creationId xmlns:p14="http://schemas.microsoft.com/office/powerpoint/2010/main" val="566425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Ã½sledek obrÃ¡zku pro dachau kirc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664"/>
            <a:ext cx="9144000" cy="609599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Zástupný symbol pro obsah 1"/>
          <p:cNvSpPr>
            <a:spLocks noGrp="1"/>
          </p:cNvSpPr>
          <p:nvPr>
            <p:ph idx="1"/>
          </p:nvPr>
        </p:nvSpPr>
        <p:spPr>
          <a:xfrm>
            <a:off x="251520" y="620688"/>
            <a:ext cx="8640960" cy="1728191"/>
          </a:xfrm>
          <a:noFill/>
          <a:ln>
            <a:noFill/>
          </a:ln>
        </p:spPr>
        <p:txBody>
          <a:bodyPr>
            <a:normAutofit fontScale="85000" lnSpcReduction="10000"/>
          </a:bodyPr>
          <a:lstStyle/>
          <a:p>
            <a:r>
              <a:rPr lang="cs-CZ" dirty="0">
                <a:solidFill>
                  <a:schemeClr val="tx1"/>
                </a:solidFill>
              </a:rPr>
              <a:t>V roce 1942 došlo k soustřeďování uvězněných duchovních do koncentračního tábora </a:t>
            </a:r>
            <a:r>
              <a:rPr lang="cs-CZ" dirty="0" err="1">
                <a:solidFill>
                  <a:schemeClr val="tx1"/>
                </a:solidFill>
              </a:rPr>
              <a:t>Dachau</a:t>
            </a:r>
            <a:r>
              <a:rPr lang="cs-CZ" dirty="0">
                <a:solidFill>
                  <a:schemeClr val="tx1"/>
                </a:solidFill>
              </a:rPr>
              <a:t>, kterým do konce války prošlo 106 českých duchovních, z nichž 17 tam zahynulo. </a:t>
            </a:r>
          </a:p>
          <a:p>
            <a:r>
              <a:rPr lang="cs-CZ" dirty="0">
                <a:solidFill>
                  <a:schemeClr val="tx1"/>
                </a:solidFill>
              </a:rPr>
              <a:t>I v podmínkách věznění se duchovní nevzdávali svého poslání, konali bohoslužby tajně a poskytovali spoluvězňům duchovní posilu. </a:t>
            </a:r>
          </a:p>
        </p:txBody>
      </p:sp>
    </p:spTree>
    <p:extLst>
      <p:ext uri="{BB962C8B-B14F-4D97-AF65-F5344CB8AC3E}">
        <p14:creationId xmlns:p14="http://schemas.microsoft.com/office/powerpoint/2010/main" val="358146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99247" y="2924944"/>
            <a:ext cx="7745505" cy="3201218"/>
          </a:xfrm>
        </p:spPr>
        <p:txBody>
          <a:bodyPr>
            <a:normAutofit fontScale="85000" lnSpcReduction="20000"/>
          </a:bodyPr>
          <a:lstStyle/>
          <a:p>
            <a:r>
              <a:rPr lang="cs-CZ" dirty="0"/>
              <a:t>V roce 1950 byly zrušeny vězeňské kaple, z místností odstraněny kříže a náboženská literatura vyřazena z knihoven. Současně byli vypovězeni duchovní správci a jejich působení nahrazeno politickou propagandou, kterou prováděli tzv. osvětoví důstojníci Sboru vězeňské stráže.</a:t>
            </a:r>
          </a:p>
          <a:p>
            <a:r>
              <a:rPr lang="cs-CZ" dirty="0"/>
              <a:t>Odsouzeným před popravou již nebyla umožněna návštěva duchovního. Představitelé církví byli označováni za tzv. třídní nepřátele a trestně stíhání Státním soudem. Ve vyšetřovací vazbě státní bezpečnosti byl utýrán katolický kněz Josef Toufar.</a:t>
            </a:r>
          </a:p>
          <a:p>
            <a:r>
              <a:rPr lang="cs-CZ" dirty="0"/>
              <a:t>Ženská trestnice v Řepích byla zrušena a odsouzené ženy převezeny do Pardubic, kde se později ocitla i představená boromejek Vojtěcha </a:t>
            </a:r>
            <a:r>
              <a:rPr lang="cs-CZ" dirty="0" err="1"/>
              <a:t>Hasmandová</a:t>
            </a:r>
            <a:r>
              <a:rPr lang="cs-CZ" dirty="0"/>
              <a:t>.</a:t>
            </a:r>
          </a:p>
        </p:txBody>
      </p:sp>
      <p:sp>
        <p:nvSpPr>
          <p:cNvPr id="3" name="Nadpis 2"/>
          <p:cNvSpPr>
            <a:spLocks noGrp="1"/>
          </p:cNvSpPr>
          <p:nvPr>
            <p:ph type="title"/>
          </p:nvPr>
        </p:nvSpPr>
        <p:spPr>
          <a:xfrm>
            <a:off x="4499992" y="404664"/>
            <a:ext cx="3944761" cy="1512168"/>
          </a:xfrm>
        </p:spPr>
        <p:txBody>
          <a:bodyPr/>
          <a:lstStyle/>
          <a:p>
            <a:r>
              <a:rPr lang="cs-CZ" sz="4800" b="1" dirty="0"/>
              <a:t>Období komunismu</a:t>
            </a:r>
          </a:p>
        </p:txBody>
      </p:sp>
      <p:pic>
        <p:nvPicPr>
          <p:cNvPr id="1026" name="Picture 2" descr="VÃ½sledek obrÃ¡zku pro Josef Touf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355976" cy="27987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4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355976" y="2248347"/>
            <a:ext cx="3816424" cy="4204989"/>
          </a:xfrm>
        </p:spPr>
        <p:txBody>
          <a:bodyPr>
            <a:normAutofit fontScale="77500" lnSpcReduction="20000"/>
          </a:bodyPr>
          <a:lstStyle/>
          <a:p>
            <a:r>
              <a:rPr lang="cs-CZ" dirty="0"/>
              <a:t>Zřízený Státní úřad pro věci církevní v čele s JUDr. Alexejem Čepičkou ve spolupráci se Státní bezpečností zahájil likvidaci všech řeholních řádů soustřeďováním jejich členů do tzv. internačních klášterů (Osek, </a:t>
            </a:r>
            <a:r>
              <a:rPr lang="cs-CZ" dirty="0" err="1"/>
              <a:t>Bohosudov</a:t>
            </a:r>
            <a:r>
              <a:rPr lang="cs-CZ" dirty="0"/>
              <a:t>, Hejnice, Broumov, Králíky, Želiv). </a:t>
            </a:r>
          </a:p>
          <a:p>
            <a:r>
              <a:rPr lang="cs-CZ" dirty="0"/>
              <a:t>Další duchovní byli odsouzeni k dlouhým trestům odnětí svobody. Ti pokračovali v duchovní činnosti mezi spoluvězni i v těžkých podmínkách tehdejších vězeňských zařízení.</a:t>
            </a:r>
          </a:p>
        </p:txBody>
      </p:sp>
      <p:sp>
        <p:nvSpPr>
          <p:cNvPr id="3" name="Nadpis 2"/>
          <p:cNvSpPr>
            <a:spLocks noGrp="1"/>
          </p:cNvSpPr>
          <p:nvPr>
            <p:ph type="title"/>
          </p:nvPr>
        </p:nvSpPr>
        <p:spPr>
          <a:xfrm>
            <a:off x="688490" y="570156"/>
            <a:ext cx="7756263" cy="1202660"/>
          </a:xfrm>
        </p:spPr>
        <p:txBody>
          <a:bodyPr/>
          <a:lstStyle/>
          <a:p>
            <a:r>
              <a:rPr lang="cs-CZ" sz="4400" b="1" dirty="0"/>
              <a:t>Internační kláštery a komunistická vězení</a:t>
            </a:r>
          </a:p>
        </p:txBody>
      </p:sp>
      <p:pic>
        <p:nvPicPr>
          <p:cNvPr id="3074" name="Picture 2" descr="VÃ½sledek obrÃ¡zku pro kostel IgnÃ¡c pamÄtnÃ­ deska"/>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9512" y="1844824"/>
            <a:ext cx="3923928" cy="486437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1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endParaRPr lang="cs-CZ"/>
          </a:p>
        </p:txBody>
      </p:sp>
      <p:pic>
        <p:nvPicPr>
          <p:cNvPr id="2050" name="Picture 2" descr="Å½eliv. PamÃ¡tnÃ­k internovanÃ½m knÄÅ¾Ã­m a ÅeholnÃ­kÅ¯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1146" y="2377144"/>
            <a:ext cx="5927703" cy="447541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Å½eliv. PamÃ¡tnÃ­k internovanÃ½m knÄÅ¾Ã­m a ÅeholnÃ­kÅ¯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56584" cy="47542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39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99247" y="3212976"/>
            <a:ext cx="7745505" cy="3168352"/>
          </a:xfrm>
        </p:spPr>
        <p:txBody>
          <a:bodyPr>
            <a:normAutofit fontScale="70000" lnSpcReduction="20000"/>
          </a:bodyPr>
          <a:lstStyle/>
          <a:p>
            <a:r>
              <a:rPr lang="cs-CZ" dirty="0"/>
              <a:t>Duchovní služba se objevila počátkem roku 1990. Nástup kněží zpět do věznic však nebyl ze začátku snadný. Nebyly žádné legislativní úpravy pro jejich působnost. Jediná možnost byla v navázání na Standardy minimálních pravidel OSN pro zacházení s odsouzenými a Evropská vězeňská pravidla č. 87/3, které kladou důraz na svobodné vyznání vězňů. </a:t>
            </a:r>
          </a:p>
          <a:p>
            <a:r>
              <a:rPr lang="cs-CZ" dirty="0"/>
              <a:t>Papež Jan Pavel II. při návštěvě ČSSR roku 1990 razil názor, že vězeňství je jako lakmusový papírek, tedy jakýsi ukazatel úrovně společnosti. V mnoha svých kázáních a vystoupeních podpořil úlohu duchovních u ozbrojených složek – tedy v armádě, policii a ve vězeňské službě. </a:t>
            </a:r>
          </a:p>
          <a:p>
            <a:r>
              <a:rPr lang="cs-CZ" dirty="0"/>
              <a:t>Snaha pomáhat vězněným byla veliká, ozývali se kněží, kteří sami zažili vězeňské útrapy za minulého režimu. Mezi průkopníky křesťanské služby je třeba zmínit P. Františka Líznu, který byl sám za komunistické éry pětkrát vězněn, Aleše </a:t>
            </a:r>
            <a:r>
              <a:rPr lang="cs-CZ" dirty="0" err="1"/>
              <a:t>Jalušku</a:t>
            </a:r>
            <a:r>
              <a:rPr lang="cs-CZ" dirty="0"/>
              <a:t>, který po převratu působil dvacet čtyři let jako kaplan ve </a:t>
            </a:r>
            <a:r>
              <a:rPr lang="cs-CZ" dirty="0" err="1"/>
              <a:t>Valdicích</a:t>
            </a:r>
            <a:r>
              <a:rPr lang="cs-CZ" dirty="0"/>
              <a:t>, P. Josefa </a:t>
            </a:r>
            <a:r>
              <a:rPr lang="cs-CZ" dirty="0" err="1"/>
              <a:t>Kordíka</a:t>
            </a:r>
            <a:r>
              <a:rPr lang="cs-CZ" dirty="0"/>
              <a:t> či P. Tomáše Vlasáka.</a:t>
            </a:r>
          </a:p>
        </p:txBody>
      </p:sp>
      <p:sp>
        <p:nvSpPr>
          <p:cNvPr id="3" name="Nadpis 2"/>
          <p:cNvSpPr>
            <a:spLocks noGrp="1"/>
          </p:cNvSpPr>
          <p:nvPr>
            <p:ph type="title"/>
          </p:nvPr>
        </p:nvSpPr>
        <p:spPr>
          <a:xfrm>
            <a:off x="4788024" y="332656"/>
            <a:ext cx="2304256" cy="2426796"/>
          </a:xfrm>
        </p:spPr>
        <p:txBody>
          <a:bodyPr/>
          <a:lstStyle/>
          <a:p>
            <a:r>
              <a:rPr lang="cs-CZ" sz="4800" dirty="0"/>
              <a:t>Rozvoj po roce 1989</a:t>
            </a:r>
          </a:p>
        </p:txBody>
      </p:sp>
      <p:pic>
        <p:nvPicPr>
          <p:cNvPr id="1026" name="Picture 2" descr="Výsledek obrázku pro františek Lizna vězení"/>
          <p:cNvPicPr>
            <a:picLocks noChangeAspect="1" noChangeArrowheads="1"/>
          </p:cNvPicPr>
          <p:nvPr/>
        </p:nvPicPr>
        <p:blipFill>
          <a:blip r:embed="rId2" cstate="print"/>
          <a:srcRect/>
          <a:stretch>
            <a:fillRect/>
          </a:stretch>
        </p:blipFill>
        <p:spPr bwMode="auto">
          <a:xfrm>
            <a:off x="7164288" y="-1"/>
            <a:ext cx="1979712" cy="2972111"/>
          </a:xfrm>
          <a:prstGeom prst="rect">
            <a:avLst/>
          </a:prstGeom>
          <a:noFill/>
          <a:ln>
            <a:solidFill>
              <a:schemeClr val="accent1"/>
            </a:solidFill>
          </a:ln>
        </p:spPr>
      </p:pic>
      <p:pic>
        <p:nvPicPr>
          <p:cNvPr id="1028" name="Picture 4" descr="Výsledek obrázku pro aleš jaluška"/>
          <p:cNvPicPr>
            <a:picLocks noChangeAspect="1" noChangeArrowheads="1"/>
          </p:cNvPicPr>
          <p:nvPr/>
        </p:nvPicPr>
        <p:blipFill>
          <a:blip r:embed="rId3" cstate="print"/>
          <a:srcRect/>
          <a:stretch>
            <a:fillRect/>
          </a:stretch>
        </p:blipFill>
        <p:spPr bwMode="auto">
          <a:xfrm>
            <a:off x="0" y="0"/>
            <a:ext cx="4623396" cy="2996952"/>
          </a:xfrm>
          <a:prstGeom prst="rect">
            <a:avLst/>
          </a:prstGeom>
          <a:noFill/>
          <a:ln>
            <a:solidFill>
              <a:schemeClr val="accent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3501008"/>
            <a:ext cx="7745505" cy="2769170"/>
          </a:xfrm>
        </p:spPr>
        <p:txBody>
          <a:bodyPr>
            <a:normAutofit fontScale="85000" lnSpcReduction="10000"/>
          </a:bodyPr>
          <a:lstStyle/>
          <a:p>
            <a:r>
              <a:rPr lang="cs-CZ" dirty="0"/>
              <a:t>V lednu roku 1994 tehdejší ředitel Vězeňské služby Zdeněk </a:t>
            </a:r>
            <a:r>
              <a:rPr lang="cs-CZ" dirty="0" err="1"/>
              <a:t>Karabec</a:t>
            </a:r>
            <a:r>
              <a:rPr lang="cs-CZ" dirty="0"/>
              <a:t> podepsal Dohodu o působení duchovních se zástupci církví, které tehdy představoval Miloslav Vlk – předseda ČBK, Pavel Smetana – předseda Ekumenické rady církví a v čele vězeňské duchovenské péče Mgr. Bohdan Pivoňka. Bylo vydáno Nařízení generálního ředitelství Vězeňské služby č. 3/1994 a kněží byli oficiálně pověřeni k činnosti ve věznicích. </a:t>
            </a:r>
          </a:p>
          <a:p>
            <a:r>
              <a:rPr lang="cs-CZ" dirty="0"/>
              <a:t>Od roku 1998 pracují ve věznicích kaplani jako zaměstnanci VSČR.</a:t>
            </a:r>
          </a:p>
        </p:txBody>
      </p:sp>
      <p:pic>
        <p:nvPicPr>
          <p:cNvPr id="38914" name="Picture 2" descr="Výsledek obrázku pro květa jakubalová"/>
          <p:cNvPicPr>
            <a:picLocks noChangeAspect="1" noChangeArrowheads="1"/>
          </p:cNvPicPr>
          <p:nvPr/>
        </p:nvPicPr>
        <p:blipFill>
          <a:blip r:embed="rId2" cstate="print"/>
          <a:srcRect/>
          <a:stretch>
            <a:fillRect/>
          </a:stretch>
        </p:blipFill>
        <p:spPr bwMode="auto">
          <a:xfrm>
            <a:off x="0" y="0"/>
            <a:ext cx="5831329" cy="3284983"/>
          </a:xfrm>
          <a:prstGeom prst="rect">
            <a:avLst/>
          </a:prstGeom>
          <a:noFill/>
          <a:ln>
            <a:solidFill>
              <a:schemeClr val="accent1"/>
            </a:solidFill>
          </a:ln>
        </p:spPr>
      </p:pic>
      <p:pic>
        <p:nvPicPr>
          <p:cNvPr id="38916" name="Picture 4" descr="Výsledek obrázku pro bohdan pivoňka"/>
          <p:cNvPicPr>
            <a:picLocks noChangeAspect="1" noChangeArrowheads="1"/>
          </p:cNvPicPr>
          <p:nvPr/>
        </p:nvPicPr>
        <p:blipFill>
          <a:blip r:embed="rId3" cstate="print"/>
          <a:srcRect/>
          <a:stretch>
            <a:fillRect/>
          </a:stretch>
        </p:blipFill>
        <p:spPr bwMode="auto">
          <a:xfrm>
            <a:off x="6948264" y="0"/>
            <a:ext cx="2195736" cy="3322046"/>
          </a:xfrm>
          <a:prstGeom prst="rect">
            <a:avLst/>
          </a:prstGeom>
          <a:noFill/>
          <a:ln>
            <a:solidFill>
              <a:schemeClr val="accent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2248347"/>
            <a:ext cx="7848872" cy="4204989"/>
          </a:xfrm>
        </p:spPr>
        <p:txBody>
          <a:bodyPr>
            <a:noAutofit/>
          </a:bodyPr>
          <a:lstStyle/>
          <a:p>
            <a:pPr>
              <a:lnSpc>
                <a:spcPts val="1700"/>
              </a:lnSpc>
            </a:pPr>
            <a:r>
              <a:rPr lang="cs-CZ" sz="1600" dirty="0"/>
              <a:t>Duchovenstvo křesťanských církví a řeholní řády se významně podílely na duchovním a kulturním vývoji obyvatel Čech, Moravy a Slezska již od 10. století. </a:t>
            </a:r>
          </a:p>
          <a:p>
            <a:pPr>
              <a:lnSpc>
                <a:spcPts val="1700"/>
              </a:lnSpc>
            </a:pPr>
            <a:r>
              <a:rPr lang="cs-CZ" sz="1600" dirty="0"/>
              <a:t>V rámci vězeňského progresivního systému, uplatňovaného na území habsburské monarchie ve druhé polovině 19. století, byla v trestnicích umožňována duchovní správa katolická, evangelická i židovská. </a:t>
            </a:r>
          </a:p>
          <a:p>
            <a:pPr>
              <a:lnSpc>
                <a:spcPts val="1700"/>
              </a:lnSpc>
            </a:pPr>
            <a:r>
              <a:rPr lang="cs-CZ" sz="1600" dirty="0"/>
              <a:t>Duchovní správci katolické a evangelické církve a zejména Milosrdné sestry Kongregace sv. Karla </a:t>
            </a:r>
            <a:r>
              <a:rPr lang="cs-CZ" sz="1600" dirty="0" err="1"/>
              <a:t>Boromejského</a:t>
            </a:r>
            <a:r>
              <a:rPr lang="cs-CZ" sz="1600" dirty="0"/>
              <a:t> a Milosrdné sestry sv. Vincence z Pauly se přímo zapojily do reformy vězeňství, která kladla důraz na mravní výchovu, vzdělávání a pracovní činnost vězněných mužů, žen a mladistvých. </a:t>
            </a:r>
          </a:p>
          <a:p>
            <a:pPr>
              <a:lnSpc>
                <a:spcPts val="1700"/>
              </a:lnSpc>
            </a:pPr>
            <a:r>
              <a:rPr lang="cs-CZ" sz="1600" dirty="0"/>
              <a:t>Do československého vězeňství 20. století tak vstoupila duchovní a sociálně pedagogická role církví, které přetrvala i v dobách válečných a politicky nepříznivých a vytvořila českou tradici vězeňské duchovní služby na ekumenickém základě. Ukazuje se, že tato role je nezastupitelná a součinnost zúčastněných křesťanských církví se osvědčuje i v 21. století.</a:t>
            </a:r>
          </a:p>
          <a:p>
            <a:pPr>
              <a:lnSpc>
                <a:spcPts val="1700"/>
              </a:lnSpc>
            </a:pPr>
            <a:r>
              <a:rPr lang="cs-CZ" sz="1600" dirty="0"/>
              <a:t>V období komunismu byla činnost církví ve českém vězeňství přerušena. Zároveň však mnoho duchovních a řeholních sester bylo internováno nebo odsouzeno k dlouhým trestům odnětí svobody. Ti pak vykonávali duchovenskou činnost neformálně v rámci svého výkonu trestu.</a:t>
            </a:r>
          </a:p>
        </p:txBody>
      </p:sp>
      <p:sp>
        <p:nvSpPr>
          <p:cNvPr id="3" name="Nadpis 2"/>
          <p:cNvSpPr>
            <a:spLocks noGrp="1"/>
          </p:cNvSpPr>
          <p:nvPr>
            <p:ph type="title"/>
          </p:nvPr>
        </p:nvSpPr>
        <p:spPr/>
        <p:txBody>
          <a:bodyPr/>
          <a:lstStyle/>
          <a:p>
            <a:r>
              <a:rPr lang="cs-CZ" dirty="0"/>
              <a:t>Závěr </a:t>
            </a:r>
          </a:p>
        </p:txBody>
      </p:sp>
    </p:spTree>
    <p:extLst>
      <p:ext uri="{BB962C8B-B14F-4D97-AF65-F5344CB8AC3E}">
        <p14:creationId xmlns:p14="http://schemas.microsoft.com/office/powerpoint/2010/main" val="194607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1520" y="3717032"/>
            <a:ext cx="8712968" cy="2880320"/>
          </a:xfrm>
        </p:spPr>
        <p:txBody>
          <a:bodyPr>
            <a:normAutofit fontScale="62500" lnSpcReduction="20000"/>
          </a:bodyPr>
          <a:lstStyle/>
          <a:p>
            <a:r>
              <a:rPr lang="cs-CZ" dirty="0"/>
              <a:t>Ve středověku se církev o vězně nezajímala; trest chápán jako odplata za zlý čin, většinou hrdelní.</a:t>
            </a:r>
          </a:p>
          <a:p>
            <a:r>
              <a:rPr lang="cs-CZ" b="1" dirty="0"/>
              <a:t>Duchovní však byli povoláváni k odsouzenému před popravou, aby ho vyzpovídali a dali mu rozhřešení. </a:t>
            </a:r>
            <a:r>
              <a:rPr lang="cs-CZ" dirty="0"/>
              <a:t>Trest totiž měl být zároveň prostředkem ke spasení duše, k odvrácení věčného zatracení, a to ve smyslu evangelia apoštola sv. Lukáše o účinku lítosti, kterou projevil jeden ze zločinců, ukřižovaných vedle Ježíše.</a:t>
            </a:r>
          </a:p>
          <a:p>
            <a:r>
              <a:rPr lang="cs-CZ" dirty="0"/>
              <a:t>1579: Městská práva království českého, sepsaná Pavlem Kristiánem z </a:t>
            </a:r>
            <a:r>
              <a:rPr lang="cs-CZ" dirty="0" err="1"/>
              <a:t>Koldína</a:t>
            </a:r>
            <a:r>
              <a:rPr lang="cs-CZ" dirty="0"/>
              <a:t> podle staršího návrhu </a:t>
            </a:r>
            <a:r>
              <a:rPr lang="cs-CZ" dirty="0" err="1"/>
              <a:t>Brikcího</a:t>
            </a:r>
            <a:r>
              <a:rPr lang="cs-CZ" dirty="0"/>
              <a:t> z </a:t>
            </a:r>
            <a:r>
              <a:rPr lang="cs-CZ" dirty="0" err="1"/>
              <a:t>Licska</a:t>
            </a:r>
            <a:r>
              <a:rPr lang="cs-CZ" dirty="0"/>
              <a:t>, který čerpal z právních knih, vydaných císařem Justiniánem. V části textu, týkající se výkonu trestu smrti, byla ukládána rychtáři povinnost upozornit odsouzeného před popravou, aby projevením lítosti nad svými zločiny urovnal své vztahy s „Bohem i lidmi“. K tomu měla sloužit i přítomnost kněze, který s modlitbami doprovázel odsouzeného na popraviště.</a:t>
            </a:r>
          </a:p>
          <a:p>
            <a:r>
              <a:rPr lang="cs-CZ" dirty="0"/>
              <a:t>Právo setkání s duchovním před popravou respektovala i komunistická justice během nespravedlivých procesů v 50. letech.</a:t>
            </a:r>
          </a:p>
        </p:txBody>
      </p:sp>
      <p:sp>
        <p:nvSpPr>
          <p:cNvPr id="3" name="Nadpis 2"/>
          <p:cNvSpPr>
            <a:spLocks noGrp="1"/>
          </p:cNvSpPr>
          <p:nvPr>
            <p:ph type="title"/>
          </p:nvPr>
        </p:nvSpPr>
        <p:spPr>
          <a:xfrm>
            <a:off x="5724128" y="260648"/>
            <a:ext cx="3096344" cy="2570812"/>
          </a:xfrm>
        </p:spPr>
        <p:txBody>
          <a:bodyPr/>
          <a:lstStyle/>
          <a:p>
            <a:r>
              <a:rPr lang="cs-CZ" sz="4400" dirty="0"/>
              <a:t>Duchovní při popravách</a:t>
            </a:r>
          </a:p>
        </p:txBody>
      </p:sp>
      <p:pic>
        <p:nvPicPr>
          <p:cNvPr id="24578" name="Picture 2" descr="Výsledek obrázku pro poprava kněz"/>
          <p:cNvPicPr>
            <a:picLocks noChangeAspect="1" noChangeArrowheads="1"/>
          </p:cNvPicPr>
          <p:nvPr/>
        </p:nvPicPr>
        <p:blipFill>
          <a:blip r:embed="rId2" cstate="print"/>
          <a:srcRect/>
          <a:stretch>
            <a:fillRect/>
          </a:stretch>
        </p:blipFill>
        <p:spPr bwMode="auto">
          <a:xfrm>
            <a:off x="0" y="1"/>
            <a:ext cx="5580112" cy="35926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Samostatné postavení v trestním soudnictví a vězeňství získala katolická církev na českém území v roce 1222 udělením tzv. „privilegia </a:t>
            </a:r>
            <a:r>
              <a:rPr lang="cs-CZ" dirty="0" err="1"/>
              <a:t>fori</a:t>
            </a:r>
            <a:r>
              <a:rPr lang="cs-CZ" dirty="0"/>
              <a:t>“ na základě smlouvy (konkordátu), mezi králem Přemyslem Otakarem I. a papežem </a:t>
            </a:r>
            <a:r>
              <a:rPr lang="cs-CZ" dirty="0" err="1"/>
              <a:t>Honboriem</a:t>
            </a:r>
            <a:r>
              <a:rPr lang="cs-CZ" dirty="0"/>
              <a:t> III. </a:t>
            </a:r>
          </a:p>
          <a:p>
            <a:r>
              <a:rPr lang="cs-CZ" dirty="0"/>
              <a:t>Do soudní pravomoci biskupů, která se opírala o kanonické právo, náleželi kněží, řeholníci a služebníci či poddaní na církevních statcích v rámci příslušné diecéze. </a:t>
            </a:r>
          </a:p>
          <a:p>
            <a:r>
              <a:rPr lang="cs-CZ" dirty="0"/>
              <a:t>K výkonu trestu vězení byly zpravidla využívány vhodné klášterní prostory, ve kterých byli odsouzení svěřeni do péče řeholníků. </a:t>
            </a:r>
          </a:p>
          <a:p>
            <a:r>
              <a:rPr lang="cs-CZ" dirty="0"/>
              <a:t>V16. století bylo zřízeno církevní vězení na hradě Hukvaldy a později přeloženo na hrad </a:t>
            </a:r>
            <a:r>
              <a:rPr lang="cs-CZ" dirty="0" err="1"/>
              <a:t>Mírov</a:t>
            </a:r>
            <a:r>
              <a:rPr lang="cs-CZ" dirty="0"/>
              <a:t>, kde vznikl tzv. „korekční dům“ k výkonu disciplinárních trestů kněží, jejichž nápravu sledoval hradní kaplan a příslušný děkan. </a:t>
            </a:r>
          </a:p>
          <a:p>
            <a:r>
              <a:rPr lang="cs-CZ" dirty="0"/>
              <a:t>V případě spáchání tzv. hrdelního zločinu byli pachatelé předáváni se souhlasem biskupa do pravomoci světské justice. Církevní jurisdikce byla zrušena v rámci reforem císaře Josefa II. V roce 1780. (AK)</a:t>
            </a:r>
          </a:p>
        </p:txBody>
      </p:sp>
      <p:sp>
        <p:nvSpPr>
          <p:cNvPr id="3" name="Nadpis 2"/>
          <p:cNvSpPr>
            <a:spLocks noGrp="1"/>
          </p:cNvSpPr>
          <p:nvPr>
            <p:ph type="title"/>
          </p:nvPr>
        </p:nvSpPr>
        <p:spPr/>
        <p:txBody>
          <a:bodyPr/>
          <a:lstStyle/>
          <a:p>
            <a:r>
              <a:rPr lang="cs-CZ" dirty="0"/>
              <a:t>Církevní soudnictví</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85720" y="3786190"/>
            <a:ext cx="8572559" cy="2643206"/>
          </a:xfrm>
        </p:spPr>
        <p:txBody>
          <a:bodyPr>
            <a:noAutofit/>
          </a:bodyPr>
          <a:lstStyle/>
          <a:p>
            <a:pPr>
              <a:lnSpc>
                <a:spcPts val="1500"/>
              </a:lnSpc>
              <a:spcBef>
                <a:spcPts val="0"/>
              </a:spcBef>
            </a:pPr>
            <a:r>
              <a:rPr lang="cs-CZ" sz="1600" dirty="0"/>
              <a:t>Pevnostní charakter hradu přispěl k tomu, že na hradě vzniklo vězení. Nebyli zde zadržováni jen provinilí poddaní, nejpozději v 16. století bylo na </a:t>
            </a:r>
            <a:r>
              <a:rPr lang="cs-CZ" sz="1600" dirty="0" err="1"/>
              <a:t>hukvaldském</a:t>
            </a:r>
            <a:r>
              <a:rPr lang="cs-CZ" sz="1600" dirty="0"/>
              <a:t> hradě vytvořeno vězení pro neposlušné kněze olomoucké diecéze. Hlavním důvodem uvěznění v této době byly odpady kněží od katolické víry a provinění mravního charakteru. </a:t>
            </a:r>
          </a:p>
          <a:p>
            <a:pPr>
              <a:lnSpc>
                <a:spcPts val="1500"/>
              </a:lnSpc>
              <a:spcBef>
                <a:spcPts val="0"/>
              </a:spcBef>
            </a:pPr>
            <a:r>
              <a:rPr lang="cs-CZ" sz="1600" dirty="0"/>
              <a:t>První zmínka o vězení pochází z roku 1559. Hukvaldy byly určeny za kněžské vězení, protože byly nejpevnější z biskupských hradů, což potvrdil rozkaz biskupa z roku 1561, aby kněz Lukáš byl vězněn na Hukvaldech, protože tyto jsou líp zabezpečeny než zámek v Kroměříži. </a:t>
            </a:r>
          </a:p>
          <a:p>
            <a:pPr>
              <a:lnSpc>
                <a:spcPts val="1500"/>
              </a:lnSpc>
              <a:spcBef>
                <a:spcPts val="0"/>
              </a:spcBef>
            </a:pPr>
            <a:r>
              <a:rPr lang="cs-CZ" sz="1600" dirty="0"/>
              <a:t>Snad nejvíce známým </a:t>
            </a:r>
            <a:r>
              <a:rPr lang="cs-CZ" sz="1600" dirty="0" err="1"/>
              <a:t>hukvaldským</a:t>
            </a:r>
            <a:r>
              <a:rPr lang="cs-CZ" sz="1600" dirty="0"/>
              <a:t> vězněm byl olomoucký kanovník Jan </a:t>
            </a:r>
            <a:r>
              <a:rPr lang="cs-CZ" sz="1600" dirty="0" err="1"/>
              <a:t>Philopon</a:t>
            </a:r>
            <a:r>
              <a:rPr lang="cs-CZ" sz="1600" dirty="0"/>
              <a:t> </a:t>
            </a:r>
            <a:r>
              <a:rPr lang="cs-CZ" sz="1600" dirty="0" err="1"/>
              <a:t>Dambrowský</a:t>
            </a:r>
            <a:r>
              <a:rPr lang="cs-CZ" sz="1600" dirty="0"/>
              <a:t>. Ten se nejvíce „proslavil“ otrávením několika olomouckých biskupů. Na hradě byl vezněn v letech 1585 – 1587. Ve druhé polovině 18. století bylo kněžské vězení přemístěno na jiný biskupský hrad – </a:t>
            </a:r>
            <a:r>
              <a:rPr lang="cs-CZ" sz="1600" dirty="0" err="1"/>
              <a:t>Mírov</a:t>
            </a:r>
            <a:r>
              <a:rPr lang="cs-CZ" sz="1600" dirty="0"/>
              <a:t>. </a:t>
            </a:r>
          </a:p>
        </p:txBody>
      </p:sp>
      <p:sp>
        <p:nvSpPr>
          <p:cNvPr id="3" name="Nadpis 2"/>
          <p:cNvSpPr>
            <a:spLocks noGrp="1"/>
          </p:cNvSpPr>
          <p:nvPr>
            <p:ph type="title"/>
          </p:nvPr>
        </p:nvSpPr>
        <p:spPr>
          <a:xfrm>
            <a:off x="5572132" y="570156"/>
            <a:ext cx="3357586" cy="2715968"/>
          </a:xfrm>
        </p:spPr>
        <p:txBody>
          <a:bodyPr/>
          <a:lstStyle/>
          <a:p>
            <a:r>
              <a:rPr lang="cs-CZ" dirty="0"/>
              <a:t>Hrad Hukvaldy</a:t>
            </a:r>
          </a:p>
        </p:txBody>
      </p:sp>
      <p:pic>
        <p:nvPicPr>
          <p:cNvPr id="1026" name="Picture 2" descr="Výsledek obrázku pro hukvaldy"/>
          <p:cNvPicPr>
            <a:picLocks noChangeAspect="1" noChangeArrowheads="1"/>
          </p:cNvPicPr>
          <p:nvPr/>
        </p:nvPicPr>
        <p:blipFill>
          <a:blip r:embed="rId2" cstate="print"/>
          <a:srcRect/>
          <a:stretch>
            <a:fillRect/>
          </a:stretch>
        </p:blipFill>
        <p:spPr bwMode="auto">
          <a:xfrm>
            <a:off x="1" y="1"/>
            <a:ext cx="5409528" cy="3643314"/>
          </a:xfrm>
          <a:prstGeom prst="rect">
            <a:avLst/>
          </a:prstGeom>
          <a:noFill/>
          <a:ln>
            <a:solidFill>
              <a:schemeClr val="accent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99247" y="2857496"/>
            <a:ext cx="7745505" cy="3643338"/>
          </a:xfrm>
        </p:spPr>
        <p:txBody>
          <a:bodyPr>
            <a:normAutofit fontScale="77500" lnSpcReduction="20000"/>
          </a:bodyPr>
          <a:lstStyle/>
          <a:p>
            <a:r>
              <a:rPr lang="cs-CZ" dirty="0"/>
              <a:t>1761 sem byla z Hukvald přeložena kněžská káznice. Podle návrhu Jana Antonína Křoupala byla v r. 1762 pro tento účel postavena nová budova u vchodu do hradu. </a:t>
            </a:r>
          </a:p>
          <a:p>
            <a:r>
              <a:rPr lang="cs-CZ" dirty="0"/>
              <a:t>1801 byl pro účely kněžské káznice zabrán starý hrad. Od r. 1823 tu byl vězněn také slovinský osvícenský kněz a buditel Martin </a:t>
            </a:r>
            <a:r>
              <a:rPr lang="cs-CZ" dirty="0" err="1"/>
              <a:t>Kuralt</a:t>
            </a:r>
            <a:r>
              <a:rPr lang="cs-CZ" dirty="0"/>
              <a:t> (1757–1845), který nakonec na Mírově zemřel. </a:t>
            </a:r>
          </a:p>
          <a:p>
            <a:r>
              <a:rPr lang="cs-CZ" dirty="0"/>
              <a:t>Pro zemřelé vězně vznikl pod lesem nedaleko hradu hřbitov. </a:t>
            </a:r>
          </a:p>
          <a:p>
            <a:r>
              <a:rPr lang="cs-CZ" dirty="0"/>
              <a:t>Po zrušení roboty v r. 1848 hrad přestal sloužit i jako káznice pro duchovní. 1855 jej prodal olomoucký arcibiskup hluboko pod cenou moravskému místodržitelství, které v něm zřídilo státní věznici, přenesenou sem ze </a:t>
            </a:r>
            <a:r>
              <a:rPr lang="cs-CZ" dirty="0" err="1"/>
              <a:t>Špilberka</a:t>
            </a:r>
            <a:r>
              <a:rPr lang="cs-CZ" dirty="0"/>
              <a:t>. </a:t>
            </a:r>
          </a:p>
          <a:p>
            <a:r>
              <a:rPr lang="cs-CZ" dirty="0"/>
              <a:t>K tomu účelu byl hrad v l.1859–1870 adaptován, přičemž byly také některé jeho části upraveny v novogotickém stylu a řada cenných detailů vzala za své. Tehdy získal hrad svou nynější podobu.</a:t>
            </a:r>
          </a:p>
        </p:txBody>
      </p:sp>
      <p:sp>
        <p:nvSpPr>
          <p:cNvPr id="3" name="Nadpis 2"/>
          <p:cNvSpPr>
            <a:spLocks noGrp="1"/>
          </p:cNvSpPr>
          <p:nvPr>
            <p:ph type="title"/>
          </p:nvPr>
        </p:nvSpPr>
        <p:spPr>
          <a:xfrm>
            <a:off x="214282" y="428604"/>
            <a:ext cx="2357454" cy="1501522"/>
          </a:xfrm>
        </p:spPr>
        <p:txBody>
          <a:bodyPr/>
          <a:lstStyle/>
          <a:p>
            <a:r>
              <a:rPr lang="cs-CZ" dirty="0"/>
              <a:t>Hrad </a:t>
            </a:r>
            <a:r>
              <a:rPr lang="cs-CZ" dirty="0" err="1"/>
              <a:t>Mírov</a:t>
            </a:r>
            <a:endParaRPr lang="cs-CZ" dirty="0"/>
          </a:p>
        </p:txBody>
      </p:sp>
      <p:pic>
        <p:nvPicPr>
          <p:cNvPr id="23554" name="Picture 2" descr="Výsledek obrázku pro hrad mírov"/>
          <p:cNvPicPr>
            <a:picLocks noChangeAspect="1" noChangeArrowheads="1"/>
          </p:cNvPicPr>
          <p:nvPr/>
        </p:nvPicPr>
        <p:blipFill>
          <a:blip r:embed="rId2" cstate="print"/>
          <a:srcRect t="6848" b="36080"/>
          <a:stretch>
            <a:fillRect/>
          </a:stretch>
        </p:blipFill>
        <p:spPr bwMode="auto">
          <a:xfrm>
            <a:off x="2714612" y="0"/>
            <a:ext cx="6429388" cy="2511497"/>
          </a:xfrm>
          <a:prstGeom prst="rect">
            <a:avLst/>
          </a:prstGeom>
          <a:noFill/>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Zejména hrdelní a tělesné tresty</a:t>
            </a:r>
          </a:p>
          <a:p>
            <a:r>
              <a:rPr lang="cs-CZ" dirty="0"/>
              <a:t>Odnětí svobody zprvu nebylo samostatným trestem, ale pouhou předzvěstí něčeho mnohem horšího. Starověk racionálně ukládané tresty neznal, středověk nepoužíval. Trest vycházel z práva pomsty a byl vykonáván jako akt odplaty. </a:t>
            </a:r>
          </a:p>
          <a:p>
            <a:r>
              <a:rPr lang="cs-CZ" dirty="0"/>
              <a:t>S rostoucí centralizací moci státu obsazovali roli mstitelů namísto obětí a jejich blízkých příslušníci vládnoucí kasty. O vině a trestu rozhodoval panovník. Trestní právo se kodifikuje a k jeho realizaci vznikají specializované instituce. (RZ)</a:t>
            </a:r>
          </a:p>
          <a:p>
            <a:endParaRPr lang="cs-CZ" dirty="0"/>
          </a:p>
        </p:txBody>
      </p:sp>
      <p:sp>
        <p:nvSpPr>
          <p:cNvPr id="3" name="Nadpis 2"/>
          <p:cNvSpPr>
            <a:spLocks noGrp="1"/>
          </p:cNvSpPr>
          <p:nvPr>
            <p:ph type="title"/>
          </p:nvPr>
        </p:nvSpPr>
        <p:spPr/>
        <p:txBody>
          <a:bodyPr/>
          <a:lstStyle/>
          <a:p>
            <a:r>
              <a:rPr lang="cs-CZ" dirty="0"/>
              <a:t>Předmoderní trestání</a:t>
            </a:r>
          </a:p>
        </p:txBody>
      </p:sp>
    </p:spTree>
    <p:extLst>
      <p:ext uri="{BB962C8B-B14F-4D97-AF65-F5344CB8AC3E}">
        <p14:creationId xmlns:p14="http://schemas.microsoft.com/office/powerpoint/2010/main" val="386107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99247" y="2248347"/>
            <a:ext cx="7745505" cy="4181049"/>
          </a:xfrm>
        </p:spPr>
        <p:txBody>
          <a:bodyPr>
            <a:normAutofit fontScale="77500" lnSpcReduction="20000"/>
          </a:bodyPr>
          <a:lstStyle/>
          <a:p>
            <a:r>
              <a:rPr lang="cs-CZ" dirty="0"/>
              <a:t>Prosazování křesťanského humanismu ve filosofickém, pedagogickém a právním myšlení 17. století nacházíme v dílech Jana Amose Komenského, biskupa Jednoty bratrské, který usiloval o komplexní nápravu lidské společnosti, založenou na víře, moudrosti, pracovitosti, vzájemném pochopení a pomoci. </a:t>
            </a:r>
          </a:p>
          <a:p>
            <a:r>
              <a:rPr lang="cs-CZ" dirty="0"/>
              <a:t>Výsledkem mělo být zabránění válkám, útisku, chudobě duchovní i hmotné a též odstranění zločinnosti. Cestu k trvalé nápravě jednotlivců i společnosti spatřoval v mravní výchově, vzdělávání, spravedlivé a moudré správě věcí veřejných. </a:t>
            </a:r>
            <a:r>
              <a:rPr lang="cs-CZ" b="1" dirty="0"/>
              <a:t>Represivní hrozbu, spočívající v žalářování, mučení a popravování, považoval za nedůstojnou člověka a krátkodobě účinnou. </a:t>
            </a:r>
          </a:p>
          <a:p>
            <a:r>
              <a:rPr lang="cs-CZ" dirty="0"/>
              <a:t>Jeho přičiněním se na našem území ujímal </a:t>
            </a:r>
            <a:r>
              <a:rPr lang="cs-CZ" b="1" dirty="0"/>
              <a:t>nový přístup k řešení zločinnosti, který vedl v18. století k prvnímu zrušení trestu smrti a během 19. století k utváření vězeňského systému, založeného na principu účinné lítosti a nápravy (</a:t>
            </a:r>
            <a:r>
              <a:rPr lang="cs-CZ" b="1" dirty="0" err="1"/>
              <a:t>poenitentia</a:t>
            </a:r>
            <a:r>
              <a:rPr lang="cs-CZ" b="1" dirty="0"/>
              <a:t>) vězňů. </a:t>
            </a:r>
            <a:r>
              <a:rPr lang="cs-CZ" dirty="0"/>
              <a:t>Po obnovení trestu smrti v roce 1803 byla odsouzeným opět umožňována návštěva duchovního před popravou.</a:t>
            </a:r>
          </a:p>
        </p:txBody>
      </p:sp>
      <p:sp>
        <p:nvSpPr>
          <p:cNvPr id="3" name="Nadpis 2"/>
          <p:cNvSpPr>
            <a:spLocks noGrp="1"/>
          </p:cNvSpPr>
          <p:nvPr>
            <p:ph type="title"/>
          </p:nvPr>
        </p:nvSpPr>
        <p:spPr/>
        <p:txBody>
          <a:bodyPr/>
          <a:lstStyle/>
          <a:p>
            <a:r>
              <a:rPr lang="cs-CZ" dirty="0"/>
              <a:t>Jan Ámos Komenský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3528" y="2276872"/>
            <a:ext cx="5259739" cy="3877815"/>
          </a:xfrm>
        </p:spPr>
        <p:txBody>
          <a:bodyPr>
            <a:normAutofit fontScale="77500" lnSpcReduction="20000"/>
          </a:bodyPr>
          <a:lstStyle/>
          <a:p>
            <a:r>
              <a:rPr lang="cs-CZ" dirty="0"/>
              <a:t>Platil ve všech Rakouských zemích. </a:t>
            </a:r>
          </a:p>
          <a:p>
            <a:r>
              <a:rPr lang="cs-CZ" dirty="0"/>
              <a:t>Opírá se o inkviziční zásadu, kdy soudce je zároveň žalobcem, obhájcem i rozhodcem. </a:t>
            </a:r>
          </a:p>
          <a:p>
            <a:r>
              <a:rPr lang="cs-CZ" dirty="0"/>
              <a:t>Umožňuje stíhání deliktů sine lege. </a:t>
            </a:r>
          </a:p>
          <a:p>
            <a:r>
              <a:rPr lang="cs-CZ" dirty="0"/>
              <a:t>Zachovává torturu a velmi podrobně vyobrazuje a popisuje způsob mučení a k tomu určené nástroje. </a:t>
            </a:r>
          </a:p>
          <a:p>
            <a:r>
              <a:rPr lang="cs-CZ" dirty="0"/>
              <a:t>Trest smrti v různých podobách ukládá poměrně často, dokonce i za krádež či pohlavní styk se zvířetem. </a:t>
            </a:r>
          </a:p>
          <a:p>
            <a:r>
              <a:rPr lang="cs-CZ" dirty="0"/>
              <a:t>Vychází z presumpce viny a podstatně zredukoval právo na obhajobu. </a:t>
            </a:r>
          </a:p>
          <a:p>
            <a:r>
              <a:rPr lang="cs-CZ" dirty="0"/>
              <a:t>Při stanovování trestů je však výraznou měrou omezena soudní libovůle. </a:t>
            </a:r>
          </a:p>
        </p:txBody>
      </p:sp>
      <p:sp>
        <p:nvSpPr>
          <p:cNvPr id="3" name="Nadpis 2"/>
          <p:cNvSpPr>
            <a:spLocks noGrp="1"/>
          </p:cNvSpPr>
          <p:nvPr>
            <p:ph type="title"/>
          </p:nvPr>
        </p:nvSpPr>
        <p:spPr>
          <a:xfrm>
            <a:off x="395536" y="476672"/>
            <a:ext cx="5187731" cy="1440160"/>
          </a:xfrm>
        </p:spPr>
        <p:txBody>
          <a:bodyPr/>
          <a:lstStyle/>
          <a:p>
            <a:r>
              <a:rPr lang="cs-CZ" sz="4000" dirty="0" err="1"/>
              <a:t>Constitutio</a:t>
            </a:r>
            <a:r>
              <a:rPr lang="cs-CZ" sz="4000" dirty="0"/>
              <a:t> </a:t>
            </a:r>
            <a:r>
              <a:rPr lang="cs-CZ" sz="4000" dirty="0" err="1"/>
              <a:t>criminalis</a:t>
            </a:r>
            <a:r>
              <a:rPr lang="cs-CZ" sz="4000" dirty="0"/>
              <a:t> </a:t>
            </a:r>
            <a:r>
              <a:rPr lang="cs-CZ" sz="4000" dirty="0" err="1"/>
              <a:t>Theresiana</a:t>
            </a:r>
            <a:r>
              <a:rPr lang="cs-CZ" sz="4000" dirty="0"/>
              <a:t> (1768)</a:t>
            </a:r>
          </a:p>
        </p:txBody>
      </p:sp>
      <p:pic>
        <p:nvPicPr>
          <p:cNvPr id="2050" name="Picture 2" descr="SouvisejÃ­cÃ­ obrÃ¡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3267" y="476672"/>
            <a:ext cx="3552825" cy="557212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5461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vrdý obal">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vrdý obal">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vrdý obal">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625</TotalTime>
  <Words>3348</Words>
  <Application>Microsoft Office PowerPoint</Application>
  <PresentationFormat>Předvádění na obrazovce (4:3)</PresentationFormat>
  <Paragraphs>118</Paragraphs>
  <Slides>27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27</vt:i4>
      </vt:variant>
    </vt:vector>
  </HeadingPairs>
  <TitlesOfParts>
    <vt:vector size="31" baseType="lpstr">
      <vt:lpstr>Arial</vt:lpstr>
      <vt:lpstr>Book Antiqua</vt:lpstr>
      <vt:lpstr>Wingdings</vt:lpstr>
      <vt:lpstr>Tvrdý obal</vt:lpstr>
      <vt:lpstr>PŮSOBENÍ DUCHOVNÍCH A ŘEHOLNÍKŮ V HISTORII ČESKÉHO VĚZEŇSTVÍ</vt:lpstr>
      <vt:lpstr>Počátky křesťanství</vt:lpstr>
      <vt:lpstr>Duchovní při popravách</vt:lpstr>
      <vt:lpstr>Církevní soudnictví</vt:lpstr>
      <vt:lpstr>Hrad Hukvaldy</vt:lpstr>
      <vt:lpstr>Hrad Mírov</vt:lpstr>
      <vt:lpstr>Předmoderní trestání</vt:lpstr>
      <vt:lpstr>Jan Ámos Komenský</vt:lpstr>
      <vt:lpstr>Constitutio criminalis Theresiana (1768)</vt:lpstr>
      <vt:lpstr>1787: Všeobecný zákoník o zločinech a trestech na ně</vt:lpstr>
      <vt:lpstr>Reforma vězeňství v 19. století</vt:lpstr>
      <vt:lpstr>Prezentace aplikace PowerPoint</vt:lpstr>
      <vt:lpstr>František Josef Řezáč</vt:lpstr>
      <vt:lpstr>Praxe </vt:lpstr>
      <vt:lpstr>Činnost církví</vt:lpstr>
      <vt:lpstr>Praha Řepy</vt:lpstr>
      <vt:lpstr>Václav Babinský</vt:lpstr>
      <vt:lpstr>Působení ženských řádů</vt:lpstr>
      <vt:lpstr>Československá republika</vt:lpstr>
      <vt:lpstr>Protektorát Čechy a Morava</vt:lpstr>
      <vt:lpstr>Prezentace aplikace PowerPoint</vt:lpstr>
      <vt:lpstr>Období komunismu</vt:lpstr>
      <vt:lpstr>Internační kláštery a komunistická vězení</vt:lpstr>
      <vt:lpstr>Prezentace aplikace PowerPoint</vt:lpstr>
      <vt:lpstr>Rozvoj po roce 1989</vt:lpstr>
      <vt:lpstr>Prezentace aplikace PowerPoint</vt:lpstr>
      <vt:lpstr>Závěr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PŮSOBENÍ DUCHOVNÍCH A ŘEHOLNÍKŮ V HISTORII ČESKÉHO VĚZEŇSTVÍ</dc:title>
  <dc:creator>Martínek Michael Mgr.,Th.D.</dc:creator>
  <cp:lastModifiedBy>Michael Martinek</cp:lastModifiedBy>
  <cp:revision>31</cp:revision>
  <dcterms:created xsi:type="dcterms:W3CDTF">2019-03-08T15:25:40Z</dcterms:created>
  <dcterms:modified xsi:type="dcterms:W3CDTF">2022-03-15T14:22:43Z</dcterms:modified>
</cp:coreProperties>
</file>