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50" r:id="rId1"/>
  </p:sldMasterIdLst>
  <p:notesMasterIdLst>
    <p:notesMasterId r:id="rId73"/>
  </p:notesMasterIdLst>
  <p:sldIdLst>
    <p:sldId id="290" r:id="rId2"/>
    <p:sldId id="324" r:id="rId3"/>
    <p:sldId id="339" r:id="rId4"/>
    <p:sldId id="346" r:id="rId5"/>
    <p:sldId id="312" r:id="rId6"/>
    <p:sldId id="396" r:id="rId7"/>
    <p:sldId id="413" r:id="rId8"/>
    <p:sldId id="428" r:id="rId9"/>
    <p:sldId id="429" r:id="rId10"/>
    <p:sldId id="430" r:id="rId11"/>
    <p:sldId id="434" r:id="rId12"/>
    <p:sldId id="431" r:id="rId13"/>
    <p:sldId id="432" r:id="rId14"/>
    <p:sldId id="433" r:id="rId15"/>
    <p:sldId id="316" r:id="rId16"/>
    <p:sldId id="317" r:id="rId17"/>
    <p:sldId id="318" r:id="rId18"/>
    <p:sldId id="319" r:id="rId19"/>
    <p:sldId id="326" r:id="rId20"/>
    <p:sldId id="388" r:id="rId21"/>
    <p:sldId id="387" r:id="rId22"/>
    <p:sldId id="349" r:id="rId23"/>
    <p:sldId id="350" r:id="rId24"/>
    <p:sldId id="395" r:id="rId25"/>
    <p:sldId id="426" r:id="rId26"/>
    <p:sldId id="393" r:id="rId27"/>
    <p:sldId id="415" r:id="rId28"/>
    <p:sldId id="416" r:id="rId29"/>
    <p:sldId id="417" r:id="rId30"/>
    <p:sldId id="418" r:id="rId31"/>
    <p:sldId id="351" r:id="rId32"/>
    <p:sldId id="403" r:id="rId33"/>
    <p:sldId id="347" r:id="rId34"/>
    <p:sldId id="331" r:id="rId35"/>
    <p:sldId id="352" r:id="rId36"/>
    <p:sldId id="348" r:id="rId37"/>
    <p:sldId id="419" r:id="rId38"/>
    <p:sldId id="411" r:id="rId39"/>
    <p:sldId id="404" r:id="rId40"/>
    <p:sldId id="406" r:id="rId41"/>
    <p:sldId id="405" r:id="rId42"/>
    <p:sldId id="407" r:id="rId43"/>
    <p:sldId id="408" r:id="rId44"/>
    <p:sldId id="409" r:id="rId45"/>
    <p:sldId id="424" r:id="rId46"/>
    <p:sldId id="421" r:id="rId47"/>
    <p:sldId id="420" r:id="rId48"/>
    <p:sldId id="422" r:id="rId49"/>
    <p:sldId id="423" r:id="rId50"/>
    <p:sldId id="412" r:id="rId51"/>
    <p:sldId id="353" r:id="rId52"/>
    <p:sldId id="363" r:id="rId53"/>
    <p:sldId id="436" r:id="rId54"/>
    <p:sldId id="435" r:id="rId55"/>
    <p:sldId id="437" r:id="rId56"/>
    <p:sldId id="401" r:id="rId57"/>
    <p:sldId id="361" r:id="rId58"/>
    <p:sldId id="362" r:id="rId59"/>
    <p:sldId id="359" r:id="rId60"/>
    <p:sldId id="334" r:id="rId61"/>
    <p:sldId id="335" r:id="rId62"/>
    <p:sldId id="336" r:id="rId63"/>
    <p:sldId id="389" r:id="rId64"/>
    <p:sldId id="400" r:id="rId65"/>
    <p:sldId id="364" r:id="rId66"/>
    <p:sldId id="390" r:id="rId67"/>
    <p:sldId id="392" r:id="rId68"/>
    <p:sldId id="391" r:id="rId69"/>
    <p:sldId id="365" r:id="rId70"/>
    <p:sldId id="337" r:id="rId71"/>
    <p:sldId id="301" r:id="rId72"/>
  </p:sldIdLst>
  <p:sldSz cx="9144000" cy="6858000" type="screen4x3"/>
  <p:notesSz cx="6858000" cy="9144000"/>
  <p:defaultTextStyle>
    <a:defPPr>
      <a:defRPr lang="en-GB"/>
    </a:defPPr>
    <a:lvl1pPr algn="l" defTabSz="449263" rtl="0" fontAlgn="base">
      <a:spcBef>
        <a:spcPct val="0"/>
      </a:spcBef>
      <a:spcAft>
        <a:spcPct val="0"/>
      </a:spcAft>
      <a:defRPr kern="1200">
        <a:solidFill>
          <a:schemeClr val="tx1"/>
        </a:solidFill>
        <a:latin typeface="Arial" charset="0"/>
        <a:ea typeface="+mn-ea"/>
        <a:cs typeface="Lucida Sans Unicode" pitchFamily="34" charset="0"/>
      </a:defRPr>
    </a:lvl1pPr>
    <a:lvl2pPr marL="457200" algn="l" defTabSz="449263" rtl="0" fontAlgn="base">
      <a:spcBef>
        <a:spcPct val="0"/>
      </a:spcBef>
      <a:spcAft>
        <a:spcPct val="0"/>
      </a:spcAft>
      <a:defRPr kern="1200">
        <a:solidFill>
          <a:schemeClr val="tx1"/>
        </a:solidFill>
        <a:latin typeface="Arial" charset="0"/>
        <a:ea typeface="+mn-ea"/>
        <a:cs typeface="Lucida Sans Unicode" pitchFamily="34" charset="0"/>
      </a:defRPr>
    </a:lvl2pPr>
    <a:lvl3pPr marL="914400" algn="l" defTabSz="449263" rtl="0" fontAlgn="base">
      <a:spcBef>
        <a:spcPct val="0"/>
      </a:spcBef>
      <a:spcAft>
        <a:spcPct val="0"/>
      </a:spcAft>
      <a:defRPr kern="1200">
        <a:solidFill>
          <a:schemeClr val="tx1"/>
        </a:solidFill>
        <a:latin typeface="Arial" charset="0"/>
        <a:ea typeface="+mn-ea"/>
        <a:cs typeface="Lucida Sans Unicode" pitchFamily="34" charset="0"/>
      </a:defRPr>
    </a:lvl3pPr>
    <a:lvl4pPr marL="1371600" algn="l" defTabSz="449263" rtl="0" fontAlgn="base">
      <a:spcBef>
        <a:spcPct val="0"/>
      </a:spcBef>
      <a:spcAft>
        <a:spcPct val="0"/>
      </a:spcAft>
      <a:defRPr kern="1200">
        <a:solidFill>
          <a:schemeClr val="tx1"/>
        </a:solidFill>
        <a:latin typeface="Arial" charset="0"/>
        <a:ea typeface="+mn-ea"/>
        <a:cs typeface="Lucida Sans Unicode" pitchFamily="34" charset="0"/>
      </a:defRPr>
    </a:lvl4pPr>
    <a:lvl5pPr marL="1828800" algn="l" defTabSz="449263" rtl="0" fontAlgn="base">
      <a:spcBef>
        <a:spcPct val="0"/>
      </a:spcBef>
      <a:spcAft>
        <a:spcPct val="0"/>
      </a:spcAft>
      <a:defRPr kern="1200">
        <a:solidFill>
          <a:schemeClr val="tx1"/>
        </a:solidFill>
        <a:latin typeface="Arial" charset="0"/>
        <a:ea typeface="+mn-ea"/>
        <a:cs typeface="Lucida Sans Unicode" pitchFamily="34" charset="0"/>
      </a:defRPr>
    </a:lvl5pPr>
    <a:lvl6pPr marL="2286000" algn="l" defTabSz="914400" rtl="0" eaLnBrk="1" latinLnBrk="0" hangingPunct="1">
      <a:defRPr kern="1200">
        <a:solidFill>
          <a:schemeClr val="tx1"/>
        </a:solidFill>
        <a:latin typeface="Arial" charset="0"/>
        <a:ea typeface="+mn-ea"/>
        <a:cs typeface="Lucida Sans Unicode" pitchFamily="34" charset="0"/>
      </a:defRPr>
    </a:lvl6pPr>
    <a:lvl7pPr marL="2743200" algn="l" defTabSz="914400" rtl="0" eaLnBrk="1" latinLnBrk="0" hangingPunct="1">
      <a:defRPr kern="1200">
        <a:solidFill>
          <a:schemeClr val="tx1"/>
        </a:solidFill>
        <a:latin typeface="Arial" charset="0"/>
        <a:ea typeface="+mn-ea"/>
        <a:cs typeface="Lucida Sans Unicode" pitchFamily="34" charset="0"/>
      </a:defRPr>
    </a:lvl7pPr>
    <a:lvl8pPr marL="3200400" algn="l" defTabSz="914400" rtl="0" eaLnBrk="1" latinLnBrk="0" hangingPunct="1">
      <a:defRPr kern="1200">
        <a:solidFill>
          <a:schemeClr val="tx1"/>
        </a:solidFill>
        <a:latin typeface="Arial" charset="0"/>
        <a:ea typeface="+mn-ea"/>
        <a:cs typeface="Lucida Sans Unicode" pitchFamily="34" charset="0"/>
      </a:defRPr>
    </a:lvl8pPr>
    <a:lvl9pPr marL="3657600" algn="l" defTabSz="914400" rtl="0" eaLnBrk="1" latinLnBrk="0" hangingPunct="1">
      <a:defRPr kern="1200">
        <a:solidFill>
          <a:schemeClr val="tx1"/>
        </a:solidFill>
        <a:latin typeface="Arial" charset="0"/>
        <a:ea typeface="+mn-ea"/>
        <a:cs typeface="Lucida Sans Unicode"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47" autoAdjust="0"/>
    <p:restoredTop sz="94653" autoAdjust="0"/>
  </p:normalViewPr>
  <p:slideViewPr>
    <p:cSldViewPr>
      <p:cViewPr varScale="1">
        <p:scale>
          <a:sx n="62" d="100"/>
          <a:sy n="62" d="100"/>
        </p:scale>
        <p:origin x="376" y="52"/>
      </p:cViewPr>
      <p:guideLst>
        <p:guide orient="horz" pos="2160"/>
        <p:guide pos="2880"/>
      </p:guideLst>
    </p:cSldViewPr>
  </p:slideViewPr>
  <p:outlineViewPr>
    <p:cViewPr varScale="1">
      <p:scale>
        <a:sx n="170" d="200"/>
        <a:sy n="170" d="200"/>
      </p:scale>
      <p:origin x="0" y="5178"/>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8B47FB-497E-497D-894B-AC770107AFD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0FABCA27-8935-4E8F-9859-9474B8EA9C81}">
      <dgm:prSet/>
      <dgm:spPr/>
      <dgm:t>
        <a:bodyPr/>
        <a:lstStyle/>
        <a:p>
          <a:pPr rtl="0"/>
          <a:r>
            <a:rPr lang="cs-CZ" dirty="0">
              <a:solidFill>
                <a:schemeClr val="tx2">
                  <a:lumMod val="10000"/>
                </a:schemeClr>
              </a:solidFill>
            </a:rPr>
            <a:t>Cíle, které lze pro práci s vězni odvodit z biblických textů: </a:t>
          </a:r>
        </a:p>
      </dgm:t>
    </dgm:pt>
    <dgm:pt modelId="{D12273D9-AF95-4DE5-BD57-63BB103BDFB4}" type="parTrans" cxnId="{483768BF-319C-4D35-8161-A6B5C677FA81}">
      <dgm:prSet/>
      <dgm:spPr/>
      <dgm:t>
        <a:bodyPr/>
        <a:lstStyle/>
        <a:p>
          <a:endParaRPr lang="cs-CZ"/>
        </a:p>
      </dgm:t>
    </dgm:pt>
    <dgm:pt modelId="{355EE5CC-B472-4293-966F-C50E7216590F}" type="sibTrans" cxnId="{483768BF-319C-4D35-8161-A6B5C677FA81}">
      <dgm:prSet/>
      <dgm:spPr/>
      <dgm:t>
        <a:bodyPr/>
        <a:lstStyle/>
        <a:p>
          <a:endParaRPr lang="cs-CZ"/>
        </a:p>
      </dgm:t>
    </dgm:pt>
    <dgm:pt modelId="{842E6C5A-5809-4D5F-84AF-00BA64487D5E}">
      <dgm:prSet/>
      <dgm:spPr/>
      <dgm:t>
        <a:bodyPr/>
        <a:lstStyle/>
        <a:p>
          <a:pPr rtl="0"/>
          <a:r>
            <a:rPr lang="cs-CZ" dirty="0">
              <a:solidFill>
                <a:schemeClr val="tx2">
                  <a:lumMod val="10000"/>
                </a:schemeClr>
              </a:solidFill>
            </a:rPr>
            <a:t>být jim blízko v náročné životní situaci („Byl jsem ve vězení, a přišli jste za mnou“, </a:t>
          </a:r>
          <a:r>
            <a:rPr lang="cs-CZ" dirty="0" err="1">
              <a:solidFill>
                <a:schemeClr val="tx2">
                  <a:lumMod val="10000"/>
                </a:schemeClr>
              </a:solidFill>
            </a:rPr>
            <a:t>Mt</a:t>
          </a:r>
          <a:r>
            <a:rPr lang="cs-CZ" dirty="0">
              <a:solidFill>
                <a:schemeClr val="tx2">
                  <a:lumMod val="10000"/>
                </a:schemeClr>
              </a:solidFill>
            </a:rPr>
            <a:t> 25,36), </a:t>
          </a:r>
        </a:p>
      </dgm:t>
    </dgm:pt>
    <dgm:pt modelId="{0811A61B-6DE9-4ABF-8A8D-47ED8664EE05}" type="parTrans" cxnId="{3F5F6CEC-5C9A-4D9C-BF35-D3D84A311D10}">
      <dgm:prSet/>
      <dgm:spPr/>
      <dgm:t>
        <a:bodyPr/>
        <a:lstStyle/>
        <a:p>
          <a:endParaRPr lang="cs-CZ"/>
        </a:p>
      </dgm:t>
    </dgm:pt>
    <dgm:pt modelId="{04434EB9-4F16-4DF7-962E-2D01F9FC2BDC}" type="sibTrans" cxnId="{3F5F6CEC-5C9A-4D9C-BF35-D3D84A311D10}">
      <dgm:prSet/>
      <dgm:spPr/>
      <dgm:t>
        <a:bodyPr/>
        <a:lstStyle/>
        <a:p>
          <a:endParaRPr lang="cs-CZ"/>
        </a:p>
      </dgm:t>
    </dgm:pt>
    <dgm:pt modelId="{6CB97217-A5DC-4EDF-9E9F-23D7475DC8E2}">
      <dgm:prSet/>
      <dgm:spPr/>
      <dgm:t>
        <a:bodyPr/>
        <a:lstStyle/>
        <a:p>
          <a:pPr rtl="0"/>
          <a:r>
            <a:rPr lang="cs-CZ" dirty="0">
              <a:solidFill>
                <a:schemeClr val="tx2">
                  <a:lumMod val="10000"/>
                </a:schemeClr>
              </a:solidFill>
            </a:rPr>
            <a:t>zprostředkovat jim Boží odpuštění („Ani já tě neodsuzuji. Jdi a už nehřeš!“, J 8,11),</a:t>
          </a:r>
        </a:p>
      </dgm:t>
    </dgm:pt>
    <dgm:pt modelId="{2EA66C75-7FD0-49C6-9705-A37516204409}" type="parTrans" cxnId="{9FAE1487-7F03-4F82-8AD5-8B2F83421A6F}">
      <dgm:prSet/>
      <dgm:spPr/>
      <dgm:t>
        <a:bodyPr/>
        <a:lstStyle/>
        <a:p>
          <a:endParaRPr lang="cs-CZ"/>
        </a:p>
      </dgm:t>
    </dgm:pt>
    <dgm:pt modelId="{E2AE043E-C136-4E70-B7EC-A98F5410AF34}" type="sibTrans" cxnId="{9FAE1487-7F03-4F82-8AD5-8B2F83421A6F}">
      <dgm:prSet/>
      <dgm:spPr/>
      <dgm:t>
        <a:bodyPr/>
        <a:lstStyle/>
        <a:p>
          <a:endParaRPr lang="cs-CZ"/>
        </a:p>
      </dgm:t>
    </dgm:pt>
    <dgm:pt modelId="{5B7683C0-F562-4300-BA8D-531F8E2DD584}">
      <dgm:prSet/>
      <dgm:spPr/>
      <dgm:t>
        <a:bodyPr/>
        <a:lstStyle/>
        <a:p>
          <a:pPr rtl="0"/>
          <a:r>
            <a:rPr lang="cs-CZ" dirty="0">
              <a:solidFill>
                <a:schemeClr val="tx2">
                  <a:lumMod val="10000"/>
                </a:schemeClr>
              </a:solidFill>
            </a:rPr>
            <a:t>motivovat je k náhradě škody a k životu podle křesťanských zásad („Jestliže jsem někoho ošidil, nahradím mu to čtyřnásobně“, L 19,8).</a:t>
          </a:r>
        </a:p>
      </dgm:t>
    </dgm:pt>
    <dgm:pt modelId="{83FA0859-9024-4BC7-A008-39990A1C93EC}" type="parTrans" cxnId="{B657FE77-F6CA-4C70-83BE-DA23B3A7BE4B}">
      <dgm:prSet/>
      <dgm:spPr/>
      <dgm:t>
        <a:bodyPr/>
        <a:lstStyle/>
        <a:p>
          <a:endParaRPr lang="cs-CZ"/>
        </a:p>
      </dgm:t>
    </dgm:pt>
    <dgm:pt modelId="{D709253F-448B-484A-9637-B008B0A89E6D}" type="sibTrans" cxnId="{B657FE77-F6CA-4C70-83BE-DA23B3A7BE4B}">
      <dgm:prSet/>
      <dgm:spPr/>
      <dgm:t>
        <a:bodyPr/>
        <a:lstStyle/>
        <a:p>
          <a:endParaRPr lang="cs-CZ"/>
        </a:p>
      </dgm:t>
    </dgm:pt>
    <dgm:pt modelId="{CABE944D-3DCD-41AC-A949-5C3BE0F8247B}" type="pres">
      <dgm:prSet presAssocID="{CB8B47FB-497E-497D-894B-AC770107AFDD}" presName="Name0" presStyleCnt="0">
        <dgm:presLayoutVars>
          <dgm:dir/>
          <dgm:animLvl val="lvl"/>
          <dgm:resizeHandles val="exact"/>
        </dgm:presLayoutVars>
      </dgm:prSet>
      <dgm:spPr/>
    </dgm:pt>
    <dgm:pt modelId="{53C41539-4414-4683-AEEF-98171B40576E}" type="pres">
      <dgm:prSet presAssocID="{0FABCA27-8935-4E8F-9859-9474B8EA9C81}" presName="linNode" presStyleCnt="0"/>
      <dgm:spPr/>
    </dgm:pt>
    <dgm:pt modelId="{79BAB2C3-06E3-4494-A9D1-38EF210D8216}" type="pres">
      <dgm:prSet presAssocID="{0FABCA27-8935-4E8F-9859-9474B8EA9C81}" presName="parentText" presStyleLbl="node1" presStyleIdx="0" presStyleCnt="1">
        <dgm:presLayoutVars>
          <dgm:chMax val="1"/>
          <dgm:bulletEnabled val="1"/>
        </dgm:presLayoutVars>
      </dgm:prSet>
      <dgm:spPr/>
    </dgm:pt>
    <dgm:pt modelId="{F77CEBA3-A345-432A-87B9-0F8A6E3837B2}" type="pres">
      <dgm:prSet presAssocID="{0FABCA27-8935-4E8F-9859-9474B8EA9C81}" presName="descendantText" presStyleLbl="alignAccFollowNode1" presStyleIdx="0" presStyleCnt="1" custScaleY="123422">
        <dgm:presLayoutVars>
          <dgm:bulletEnabled val="1"/>
        </dgm:presLayoutVars>
      </dgm:prSet>
      <dgm:spPr/>
    </dgm:pt>
  </dgm:ptLst>
  <dgm:cxnLst>
    <dgm:cxn modelId="{B1E4446E-F5EA-4814-8C37-81578049A4FE}" type="presOf" srcId="{842E6C5A-5809-4D5F-84AF-00BA64487D5E}" destId="{F77CEBA3-A345-432A-87B9-0F8A6E3837B2}" srcOrd="0" destOrd="0" presId="urn:microsoft.com/office/officeart/2005/8/layout/vList5"/>
    <dgm:cxn modelId="{B657FE77-F6CA-4C70-83BE-DA23B3A7BE4B}" srcId="{0FABCA27-8935-4E8F-9859-9474B8EA9C81}" destId="{5B7683C0-F562-4300-BA8D-531F8E2DD584}" srcOrd="2" destOrd="0" parTransId="{83FA0859-9024-4BC7-A008-39990A1C93EC}" sibTransId="{D709253F-448B-484A-9637-B008B0A89E6D}"/>
    <dgm:cxn modelId="{9FAE1487-7F03-4F82-8AD5-8B2F83421A6F}" srcId="{0FABCA27-8935-4E8F-9859-9474B8EA9C81}" destId="{6CB97217-A5DC-4EDF-9E9F-23D7475DC8E2}" srcOrd="1" destOrd="0" parTransId="{2EA66C75-7FD0-49C6-9705-A37516204409}" sibTransId="{E2AE043E-C136-4E70-B7EC-A98F5410AF34}"/>
    <dgm:cxn modelId="{A19D428B-1612-4D10-B3AB-7E82D8BCAEC0}" type="presOf" srcId="{CB8B47FB-497E-497D-894B-AC770107AFDD}" destId="{CABE944D-3DCD-41AC-A949-5C3BE0F8247B}" srcOrd="0" destOrd="0" presId="urn:microsoft.com/office/officeart/2005/8/layout/vList5"/>
    <dgm:cxn modelId="{A5FC3390-6CCE-4B32-99E6-DD0B8EE58FA0}" type="presOf" srcId="{0FABCA27-8935-4E8F-9859-9474B8EA9C81}" destId="{79BAB2C3-06E3-4494-A9D1-38EF210D8216}" srcOrd="0" destOrd="0" presId="urn:microsoft.com/office/officeart/2005/8/layout/vList5"/>
    <dgm:cxn modelId="{CB2A5E98-1AA3-45D3-A27D-FE0C79D05F2A}" type="presOf" srcId="{5B7683C0-F562-4300-BA8D-531F8E2DD584}" destId="{F77CEBA3-A345-432A-87B9-0F8A6E3837B2}" srcOrd="0" destOrd="2" presId="urn:microsoft.com/office/officeart/2005/8/layout/vList5"/>
    <dgm:cxn modelId="{2D38ACA3-2574-41CD-94B2-A79F127C4B0A}" type="presOf" srcId="{6CB97217-A5DC-4EDF-9E9F-23D7475DC8E2}" destId="{F77CEBA3-A345-432A-87B9-0F8A6E3837B2}" srcOrd="0" destOrd="1" presId="urn:microsoft.com/office/officeart/2005/8/layout/vList5"/>
    <dgm:cxn modelId="{483768BF-319C-4D35-8161-A6B5C677FA81}" srcId="{CB8B47FB-497E-497D-894B-AC770107AFDD}" destId="{0FABCA27-8935-4E8F-9859-9474B8EA9C81}" srcOrd="0" destOrd="0" parTransId="{D12273D9-AF95-4DE5-BD57-63BB103BDFB4}" sibTransId="{355EE5CC-B472-4293-966F-C50E7216590F}"/>
    <dgm:cxn modelId="{3F5F6CEC-5C9A-4D9C-BF35-D3D84A311D10}" srcId="{0FABCA27-8935-4E8F-9859-9474B8EA9C81}" destId="{842E6C5A-5809-4D5F-84AF-00BA64487D5E}" srcOrd="0" destOrd="0" parTransId="{0811A61B-6DE9-4ABF-8A8D-47ED8664EE05}" sibTransId="{04434EB9-4F16-4DF7-962E-2D01F9FC2BDC}"/>
    <dgm:cxn modelId="{AAC2D6D8-CBF7-4516-9403-9517400A8F63}" type="presParOf" srcId="{CABE944D-3DCD-41AC-A949-5C3BE0F8247B}" destId="{53C41539-4414-4683-AEEF-98171B40576E}" srcOrd="0" destOrd="0" presId="urn:microsoft.com/office/officeart/2005/8/layout/vList5"/>
    <dgm:cxn modelId="{071F7EC5-87AA-47A3-84F5-669F232074D9}" type="presParOf" srcId="{53C41539-4414-4683-AEEF-98171B40576E}" destId="{79BAB2C3-06E3-4494-A9D1-38EF210D8216}" srcOrd="0" destOrd="0" presId="urn:microsoft.com/office/officeart/2005/8/layout/vList5"/>
    <dgm:cxn modelId="{0FC4F5E5-127A-435A-AE87-07CD2A153708}" type="presParOf" srcId="{53C41539-4414-4683-AEEF-98171B40576E}" destId="{F77CEBA3-A345-432A-87B9-0F8A6E3837B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CABA64-7281-46FA-97DC-8159EAE3F3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9E8977E0-03CA-4B98-9130-B5C2D369B9CF}">
      <dgm:prSet custT="1"/>
      <dgm:spPr/>
      <dgm:t>
        <a:bodyPr/>
        <a:lstStyle/>
        <a:p>
          <a:pPr rtl="0"/>
          <a:r>
            <a:rPr lang="cs-CZ" sz="1600" b="1" dirty="0">
              <a:solidFill>
                <a:schemeClr val="tx1"/>
              </a:solidFill>
            </a:rPr>
            <a:t>Bible: součást péče o chudé (</a:t>
          </a:r>
          <a:r>
            <a:rPr lang="cs-CZ" sz="1600" b="1" dirty="0" err="1">
              <a:solidFill>
                <a:schemeClr val="tx1"/>
              </a:solidFill>
            </a:rPr>
            <a:t>Mt</a:t>
          </a:r>
          <a:r>
            <a:rPr lang="cs-CZ" sz="1600" b="1" dirty="0">
              <a:solidFill>
                <a:schemeClr val="tx1"/>
              </a:solidFill>
            </a:rPr>
            <a:t> 25)</a:t>
          </a:r>
        </a:p>
      </dgm:t>
    </dgm:pt>
    <dgm:pt modelId="{A596C74C-0731-4A0C-A172-682AF1AA5329}" type="parTrans" cxnId="{7EA00FE7-DCEF-4E38-AF6C-48FC90D41C72}">
      <dgm:prSet/>
      <dgm:spPr/>
      <dgm:t>
        <a:bodyPr/>
        <a:lstStyle/>
        <a:p>
          <a:endParaRPr lang="cs-CZ" sz="2000" b="1">
            <a:solidFill>
              <a:schemeClr val="tx1"/>
            </a:solidFill>
          </a:endParaRPr>
        </a:p>
      </dgm:t>
    </dgm:pt>
    <dgm:pt modelId="{8B0B3F07-3474-4584-AF38-ED11A7A02F87}" type="sibTrans" cxnId="{7EA00FE7-DCEF-4E38-AF6C-48FC90D41C72}">
      <dgm:prSet/>
      <dgm:spPr/>
      <dgm:t>
        <a:bodyPr/>
        <a:lstStyle/>
        <a:p>
          <a:endParaRPr lang="cs-CZ" sz="2000" b="1">
            <a:solidFill>
              <a:schemeClr val="tx1"/>
            </a:solidFill>
          </a:endParaRPr>
        </a:p>
      </dgm:t>
    </dgm:pt>
    <dgm:pt modelId="{7775976C-824A-4D19-A3BC-98EC7129EB02}">
      <dgm:prSet custT="1"/>
      <dgm:spPr/>
      <dgm:t>
        <a:bodyPr/>
        <a:lstStyle/>
        <a:p>
          <a:pPr rtl="0"/>
          <a:r>
            <a:rPr lang="cs-CZ" sz="1600" b="1" dirty="0">
              <a:solidFill>
                <a:schemeClr val="tx1"/>
              </a:solidFill>
            </a:rPr>
            <a:t>Navštěvovat vězněné = jeden ze skutků tělesného milosrdenství</a:t>
          </a:r>
        </a:p>
      </dgm:t>
    </dgm:pt>
    <dgm:pt modelId="{6996AB08-6DB1-478F-AEC9-C1401D591239}" type="parTrans" cxnId="{D0C0B4D5-838A-4EF5-99A3-A59144870F43}">
      <dgm:prSet/>
      <dgm:spPr/>
      <dgm:t>
        <a:bodyPr/>
        <a:lstStyle/>
        <a:p>
          <a:endParaRPr lang="cs-CZ" sz="2000" b="1">
            <a:solidFill>
              <a:schemeClr val="tx1"/>
            </a:solidFill>
          </a:endParaRPr>
        </a:p>
      </dgm:t>
    </dgm:pt>
    <dgm:pt modelId="{7AE6188E-78A9-4459-B19F-569B2F937AFC}" type="sibTrans" cxnId="{D0C0B4D5-838A-4EF5-99A3-A59144870F43}">
      <dgm:prSet/>
      <dgm:spPr/>
      <dgm:t>
        <a:bodyPr/>
        <a:lstStyle/>
        <a:p>
          <a:endParaRPr lang="cs-CZ" sz="2000" b="1">
            <a:solidFill>
              <a:schemeClr val="tx1"/>
            </a:solidFill>
          </a:endParaRPr>
        </a:p>
      </dgm:t>
    </dgm:pt>
    <dgm:pt modelId="{B9891572-0DBE-4AB3-A3F3-D4D306E314E1}">
      <dgm:prSet custT="1"/>
      <dgm:spPr/>
      <dgm:t>
        <a:bodyPr/>
        <a:lstStyle/>
        <a:p>
          <a:pPr rtl="0"/>
          <a:r>
            <a:rPr lang="cs-CZ" sz="1600" b="1" dirty="0">
              <a:solidFill>
                <a:schemeClr val="tx1"/>
              </a:solidFill>
            </a:rPr>
            <a:t>Justiniánův kodex 533: právo biskupů dozorovat věznice</a:t>
          </a:r>
        </a:p>
      </dgm:t>
    </dgm:pt>
    <dgm:pt modelId="{194F1BEA-22B4-4F9F-84D2-BA776E81EDA8}" type="parTrans" cxnId="{D563CB78-3C1A-4D06-A56E-75F5F58289AD}">
      <dgm:prSet/>
      <dgm:spPr/>
      <dgm:t>
        <a:bodyPr/>
        <a:lstStyle/>
        <a:p>
          <a:endParaRPr lang="cs-CZ" sz="2000" b="1">
            <a:solidFill>
              <a:schemeClr val="tx1"/>
            </a:solidFill>
          </a:endParaRPr>
        </a:p>
      </dgm:t>
    </dgm:pt>
    <dgm:pt modelId="{7145CB61-2D17-4D65-8F56-C90C0E11E587}" type="sibTrans" cxnId="{D563CB78-3C1A-4D06-A56E-75F5F58289AD}">
      <dgm:prSet/>
      <dgm:spPr/>
      <dgm:t>
        <a:bodyPr/>
        <a:lstStyle/>
        <a:p>
          <a:endParaRPr lang="cs-CZ" sz="2000" b="1">
            <a:solidFill>
              <a:schemeClr val="tx1"/>
            </a:solidFill>
          </a:endParaRPr>
        </a:p>
      </dgm:t>
    </dgm:pt>
    <dgm:pt modelId="{639B2ABA-18F8-4436-8467-C074460BC851}">
      <dgm:prSet custT="1"/>
      <dgm:spPr/>
      <dgm:t>
        <a:bodyPr/>
        <a:lstStyle/>
        <a:p>
          <a:pPr rtl="0"/>
          <a:r>
            <a:rPr lang="cs-CZ" sz="1600" b="1" dirty="0">
              <a:solidFill>
                <a:schemeClr val="tx1"/>
              </a:solidFill>
            </a:rPr>
            <a:t>Ve středověku se církev o vězně nezajímala; trest chápán jako odplata za zlý čin, většinou hrdelní</a:t>
          </a:r>
        </a:p>
      </dgm:t>
    </dgm:pt>
    <dgm:pt modelId="{006C8709-14C5-45A2-AA9B-4C5CCB0F1038}" type="parTrans" cxnId="{E43611A3-9C93-4033-A94B-014FFD9722E2}">
      <dgm:prSet/>
      <dgm:spPr/>
      <dgm:t>
        <a:bodyPr/>
        <a:lstStyle/>
        <a:p>
          <a:endParaRPr lang="cs-CZ" sz="2000" b="1">
            <a:solidFill>
              <a:schemeClr val="tx1"/>
            </a:solidFill>
          </a:endParaRPr>
        </a:p>
      </dgm:t>
    </dgm:pt>
    <dgm:pt modelId="{DEE2D774-B011-414E-88AD-E2167E973D63}" type="sibTrans" cxnId="{E43611A3-9C93-4033-A94B-014FFD9722E2}">
      <dgm:prSet/>
      <dgm:spPr/>
      <dgm:t>
        <a:bodyPr/>
        <a:lstStyle/>
        <a:p>
          <a:endParaRPr lang="cs-CZ" sz="2000" b="1">
            <a:solidFill>
              <a:schemeClr val="tx1"/>
            </a:solidFill>
          </a:endParaRPr>
        </a:p>
      </dgm:t>
    </dgm:pt>
    <dgm:pt modelId="{148BDC8D-B904-483D-B4B2-F7D6F777AAB8}">
      <dgm:prSet custT="1"/>
      <dgm:spPr/>
      <dgm:t>
        <a:bodyPr/>
        <a:lstStyle/>
        <a:p>
          <a:pPr rtl="0"/>
          <a:r>
            <a:rPr lang="cs-CZ" sz="1600" b="1" dirty="0">
              <a:solidFill>
                <a:schemeClr val="tx1"/>
              </a:solidFill>
            </a:rPr>
            <a:t>Vězeňští kaplani poprvé v Anglii v 16. stol. – prvky klášterního života, snaha o nápravu vězňů</a:t>
          </a:r>
        </a:p>
      </dgm:t>
    </dgm:pt>
    <dgm:pt modelId="{0E662B53-83D2-405A-96E3-4905E56BC9EB}" type="parTrans" cxnId="{A965BBCB-8E72-4F2D-BDE5-0C92B4C5A509}">
      <dgm:prSet/>
      <dgm:spPr/>
      <dgm:t>
        <a:bodyPr/>
        <a:lstStyle/>
        <a:p>
          <a:endParaRPr lang="cs-CZ" sz="2000" b="1">
            <a:solidFill>
              <a:schemeClr val="tx1"/>
            </a:solidFill>
          </a:endParaRPr>
        </a:p>
      </dgm:t>
    </dgm:pt>
    <dgm:pt modelId="{77738EBB-5CB3-451A-8E07-F243AD2ECFE8}" type="sibTrans" cxnId="{A965BBCB-8E72-4F2D-BDE5-0C92B4C5A509}">
      <dgm:prSet/>
      <dgm:spPr/>
      <dgm:t>
        <a:bodyPr/>
        <a:lstStyle/>
        <a:p>
          <a:endParaRPr lang="cs-CZ" sz="2000" b="1">
            <a:solidFill>
              <a:schemeClr val="tx1"/>
            </a:solidFill>
          </a:endParaRPr>
        </a:p>
      </dgm:t>
    </dgm:pt>
    <dgm:pt modelId="{96CE01FE-0383-416F-8047-F8D0E7708207}">
      <dgm:prSet custT="1"/>
      <dgm:spPr/>
      <dgm:t>
        <a:bodyPr/>
        <a:lstStyle/>
        <a:p>
          <a:pPr rtl="0"/>
          <a:r>
            <a:rPr lang="cs-CZ" sz="1600" b="1" dirty="0">
              <a:solidFill>
                <a:schemeClr val="tx1"/>
              </a:solidFill>
            </a:rPr>
            <a:t>19. stol. – rozvoj vězeňské duchovní služby v Evropě, včetně </a:t>
          </a:r>
          <a:r>
            <a:rPr lang="cs-CZ" sz="1600" b="1" dirty="0" err="1">
              <a:solidFill>
                <a:schemeClr val="tx1"/>
              </a:solidFill>
            </a:rPr>
            <a:t>Rakouska</a:t>
          </a:r>
          <a:r>
            <a:rPr lang="cs-CZ" sz="1600" b="1" dirty="0">
              <a:solidFill>
                <a:schemeClr val="tx1"/>
              </a:solidFill>
            </a:rPr>
            <a:t>-Uherska</a:t>
          </a:r>
        </a:p>
      </dgm:t>
    </dgm:pt>
    <dgm:pt modelId="{5FF607F3-99E4-4B87-98A0-901AF973967F}" type="parTrans" cxnId="{FAE77F41-2C8E-43F3-9A51-383B200610F2}">
      <dgm:prSet/>
      <dgm:spPr/>
      <dgm:t>
        <a:bodyPr/>
        <a:lstStyle/>
        <a:p>
          <a:endParaRPr lang="cs-CZ" sz="2000" b="1">
            <a:solidFill>
              <a:schemeClr val="tx1"/>
            </a:solidFill>
          </a:endParaRPr>
        </a:p>
      </dgm:t>
    </dgm:pt>
    <dgm:pt modelId="{471CF1EB-A7B8-4B9B-A310-323CCB1F400A}" type="sibTrans" cxnId="{FAE77F41-2C8E-43F3-9A51-383B200610F2}">
      <dgm:prSet/>
      <dgm:spPr/>
      <dgm:t>
        <a:bodyPr/>
        <a:lstStyle/>
        <a:p>
          <a:endParaRPr lang="cs-CZ" sz="2000" b="1">
            <a:solidFill>
              <a:schemeClr val="tx1"/>
            </a:solidFill>
          </a:endParaRPr>
        </a:p>
      </dgm:t>
    </dgm:pt>
    <dgm:pt modelId="{E8412012-1CC4-4E74-A745-4F92549F16FB}">
      <dgm:prSet custT="1"/>
      <dgm:spPr/>
      <dgm:t>
        <a:bodyPr/>
        <a:lstStyle/>
        <a:p>
          <a:pPr rtl="0"/>
          <a:r>
            <a:rPr lang="cs-CZ" sz="1600" b="1" dirty="0">
              <a:solidFill>
                <a:schemeClr val="tx1"/>
              </a:solidFill>
            </a:rPr>
            <a:t>P. František Josef Řezáč: </a:t>
          </a:r>
          <a:r>
            <a:rPr lang="cs-CZ" sz="1600" b="1" i="1" dirty="0">
              <a:solidFill>
                <a:schemeClr val="tx1"/>
              </a:solidFill>
            </a:rPr>
            <a:t>Vězeňství v posavádních způsobech svých s návrhem o zdárnější trestání a polepšování zločinců.</a:t>
          </a:r>
          <a:endParaRPr lang="cs-CZ" sz="1600" b="1" dirty="0">
            <a:solidFill>
              <a:schemeClr val="tx1"/>
            </a:solidFill>
          </a:endParaRPr>
        </a:p>
      </dgm:t>
    </dgm:pt>
    <dgm:pt modelId="{268C487D-4927-44AA-9FF5-560A63E6D932}" type="parTrans" cxnId="{E0ABE3B4-C7D4-4115-8973-880BBA66977C}">
      <dgm:prSet/>
      <dgm:spPr/>
      <dgm:t>
        <a:bodyPr/>
        <a:lstStyle/>
        <a:p>
          <a:endParaRPr lang="cs-CZ" sz="2000" b="1">
            <a:solidFill>
              <a:schemeClr val="tx1"/>
            </a:solidFill>
          </a:endParaRPr>
        </a:p>
      </dgm:t>
    </dgm:pt>
    <dgm:pt modelId="{E986D8A0-71A9-40A1-B3CD-E74CE6A34E2F}" type="sibTrans" cxnId="{E0ABE3B4-C7D4-4115-8973-880BBA66977C}">
      <dgm:prSet/>
      <dgm:spPr/>
      <dgm:t>
        <a:bodyPr/>
        <a:lstStyle/>
        <a:p>
          <a:endParaRPr lang="cs-CZ" sz="2000" b="1">
            <a:solidFill>
              <a:schemeClr val="tx1"/>
            </a:solidFill>
          </a:endParaRPr>
        </a:p>
      </dgm:t>
    </dgm:pt>
    <dgm:pt modelId="{7278C1FF-10A8-4A52-ADDE-F856A69EBF8A}">
      <dgm:prSet custT="1"/>
      <dgm:spPr/>
      <dgm:t>
        <a:bodyPr/>
        <a:lstStyle/>
        <a:p>
          <a:pPr rtl="0"/>
          <a:r>
            <a:rPr lang="cs-CZ" sz="1600" b="1" dirty="0">
              <a:solidFill>
                <a:schemeClr val="tx1"/>
              </a:solidFill>
            </a:rPr>
            <a:t>Komunismus: zrušení duchovní péče; nový rozvoj po roce 1989</a:t>
          </a:r>
        </a:p>
      </dgm:t>
    </dgm:pt>
    <dgm:pt modelId="{A2C1B927-DC15-4922-966C-C25E6789E711}" type="parTrans" cxnId="{0FA1CD61-CB4E-4122-9E69-36DC890FF241}">
      <dgm:prSet/>
      <dgm:spPr/>
      <dgm:t>
        <a:bodyPr/>
        <a:lstStyle/>
        <a:p>
          <a:endParaRPr lang="cs-CZ" sz="2000" b="1">
            <a:solidFill>
              <a:schemeClr val="tx1"/>
            </a:solidFill>
          </a:endParaRPr>
        </a:p>
      </dgm:t>
    </dgm:pt>
    <dgm:pt modelId="{94D58BC3-837C-468E-BCE3-F54DE536DEC2}" type="sibTrans" cxnId="{0FA1CD61-CB4E-4122-9E69-36DC890FF241}">
      <dgm:prSet/>
      <dgm:spPr/>
      <dgm:t>
        <a:bodyPr/>
        <a:lstStyle/>
        <a:p>
          <a:endParaRPr lang="cs-CZ" sz="2000" b="1">
            <a:solidFill>
              <a:schemeClr val="tx1"/>
            </a:solidFill>
          </a:endParaRPr>
        </a:p>
      </dgm:t>
    </dgm:pt>
    <dgm:pt modelId="{99B70B79-6B6D-4BFF-AF1B-AFD9C7DDA793}" type="pres">
      <dgm:prSet presAssocID="{80CABA64-7281-46FA-97DC-8159EAE3F364}" presName="linear" presStyleCnt="0">
        <dgm:presLayoutVars>
          <dgm:animLvl val="lvl"/>
          <dgm:resizeHandles val="exact"/>
        </dgm:presLayoutVars>
      </dgm:prSet>
      <dgm:spPr/>
    </dgm:pt>
    <dgm:pt modelId="{BA5479B2-F5F5-43A8-9ED5-2FE153594CD0}" type="pres">
      <dgm:prSet presAssocID="{9E8977E0-03CA-4B98-9130-B5C2D369B9CF}" presName="parentText" presStyleLbl="node1" presStyleIdx="0" presStyleCnt="8" custScaleY="79481">
        <dgm:presLayoutVars>
          <dgm:chMax val="0"/>
          <dgm:bulletEnabled val="1"/>
        </dgm:presLayoutVars>
      </dgm:prSet>
      <dgm:spPr/>
    </dgm:pt>
    <dgm:pt modelId="{AE354F89-1982-47EB-90E6-A0F2A176275A}" type="pres">
      <dgm:prSet presAssocID="{8B0B3F07-3474-4584-AF38-ED11A7A02F87}" presName="spacer" presStyleCnt="0"/>
      <dgm:spPr/>
    </dgm:pt>
    <dgm:pt modelId="{DBB0F00C-A153-4423-9358-4B9F90C1A3AB}" type="pres">
      <dgm:prSet presAssocID="{7775976C-824A-4D19-A3BC-98EC7129EB02}" presName="parentText" presStyleLbl="node1" presStyleIdx="1" presStyleCnt="8" custScaleY="91183">
        <dgm:presLayoutVars>
          <dgm:chMax val="0"/>
          <dgm:bulletEnabled val="1"/>
        </dgm:presLayoutVars>
      </dgm:prSet>
      <dgm:spPr/>
    </dgm:pt>
    <dgm:pt modelId="{95E4A90D-23BB-4852-9195-588490E856FB}" type="pres">
      <dgm:prSet presAssocID="{7AE6188E-78A9-4459-B19F-569B2F937AFC}" presName="spacer" presStyleCnt="0"/>
      <dgm:spPr/>
    </dgm:pt>
    <dgm:pt modelId="{CFF8CD7F-1E76-4E15-8059-63D4D91442FF}" type="pres">
      <dgm:prSet presAssocID="{B9891572-0DBE-4AB3-A3F3-D4D306E314E1}" presName="parentText" presStyleLbl="node1" presStyleIdx="2" presStyleCnt="8" custScaleY="81074">
        <dgm:presLayoutVars>
          <dgm:chMax val="0"/>
          <dgm:bulletEnabled val="1"/>
        </dgm:presLayoutVars>
      </dgm:prSet>
      <dgm:spPr/>
    </dgm:pt>
    <dgm:pt modelId="{58432C87-373D-4A93-9D13-19066D16AE2A}" type="pres">
      <dgm:prSet presAssocID="{7145CB61-2D17-4D65-8F56-C90C0E11E587}" presName="spacer" presStyleCnt="0"/>
      <dgm:spPr/>
    </dgm:pt>
    <dgm:pt modelId="{D4BE5498-1C54-478C-BDFE-ED124D1393CA}" type="pres">
      <dgm:prSet presAssocID="{639B2ABA-18F8-4436-8467-C074460BC851}" presName="parentText" presStyleLbl="node1" presStyleIdx="3" presStyleCnt="8" custScaleY="107392">
        <dgm:presLayoutVars>
          <dgm:chMax val="0"/>
          <dgm:bulletEnabled val="1"/>
        </dgm:presLayoutVars>
      </dgm:prSet>
      <dgm:spPr/>
    </dgm:pt>
    <dgm:pt modelId="{4B1CE003-6332-44E9-BDCA-755DC479EA75}" type="pres">
      <dgm:prSet presAssocID="{DEE2D774-B011-414E-88AD-E2167E973D63}" presName="spacer" presStyleCnt="0"/>
      <dgm:spPr/>
    </dgm:pt>
    <dgm:pt modelId="{F14641DE-DAD7-4E45-82A4-2EF71E403E01}" type="pres">
      <dgm:prSet presAssocID="{148BDC8D-B904-483D-B4B2-F7D6F777AAB8}" presName="parentText" presStyleLbl="node1" presStyleIdx="4" presStyleCnt="8" custScaleY="108362">
        <dgm:presLayoutVars>
          <dgm:chMax val="0"/>
          <dgm:bulletEnabled val="1"/>
        </dgm:presLayoutVars>
      </dgm:prSet>
      <dgm:spPr/>
    </dgm:pt>
    <dgm:pt modelId="{AF630FE7-6E2F-4E67-A180-11DDD1F88872}" type="pres">
      <dgm:prSet presAssocID="{77738EBB-5CB3-451A-8E07-F243AD2ECFE8}" presName="spacer" presStyleCnt="0"/>
      <dgm:spPr/>
    </dgm:pt>
    <dgm:pt modelId="{925015EB-C7D2-4369-AB66-229D9E628D9A}" type="pres">
      <dgm:prSet presAssocID="{96CE01FE-0383-416F-8047-F8D0E7708207}" presName="parentText" presStyleLbl="node1" presStyleIdx="5" presStyleCnt="8">
        <dgm:presLayoutVars>
          <dgm:chMax val="0"/>
          <dgm:bulletEnabled val="1"/>
        </dgm:presLayoutVars>
      </dgm:prSet>
      <dgm:spPr/>
    </dgm:pt>
    <dgm:pt modelId="{D43F13DD-FB31-4744-B4D9-807EC3D3F13E}" type="pres">
      <dgm:prSet presAssocID="{471CF1EB-A7B8-4B9B-A310-323CCB1F400A}" presName="spacer" presStyleCnt="0"/>
      <dgm:spPr/>
    </dgm:pt>
    <dgm:pt modelId="{DF13F4C7-5456-455A-BDF5-5BBEF1F6628C}" type="pres">
      <dgm:prSet presAssocID="{E8412012-1CC4-4E74-A745-4F92549F16FB}" presName="parentText" presStyleLbl="node1" presStyleIdx="6" presStyleCnt="8" custScaleY="109333">
        <dgm:presLayoutVars>
          <dgm:chMax val="0"/>
          <dgm:bulletEnabled val="1"/>
        </dgm:presLayoutVars>
      </dgm:prSet>
      <dgm:spPr/>
    </dgm:pt>
    <dgm:pt modelId="{9E48DD97-A56B-4019-94DD-F0CD1BA8811C}" type="pres">
      <dgm:prSet presAssocID="{E986D8A0-71A9-40A1-B3CD-E74CE6A34E2F}" presName="spacer" presStyleCnt="0"/>
      <dgm:spPr/>
    </dgm:pt>
    <dgm:pt modelId="{EAA90EAB-DBCA-4A4D-AE13-96F5D4E605BB}" type="pres">
      <dgm:prSet presAssocID="{7278C1FF-10A8-4A52-ADDE-F856A69EBF8A}" presName="parentText" presStyleLbl="node1" presStyleIdx="7" presStyleCnt="8">
        <dgm:presLayoutVars>
          <dgm:chMax val="0"/>
          <dgm:bulletEnabled val="1"/>
        </dgm:presLayoutVars>
      </dgm:prSet>
      <dgm:spPr/>
    </dgm:pt>
  </dgm:ptLst>
  <dgm:cxnLst>
    <dgm:cxn modelId="{CA90971D-B152-43A5-9A65-393DDD29DC16}" type="presOf" srcId="{B9891572-0DBE-4AB3-A3F3-D4D306E314E1}" destId="{CFF8CD7F-1E76-4E15-8059-63D4D91442FF}" srcOrd="0" destOrd="0" presId="urn:microsoft.com/office/officeart/2005/8/layout/vList2"/>
    <dgm:cxn modelId="{1E51FD1D-5F3F-4F8A-AB5F-0DF60E2ADC5C}" type="presOf" srcId="{7278C1FF-10A8-4A52-ADDE-F856A69EBF8A}" destId="{EAA90EAB-DBCA-4A4D-AE13-96F5D4E605BB}" srcOrd="0" destOrd="0" presId="urn:microsoft.com/office/officeart/2005/8/layout/vList2"/>
    <dgm:cxn modelId="{FAE77F41-2C8E-43F3-9A51-383B200610F2}" srcId="{80CABA64-7281-46FA-97DC-8159EAE3F364}" destId="{96CE01FE-0383-416F-8047-F8D0E7708207}" srcOrd="5" destOrd="0" parTransId="{5FF607F3-99E4-4B87-98A0-901AF973967F}" sibTransId="{471CF1EB-A7B8-4B9B-A310-323CCB1F400A}"/>
    <dgm:cxn modelId="{0FA1CD61-CB4E-4122-9E69-36DC890FF241}" srcId="{80CABA64-7281-46FA-97DC-8159EAE3F364}" destId="{7278C1FF-10A8-4A52-ADDE-F856A69EBF8A}" srcOrd="7" destOrd="0" parTransId="{A2C1B927-DC15-4922-966C-C25E6789E711}" sibTransId="{94D58BC3-837C-468E-BCE3-F54DE536DEC2}"/>
    <dgm:cxn modelId="{0646C866-6769-4A6D-94A0-66A1EC21DDD8}" type="presOf" srcId="{148BDC8D-B904-483D-B4B2-F7D6F777AAB8}" destId="{F14641DE-DAD7-4E45-82A4-2EF71E403E01}" srcOrd="0" destOrd="0" presId="urn:microsoft.com/office/officeart/2005/8/layout/vList2"/>
    <dgm:cxn modelId="{D563CB78-3C1A-4D06-A56E-75F5F58289AD}" srcId="{80CABA64-7281-46FA-97DC-8159EAE3F364}" destId="{B9891572-0DBE-4AB3-A3F3-D4D306E314E1}" srcOrd="2" destOrd="0" parTransId="{194F1BEA-22B4-4F9F-84D2-BA776E81EDA8}" sibTransId="{7145CB61-2D17-4D65-8F56-C90C0E11E587}"/>
    <dgm:cxn modelId="{41A0DA58-8E0B-4CDA-8B68-B52DD99F4BA2}" type="presOf" srcId="{80CABA64-7281-46FA-97DC-8159EAE3F364}" destId="{99B70B79-6B6D-4BFF-AF1B-AFD9C7DDA793}" srcOrd="0" destOrd="0" presId="urn:microsoft.com/office/officeart/2005/8/layout/vList2"/>
    <dgm:cxn modelId="{7225B97F-3379-4470-823F-BCA80F1C1525}" type="presOf" srcId="{96CE01FE-0383-416F-8047-F8D0E7708207}" destId="{925015EB-C7D2-4369-AB66-229D9E628D9A}" srcOrd="0" destOrd="0" presId="urn:microsoft.com/office/officeart/2005/8/layout/vList2"/>
    <dgm:cxn modelId="{E43611A3-9C93-4033-A94B-014FFD9722E2}" srcId="{80CABA64-7281-46FA-97DC-8159EAE3F364}" destId="{639B2ABA-18F8-4436-8467-C074460BC851}" srcOrd="3" destOrd="0" parTransId="{006C8709-14C5-45A2-AA9B-4C5CCB0F1038}" sibTransId="{DEE2D774-B011-414E-88AD-E2167E973D63}"/>
    <dgm:cxn modelId="{DE53D3B4-0BF0-4F84-814E-9C8A8649E319}" type="presOf" srcId="{639B2ABA-18F8-4436-8467-C074460BC851}" destId="{D4BE5498-1C54-478C-BDFE-ED124D1393CA}" srcOrd="0" destOrd="0" presId="urn:microsoft.com/office/officeart/2005/8/layout/vList2"/>
    <dgm:cxn modelId="{E0ABE3B4-C7D4-4115-8973-880BBA66977C}" srcId="{80CABA64-7281-46FA-97DC-8159EAE3F364}" destId="{E8412012-1CC4-4E74-A745-4F92549F16FB}" srcOrd="6" destOrd="0" parTransId="{268C487D-4927-44AA-9FF5-560A63E6D932}" sibTransId="{E986D8A0-71A9-40A1-B3CD-E74CE6A34E2F}"/>
    <dgm:cxn modelId="{E30B83BF-3879-47A1-A53F-81D8E401AC3F}" type="presOf" srcId="{E8412012-1CC4-4E74-A745-4F92549F16FB}" destId="{DF13F4C7-5456-455A-BDF5-5BBEF1F6628C}" srcOrd="0" destOrd="0" presId="urn:microsoft.com/office/officeart/2005/8/layout/vList2"/>
    <dgm:cxn modelId="{5C93E5C5-61BE-4FB8-A89D-2FEE607DE4B7}" type="presOf" srcId="{7775976C-824A-4D19-A3BC-98EC7129EB02}" destId="{DBB0F00C-A153-4423-9358-4B9F90C1A3AB}" srcOrd="0" destOrd="0" presId="urn:microsoft.com/office/officeart/2005/8/layout/vList2"/>
    <dgm:cxn modelId="{A965BBCB-8E72-4F2D-BDE5-0C92B4C5A509}" srcId="{80CABA64-7281-46FA-97DC-8159EAE3F364}" destId="{148BDC8D-B904-483D-B4B2-F7D6F777AAB8}" srcOrd="4" destOrd="0" parTransId="{0E662B53-83D2-405A-96E3-4905E56BC9EB}" sibTransId="{77738EBB-5CB3-451A-8E07-F243AD2ECFE8}"/>
    <dgm:cxn modelId="{D0C0B4D5-838A-4EF5-99A3-A59144870F43}" srcId="{80CABA64-7281-46FA-97DC-8159EAE3F364}" destId="{7775976C-824A-4D19-A3BC-98EC7129EB02}" srcOrd="1" destOrd="0" parTransId="{6996AB08-6DB1-478F-AEC9-C1401D591239}" sibTransId="{7AE6188E-78A9-4459-B19F-569B2F937AFC}"/>
    <dgm:cxn modelId="{52DAF4DD-84D5-4303-BBE2-DA4308395ABE}" type="presOf" srcId="{9E8977E0-03CA-4B98-9130-B5C2D369B9CF}" destId="{BA5479B2-F5F5-43A8-9ED5-2FE153594CD0}" srcOrd="0" destOrd="0" presId="urn:microsoft.com/office/officeart/2005/8/layout/vList2"/>
    <dgm:cxn modelId="{7EA00FE7-DCEF-4E38-AF6C-48FC90D41C72}" srcId="{80CABA64-7281-46FA-97DC-8159EAE3F364}" destId="{9E8977E0-03CA-4B98-9130-B5C2D369B9CF}" srcOrd="0" destOrd="0" parTransId="{A596C74C-0731-4A0C-A172-682AF1AA5329}" sibTransId="{8B0B3F07-3474-4584-AF38-ED11A7A02F87}"/>
    <dgm:cxn modelId="{C7837E15-F147-4F80-BFEA-E51003E2ECB4}" type="presParOf" srcId="{99B70B79-6B6D-4BFF-AF1B-AFD9C7DDA793}" destId="{BA5479B2-F5F5-43A8-9ED5-2FE153594CD0}" srcOrd="0" destOrd="0" presId="urn:microsoft.com/office/officeart/2005/8/layout/vList2"/>
    <dgm:cxn modelId="{A9E2AEF1-E1FA-4811-96A9-7B6E035A6955}" type="presParOf" srcId="{99B70B79-6B6D-4BFF-AF1B-AFD9C7DDA793}" destId="{AE354F89-1982-47EB-90E6-A0F2A176275A}" srcOrd="1" destOrd="0" presId="urn:microsoft.com/office/officeart/2005/8/layout/vList2"/>
    <dgm:cxn modelId="{C4BB1BCB-9044-44A0-AE23-54525EB9616D}" type="presParOf" srcId="{99B70B79-6B6D-4BFF-AF1B-AFD9C7DDA793}" destId="{DBB0F00C-A153-4423-9358-4B9F90C1A3AB}" srcOrd="2" destOrd="0" presId="urn:microsoft.com/office/officeart/2005/8/layout/vList2"/>
    <dgm:cxn modelId="{3DDD9E11-C113-445D-826B-2F7134CFBD05}" type="presParOf" srcId="{99B70B79-6B6D-4BFF-AF1B-AFD9C7DDA793}" destId="{95E4A90D-23BB-4852-9195-588490E856FB}" srcOrd="3" destOrd="0" presId="urn:microsoft.com/office/officeart/2005/8/layout/vList2"/>
    <dgm:cxn modelId="{D32FCE9F-673A-4D39-9742-EBE815541F3A}" type="presParOf" srcId="{99B70B79-6B6D-4BFF-AF1B-AFD9C7DDA793}" destId="{CFF8CD7F-1E76-4E15-8059-63D4D91442FF}" srcOrd="4" destOrd="0" presId="urn:microsoft.com/office/officeart/2005/8/layout/vList2"/>
    <dgm:cxn modelId="{D4956465-AA76-4EE0-9E8A-BB059CBB6567}" type="presParOf" srcId="{99B70B79-6B6D-4BFF-AF1B-AFD9C7DDA793}" destId="{58432C87-373D-4A93-9D13-19066D16AE2A}" srcOrd="5" destOrd="0" presId="urn:microsoft.com/office/officeart/2005/8/layout/vList2"/>
    <dgm:cxn modelId="{ED56A2BA-97AE-415B-995C-03C109BB63E2}" type="presParOf" srcId="{99B70B79-6B6D-4BFF-AF1B-AFD9C7DDA793}" destId="{D4BE5498-1C54-478C-BDFE-ED124D1393CA}" srcOrd="6" destOrd="0" presId="urn:microsoft.com/office/officeart/2005/8/layout/vList2"/>
    <dgm:cxn modelId="{3A5A7B13-47A3-488E-A4F0-3457BCE9A889}" type="presParOf" srcId="{99B70B79-6B6D-4BFF-AF1B-AFD9C7DDA793}" destId="{4B1CE003-6332-44E9-BDCA-755DC479EA75}" srcOrd="7" destOrd="0" presId="urn:microsoft.com/office/officeart/2005/8/layout/vList2"/>
    <dgm:cxn modelId="{0F8758C7-930C-4759-9993-9B1C6CE5DDA1}" type="presParOf" srcId="{99B70B79-6B6D-4BFF-AF1B-AFD9C7DDA793}" destId="{F14641DE-DAD7-4E45-82A4-2EF71E403E01}" srcOrd="8" destOrd="0" presId="urn:microsoft.com/office/officeart/2005/8/layout/vList2"/>
    <dgm:cxn modelId="{29F84E64-DF75-413F-B96A-23C18869948D}" type="presParOf" srcId="{99B70B79-6B6D-4BFF-AF1B-AFD9C7DDA793}" destId="{AF630FE7-6E2F-4E67-A180-11DDD1F88872}" srcOrd="9" destOrd="0" presId="urn:microsoft.com/office/officeart/2005/8/layout/vList2"/>
    <dgm:cxn modelId="{1D4BA7D9-B0D7-4DC7-B154-67932868701D}" type="presParOf" srcId="{99B70B79-6B6D-4BFF-AF1B-AFD9C7DDA793}" destId="{925015EB-C7D2-4369-AB66-229D9E628D9A}" srcOrd="10" destOrd="0" presId="urn:microsoft.com/office/officeart/2005/8/layout/vList2"/>
    <dgm:cxn modelId="{9C6BC92D-D685-43D0-967F-AAB1F6966F97}" type="presParOf" srcId="{99B70B79-6B6D-4BFF-AF1B-AFD9C7DDA793}" destId="{D43F13DD-FB31-4744-B4D9-807EC3D3F13E}" srcOrd="11" destOrd="0" presId="urn:microsoft.com/office/officeart/2005/8/layout/vList2"/>
    <dgm:cxn modelId="{03433AAD-D12D-47F3-986F-585FA6F414F5}" type="presParOf" srcId="{99B70B79-6B6D-4BFF-AF1B-AFD9C7DDA793}" destId="{DF13F4C7-5456-455A-BDF5-5BBEF1F6628C}" srcOrd="12" destOrd="0" presId="urn:microsoft.com/office/officeart/2005/8/layout/vList2"/>
    <dgm:cxn modelId="{A3D46DBD-7C5E-450C-984E-04103CDBE757}" type="presParOf" srcId="{99B70B79-6B6D-4BFF-AF1B-AFD9C7DDA793}" destId="{9E48DD97-A56B-4019-94DD-F0CD1BA8811C}" srcOrd="13" destOrd="0" presId="urn:microsoft.com/office/officeart/2005/8/layout/vList2"/>
    <dgm:cxn modelId="{23F28D44-AD41-4065-ABD1-B9700EDAA59C}" type="presParOf" srcId="{99B70B79-6B6D-4BFF-AF1B-AFD9C7DDA793}" destId="{EAA90EAB-DBCA-4A4D-AE13-96F5D4E605BB}"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EE7E-4909-4379-A221-6474C2EC1CB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A9B907E9-1BCA-4749-9634-3E7F6F891BA3}">
      <dgm:prSet custT="1"/>
      <dgm:spPr/>
      <dgm:t>
        <a:bodyPr/>
        <a:lstStyle/>
        <a:p>
          <a:pPr rtl="0"/>
          <a:r>
            <a:rPr lang="cs-CZ" sz="1800" b="1" dirty="0">
              <a:solidFill>
                <a:schemeClr val="tx1"/>
              </a:solidFill>
            </a:rPr>
            <a:t>snaha využít ho ve svůj prospěch (žádat o službu, získat KO, kontakt s lidmi / úřady venku, předání dopisu apod.), možnost setkat se s jinými vězni → získat výhodu</a:t>
          </a:r>
        </a:p>
      </dgm:t>
    </dgm:pt>
    <dgm:pt modelId="{C9A2C510-3C96-4322-9140-96CE5017084A}" type="parTrans" cxnId="{E72B82DB-9D75-4541-81A2-AC3A46568D3A}">
      <dgm:prSet/>
      <dgm:spPr/>
      <dgm:t>
        <a:bodyPr/>
        <a:lstStyle/>
        <a:p>
          <a:endParaRPr lang="cs-CZ">
            <a:solidFill>
              <a:schemeClr val="tx1"/>
            </a:solidFill>
          </a:endParaRPr>
        </a:p>
      </dgm:t>
    </dgm:pt>
    <dgm:pt modelId="{CA4F57C8-8529-40F0-857F-F24892029C3D}" type="sibTrans" cxnId="{E72B82DB-9D75-4541-81A2-AC3A46568D3A}">
      <dgm:prSet/>
      <dgm:spPr/>
      <dgm:t>
        <a:bodyPr/>
        <a:lstStyle/>
        <a:p>
          <a:endParaRPr lang="cs-CZ">
            <a:solidFill>
              <a:schemeClr val="tx1"/>
            </a:solidFill>
          </a:endParaRPr>
        </a:p>
      </dgm:t>
    </dgm:pt>
    <dgm:pt modelId="{56FCB002-1EC4-412B-91A9-2AC5B04986C6}">
      <dgm:prSet custT="1"/>
      <dgm:spPr/>
      <dgm:t>
        <a:bodyPr/>
        <a:lstStyle/>
        <a:p>
          <a:pPr rtl="0"/>
          <a:r>
            <a:rPr lang="cs-CZ" sz="1800" b="1" dirty="0">
              <a:solidFill>
                <a:schemeClr val="tx1"/>
              </a:solidFill>
            </a:rPr>
            <a:t>zvědavost, změna v nudném životě → zabít čas</a:t>
          </a:r>
        </a:p>
      </dgm:t>
    </dgm:pt>
    <dgm:pt modelId="{796BC1B4-7689-4DC0-9E78-38B29C77D9FB}" type="parTrans" cxnId="{CE6DAA78-EC64-45E3-8079-A7F11D4CED8D}">
      <dgm:prSet/>
      <dgm:spPr/>
      <dgm:t>
        <a:bodyPr/>
        <a:lstStyle/>
        <a:p>
          <a:endParaRPr lang="cs-CZ">
            <a:solidFill>
              <a:schemeClr val="tx1"/>
            </a:solidFill>
          </a:endParaRPr>
        </a:p>
      </dgm:t>
    </dgm:pt>
    <dgm:pt modelId="{26AFFC9C-D0F9-4872-BDB6-BED2DB139369}" type="sibTrans" cxnId="{CE6DAA78-EC64-45E3-8079-A7F11D4CED8D}">
      <dgm:prSet/>
      <dgm:spPr/>
      <dgm:t>
        <a:bodyPr/>
        <a:lstStyle/>
        <a:p>
          <a:endParaRPr lang="cs-CZ">
            <a:solidFill>
              <a:schemeClr val="tx1"/>
            </a:solidFill>
          </a:endParaRPr>
        </a:p>
      </dgm:t>
    </dgm:pt>
    <dgm:pt modelId="{0627C61B-7D5F-4B02-AF2D-A07C7099F7F2}">
      <dgm:prSet custT="1"/>
      <dgm:spPr/>
      <dgm:t>
        <a:bodyPr/>
        <a:lstStyle/>
        <a:p>
          <a:pPr rtl="0"/>
          <a:r>
            <a:rPr lang="cs-CZ" sz="1800" b="1" dirty="0">
              <a:solidFill>
                <a:schemeClr val="tx1"/>
              </a:solidFill>
            </a:rPr>
            <a:t>zájem o víru, církev, náboženství – nic o tom neví → něco se dovědět</a:t>
          </a:r>
        </a:p>
      </dgm:t>
    </dgm:pt>
    <dgm:pt modelId="{E3A9E89F-FF8F-4C52-B3D9-8257425BA797}" type="parTrans" cxnId="{128D7F7E-0B27-435A-B2EF-37E72E00669E}">
      <dgm:prSet/>
      <dgm:spPr/>
      <dgm:t>
        <a:bodyPr/>
        <a:lstStyle/>
        <a:p>
          <a:endParaRPr lang="cs-CZ">
            <a:solidFill>
              <a:schemeClr val="tx1"/>
            </a:solidFill>
          </a:endParaRPr>
        </a:p>
      </dgm:t>
    </dgm:pt>
    <dgm:pt modelId="{C4F9F1F6-ED86-49CD-82CA-0105AF0E6FF7}" type="sibTrans" cxnId="{128D7F7E-0B27-435A-B2EF-37E72E00669E}">
      <dgm:prSet/>
      <dgm:spPr/>
      <dgm:t>
        <a:bodyPr/>
        <a:lstStyle/>
        <a:p>
          <a:endParaRPr lang="cs-CZ">
            <a:solidFill>
              <a:schemeClr val="tx1"/>
            </a:solidFill>
          </a:endParaRPr>
        </a:p>
      </dgm:t>
    </dgm:pt>
    <dgm:pt modelId="{05811AFB-1946-410F-8BCC-41AAB888AAA2}">
      <dgm:prSet custT="1"/>
      <dgm:spPr/>
      <dgm:t>
        <a:bodyPr/>
        <a:lstStyle/>
        <a:p>
          <a:pPr rtl="0"/>
          <a:r>
            <a:rPr lang="cs-CZ" sz="1800" b="1" dirty="0">
              <a:solidFill>
                <a:schemeClr val="tx1"/>
              </a:solidFill>
            </a:rPr>
            <a:t>vlastní „náboženské“ prožitky, kterým nerozumí → pochopit sám sebe</a:t>
          </a:r>
        </a:p>
      </dgm:t>
    </dgm:pt>
    <dgm:pt modelId="{24D7D6BA-9A8B-4EDA-B977-1FDEE88F7A55}" type="parTrans" cxnId="{1C8AF6D9-77F3-4B61-B23B-A36FAA75154F}">
      <dgm:prSet/>
      <dgm:spPr/>
      <dgm:t>
        <a:bodyPr/>
        <a:lstStyle/>
        <a:p>
          <a:endParaRPr lang="cs-CZ">
            <a:solidFill>
              <a:schemeClr val="tx1"/>
            </a:solidFill>
          </a:endParaRPr>
        </a:p>
      </dgm:t>
    </dgm:pt>
    <dgm:pt modelId="{B23FD5F6-B9BB-4961-814D-3FF63EA6AD09}" type="sibTrans" cxnId="{1C8AF6D9-77F3-4B61-B23B-A36FAA75154F}">
      <dgm:prSet/>
      <dgm:spPr/>
      <dgm:t>
        <a:bodyPr/>
        <a:lstStyle/>
        <a:p>
          <a:endParaRPr lang="cs-CZ">
            <a:solidFill>
              <a:schemeClr val="tx1"/>
            </a:solidFill>
          </a:endParaRPr>
        </a:p>
      </dgm:t>
    </dgm:pt>
    <dgm:pt modelId="{0F71B025-95F3-4FCF-ABEB-C6EE345D2A7F}">
      <dgm:prSet custT="1"/>
      <dgm:spPr/>
      <dgm:t>
        <a:bodyPr/>
        <a:lstStyle/>
        <a:p>
          <a:pPr rtl="0"/>
          <a:r>
            <a:rPr lang="cs-CZ" sz="1800" b="1" dirty="0">
              <a:solidFill>
                <a:schemeClr val="tx1"/>
              </a:solidFill>
            </a:rPr>
            <a:t>osobní krize, deprese, osamělost, výčitky svědomí → komunikovat s někým, vypovídat se</a:t>
          </a:r>
        </a:p>
      </dgm:t>
    </dgm:pt>
    <dgm:pt modelId="{A27D0749-35B9-47C4-BE93-75D61DA05798}" type="parTrans" cxnId="{FB1CAFC6-B0FF-4A46-8AF4-88DA3CD2FA16}">
      <dgm:prSet/>
      <dgm:spPr/>
      <dgm:t>
        <a:bodyPr/>
        <a:lstStyle/>
        <a:p>
          <a:endParaRPr lang="cs-CZ">
            <a:solidFill>
              <a:schemeClr val="tx1"/>
            </a:solidFill>
          </a:endParaRPr>
        </a:p>
      </dgm:t>
    </dgm:pt>
    <dgm:pt modelId="{53537CA5-3F7F-489D-8AC9-DCCCBD60E4D9}" type="sibTrans" cxnId="{FB1CAFC6-B0FF-4A46-8AF4-88DA3CD2FA16}">
      <dgm:prSet/>
      <dgm:spPr/>
      <dgm:t>
        <a:bodyPr/>
        <a:lstStyle/>
        <a:p>
          <a:endParaRPr lang="cs-CZ">
            <a:solidFill>
              <a:schemeClr val="tx1"/>
            </a:solidFill>
          </a:endParaRPr>
        </a:p>
      </dgm:t>
    </dgm:pt>
    <dgm:pt modelId="{9891436A-AEC2-4A70-B37B-2BC8291899AA}">
      <dgm:prSet custT="1"/>
      <dgm:spPr/>
      <dgm:t>
        <a:bodyPr/>
        <a:lstStyle/>
        <a:p>
          <a:pPr rtl="0"/>
          <a:r>
            <a:rPr lang="cs-CZ" sz="1800" b="1" dirty="0">
              <a:solidFill>
                <a:schemeClr val="tx1"/>
              </a:solidFill>
            </a:rPr>
            <a:t>touha po víře, modlitbě, duchovním životě → žít z víry</a:t>
          </a:r>
        </a:p>
      </dgm:t>
    </dgm:pt>
    <dgm:pt modelId="{08363BF2-F925-4842-A10E-D7D17A7684F5}" type="parTrans" cxnId="{16526A03-434F-4BC0-83E7-EBE768FCE3E2}">
      <dgm:prSet/>
      <dgm:spPr/>
      <dgm:t>
        <a:bodyPr/>
        <a:lstStyle/>
        <a:p>
          <a:endParaRPr lang="cs-CZ">
            <a:solidFill>
              <a:schemeClr val="tx1"/>
            </a:solidFill>
          </a:endParaRPr>
        </a:p>
      </dgm:t>
    </dgm:pt>
    <dgm:pt modelId="{C275EBD0-8851-4787-B698-EE4DF13748A3}" type="sibTrans" cxnId="{16526A03-434F-4BC0-83E7-EBE768FCE3E2}">
      <dgm:prSet/>
      <dgm:spPr/>
      <dgm:t>
        <a:bodyPr/>
        <a:lstStyle/>
        <a:p>
          <a:endParaRPr lang="cs-CZ">
            <a:solidFill>
              <a:schemeClr val="tx1"/>
            </a:solidFill>
          </a:endParaRPr>
        </a:p>
      </dgm:t>
    </dgm:pt>
    <dgm:pt modelId="{4D394E2E-8A89-47AA-B034-1C12663FE1FA}" type="pres">
      <dgm:prSet presAssocID="{36A8EE7E-4909-4379-A221-6474C2EC1CB5}" presName="linear" presStyleCnt="0">
        <dgm:presLayoutVars>
          <dgm:animLvl val="lvl"/>
          <dgm:resizeHandles val="exact"/>
        </dgm:presLayoutVars>
      </dgm:prSet>
      <dgm:spPr/>
    </dgm:pt>
    <dgm:pt modelId="{0EF37A94-6EBD-4924-8007-77D460BD50D8}" type="pres">
      <dgm:prSet presAssocID="{A9B907E9-1BCA-4749-9634-3E7F6F891BA3}" presName="parentText" presStyleLbl="node1" presStyleIdx="0" presStyleCnt="6">
        <dgm:presLayoutVars>
          <dgm:chMax val="0"/>
          <dgm:bulletEnabled val="1"/>
        </dgm:presLayoutVars>
      </dgm:prSet>
      <dgm:spPr/>
    </dgm:pt>
    <dgm:pt modelId="{33CE5323-C6BE-47FD-8E91-E207DB45E0DC}" type="pres">
      <dgm:prSet presAssocID="{CA4F57C8-8529-40F0-857F-F24892029C3D}" presName="spacer" presStyleCnt="0"/>
      <dgm:spPr/>
    </dgm:pt>
    <dgm:pt modelId="{62253DE8-7434-4857-8F41-D8AA1A8B8243}" type="pres">
      <dgm:prSet presAssocID="{56FCB002-1EC4-412B-91A9-2AC5B04986C6}" presName="parentText" presStyleLbl="node1" presStyleIdx="1" presStyleCnt="6">
        <dgm:presLayoutVars>
          <dgm:chMax val="0"/>
          <dgm:bulletEnabled val="1"/>
        </dgm:presLayoutVars>
      </dgm:prSet>
      <dgm:spPr/>
    </dgm:pt>
    <dgm:pt modelId="{65AB3939-D35E-4349-AE02-E958A02EFEB0}" type="pres">
      <dgm:prSet presAssocID="{26AFFC9C-D0F9-4872-BDB6-BED2DB139369}" presName="spacer" presStyleCnt="0"/>
      <dgm:spPr/>
    </dgm:pt>
    <dgm:pt modelId="{BCF6483B-10D4-483C-A991-6680E84CDE5C}" type="pres">
      <dgm:prSet presAssocID="{0627C61B-7D5F-4B02-AF2D-A07C7099F7F2}" presName="parentText" presStyleLbl="node1" presStyleIdx="2" presStyleCnt="6">
        <dgm:presLayoutVars>
          <dgm:chMax val="0"/>
          <dgm:bulletEnabled val="1"/>
        </dgm:presLayoutVars>
      </dgm:prSet>
      <dgm:spPr/>
    </dgm:pt>
    <dgm:pt modelId="{918638F0-E9E4-4454-BA0A-556149011E4D}" type="pres">
      <dgm:prSet presAssocID="{C4F9F1F6-ED86-49CD-82CA-0105AF0E6FF7}" presName="spacer" presStyleCnt="0"/>
      <dgm:spPr/>
    </dgm:pt>
    <dgm:pt modelId="{D2DE356E-8219-4954-84E3-496A9807DC7D}" type="pres">
      <dgm:prSet presAssocID="{05811AFB-1946-410F-8BCC-41AAB888AAA2}" presName="parentText" presStyleLbl="node1" presStyleIdx="3" presStyleCnt="6">
        <dgm:presLayoutVars>
          <dgm:chMax val="0"/>
          <dgm:bulletEnabled val="1"/>
        </dgm:presLayoutVars>
      </dgm:prSet>
      <dgm:spPr/>
    </dgm:pt>
    <dgm:pt modelId="{C0402839-565E-486A-9DD5-1D8922339E79}" type="pres">
      <dgm:prSet presAssocID="{B23FD5F6-B9BB-4961-814D-3FF63EA6AD09}" presName="spacer" presStyleCnt="0"/>
      <dgm:spPr/>
    </dgm:pt>
    <dgm:pt modelId="{44B2222B-C1BC-46C9-8090-674BB8DF8FFE}" type="pres">
      <dgm:prSet presAssocID="{0F71B025-95F3-4FCF-ABEB-C6EE345D2A7F}" presName="parentText" presStyleLbl="node1" presStyleIdx="4" presStyleCnt="6">
        <dgm:presLayoutVars>
          <dgm:chMax val="0"/>
          <dgm:bulletEnabled val="1"/>
        </dgm:presLayoutVars>
      </dgm:prSet>
      <dgm:spPr/>
    </dgm:pt>
    <dgm:pt modelId="{9CE81216-A2BD-4D36-A5F9-F3B284B43DF5}" type="pres">
      <dgm:prSet presAssocID="{53537CA5-3F7F-489D-8AC9-DCCCBD60E4D9}" presName="spacer" presStyleCnt="0"/>
      <dgm:spPr/>
    </dgm:pt>
    <dgm:pt modelId="{93A9F704-9A31-4211-AC44-5D89B6990C50}" type="pres">
      <dgm:prSet presAssocID="{9891436A-AEC2-4A70-B37B-2BC8291899AA}" presName="parentText" presStyleLbl="node1" presStyleIdx="5" presStyleCnt="6">
        <dgm:presLayoutVars>
          <dgm:chMax val="0"/>
          <dgm:bulletEnabled val="1"/>
        </dgm:presLayoutVars>
      </dgm:prSet>
      <dgm:spPr/>
    </dgm:pt>
  </dgm:ptLst>
  <dgm:cxnLst>
    <dgm:cxn modelId="{16526A03-434F-4BC0-83E7-EBE768FCE3E2}" srcId="{36A8EE7E-4909-4379-A221-6474C2EC1CB5}" destId="{9891436A-AEC2-4A70-B37B-2BC8291899AA}" srcOrd="5" destOrd="0" parTransId="{08363BF2-F925-4842-A10E-D7D17A7684F5}" sibTransId="{C275EBD0-8851-4787-B698-EE4DF13748A3}"/>
    <dgm:cxn modelId="{15E44C09-FBE2-4B79-A096-3FB8390BCE0D}" type="presOf" srcId="{9891436A-AEC2-4A70-B37B-2BC8291899AA}" destId="{93A9F704-9A31-4211-AC44-5D89B6990C50}" srcOrd="0" destOrd="0" presId="urn:microsoft.com/office/officeart/2005/8/layout/vList2"/>
    <dgm:cxn modelId="{2ADF3923-3C97-4C2E-B534-7093A55B9355}" type="presOf" srcId="{0F71B025-95F3-4FCF-ABEB-C6EE345D2A7F}" destId="{44B2222B-C1BC-46C9-8090-674BB8DF8FFE}" srcOrd="0" destOrd="0" presId="urn:microsoft.com/office/officeart/2005/8/layout/vList2"/>
    <dgm:cxn modelId="{5D7B3B36-B800-47B8-9196-5573AE27EB28}" type="presOf" srcId="{0627C61B-7D5F-4B02-AF2D-A07C7099F7F2}" destId="{BCF6483B-10D4-483C-A991-6680E84CDE5C}" srcOrd="0" destOrd="0" presId="urn:microsoft.com/office/officeart/2005/8/layout/vList2"/>
    <dgm:cxn modelId="{C8774778-C266-4F4E-96F7-73C3CA67B45B}" type="presOf" srcId="{36A8EE7E-4909-4379-A221-6474C2EC1CB5}" destId="{4D394E2E-8A89-47AA-B034-1C12663FE1FA}" srcOrd="0" destOrd="0" presId="urn:microsoft.com/office/officeart/2005/8/layout/vList2"/>
    <dgm:cxn modelId="{CE6DAA78-EC64-45E3-8079-A7F11D4CED8D}" srcId="{36A8EE7E-4909-4379-A221-6474C2EC1CB5}" destId="{56FCB002-1EC4-412B-91A9-2AC5B04986C6}" srcOrd="1" destOrd="0" parTransId="{796BC1B4-7689-4DC0-9E78-38B29C77D9FB}" sibTransId="{26AFFC9C-D0F9-4872-BDB6-BED2DB139369}"/>
    <dgm:cxn modelId="{128D7F7E-0B27-435A-B2EF-37E72E00669E}" srcId="{36A8EE7E-4909-4379-A221-6474C2EC1CB5}" destId="{0627C61B-7D5F-4B02-AF2D-A07C7099F7F2}" srcOrd="2" destOrd="0" parTransId="{E3A9E89F-FF8F-4C52-B3D9-8257425BA797}" sibTransId="{C4F9F1F6-ED86-49CD-82CA-0105AF0E6FF7}"/>
    <dgm:cxn modelId="{DA2D6C99-AB42-48CA-9CDF-FB28CCF8587E}" type="presOf" srcId="{05811AFB-1946-410F-8BCC-41AAB888AAA2}" destId="{D2DE356E-8219-4954-84E3-496A9807DC7D}" srcOrd="0" destOrd="0" presId="urn:microsoft.com/office/officeart/2005/8/layout/vList2"/>
    <dgm:cxn modelId="{928049C0-311B-4537-88CB-AE0609C8EE5B}" type="presOf" srcId="{56FCB002-1EC4-412B-91A9-2AC5B04986C6}" destId="{62253DE8-7434-4857-8F41-D8AA1A8B8243}" srcOrd="0" destOrd="0" presId="urn:microsoft.com/office/officeart/2005/8/layout/vList2"/>
    <dgm:cxn modelId="{FB1CAFC6-B0FF-4A46-8AF4-88DA3CD2FA16}" srcId="{36A8EE7E-4909-4379-A221-6474C2EC1CB5}" destId="{0F71B025-95F3-4FCF-ABEB-C6EE345D2A7F}" srcOrd="4" destOrd="0" parTransId="{A27D0749-35B9-47C4-BE93-75D61DA05798}" sibTransId="{53537CA5-3F7F-489D-8AC9-DCCCBD60E4D9}"/>
    <dgm:cxn modelId="{2E4235CA-C1AA-49C8-AEDA-6AED8E3EA48B}" type="presOf" srcId="{A9B907E9-1BCA-4749-9634-3E7F6F891BA3}" destId="{0EF37A94-6EBD-4924-8007-77D460BD50D8}" srcOrd="0" destOrd="0" presId="urn:microsoft.com/office/officeart/2005/8/layout/vList2"/>
    <dgm:cxn modelId="{1C8AF6D9-77F3-4B61-B23B-A36FAA75154F}" srcId="{36A8EE7E-4909-4379-A221-6474C2EC1CB5}" destId="{05811AFB-1946-410F-8BCC-41AAB888AAA2}" srcOrd="3" destOrd="0" parTransId="{24D7D6BA-9A8B-4EDA-B977-1FDEE88F7A55}" sibTransId="{B23FD5F6-B9BB-4961-814D-3FF63EA6AD09}"/>
    <dgm:cxn modelId="{E72B82DB-9D75-4541-81A2-AC3A46568D3A}" srcId="{36A8EE7E-4909-4379-A221-6474C2EC1CB5}" destId="{A9B907E9-1BCA-4749-9634-3E7F6F891BA3}" srcOrd="0" destOrd="0" parTransId="{C9A2C510-3C96-4322-9140-96CE5017084A}" sibTransId="{CA4F57C8-8529-40F0-857F-F24892029C3D}"/>
    <dgm:cxn modelId="{FCEEDB6F-5D1D-4DD0-A72E-9C06ED592F95}" type="presParOf" srcId="{4D394E2E-8A89-47AA-B034-1C12663FE1FA}" destId="{0EF37A94-6EBD-4924-8007-77D460BD50D8}" srcOrd="0" destOrd="0" presId="urn:microsoft.com/office/officeart/2005/8/layout/vList2"/>
    <dgm:cxn modelId="{F4E1AF67-3436-4A4B-B344-A0CCCFA18D6D}" type="presParOf" srcId="{4D394E2E-8A89-47AA-B034-1C12663FE1FA}" destId="{33CE5323-C6BE-47FD-8E91-E207DB45E0DC}" srcOrd="1" destOrd="0" presId="urn:microsoft.com/office/officeart/2005/8/layout/vList2"/>
    <dgm:cxn modelId="{3330F417-7FDC-463B-A5B9-E57216EFF821}" type="presParOf" srcId="{4D394E2E-8A89-47AA-B034-1C12663FE1FA}" destId="{62253DE8-7434-4857-8F41-D8AA1A8B8243}" srcOrd="2" destOrd="0" presId="urn:microsoft.com/office/officeart/2005/8/layout/vList2"/>
    <dgm:cxn modelId="{854AF190-13DB-4022-BE55-ED8A5DF3D943}" type="presParOf" srcId="{4D394E2E-8A89-47AA-B034-1C12663FE1FA}" destId="{65AB3939-D35E-4349-AE02-E958A02EFEB0}" srcOrd="3" destOrd="0" presId="urn:microsoft.com/office/officeart/2005/8/layout/vList2"/>
    <dgm:cxn modelId="{5D6B1DBF-9B1D-47E1-8F15-5F94724E283D}" type="presParOf" srcId="{4D394E2E-8A89-47AA-B034-1C12663FE1FA}" destId="{BCF6483B-10D4-483C-A991-6680E84CDE5C}" srcOrd="4" destOrd="0" presId="urn:microsoft.com/office/officeart/2005/8/layout/vList2"/>
    <dgm:cxn modelId="{5EA01A25-3D8A-42C9-947A-476F86E4DEBC}" type="presParOf" srcId="{4D394E2E-8A89-47AA-B034-1C12663FE1FA}" destId="{918638F0-E9E4-4454-BA0A-556149011E4D}" srcOrd="5" destOrd="0" presId="urn:microsoft.com/office/officeart/2005/8/layout/vList2"/>
    <dgm:cxn modelId="{044B5255-03BC-4AEB-91FB-8F7DB598CC64}" type="presParOf" srcId="{4D394E2E-8A89-47AA-B034-1C12663FE1FA}" destId="{D2DE356E-8219-4954-84E3-496A9807DC7D}" srcOrd="6" destOrd="0" presId="urn:microsoft.com/office/officeart/2005/8/layout/vList2"/>
    <dgm:cxn modelId="{EBEDF254-0F6E-44E0-9607-A2B004E4EF08}" type="presParOf" srcId="{4D394E2E-8A89-47AA-B034-1C12663FE1FA}" destId="{C0402839-565E-486A-9DD5-1D8922339E79}" srcOrd="7" destOrd="0" presId="urn:microsoft.com/office/officeart/2005/8/layout/vList2"/>
    <dgm:cxn modelId="{FA4DF285-807C-411A-8E9B-B01303CA99D4}" type="presParOf" srcId="{4D394E2E-8A89-47AA-B034-1C12663FE1FA}" destId="{44B2222B-C1BC-46C9-8090-674BB8DF8FFE}" srcOrd="8" destOrd="0" presId="urn:microsoft.com/office/officeart/2005/8/layout/vList2"/>
    <dgm:cxn modelId="{79526459-A22C-42B2-8953-D17E53FCA686}" type="presParOf" srcId="{4D394E2E-8A89-47AA-B034-1C12663FE1FA}" destId="{9CE81216-A2BD-4D36-A5F9-F3B284B43DF5}" srcOrd="9" destOrd="0" presId="urn:microsoft.com/office/officeart/2005/8/layout/vList2"/>
    <dgm:cxn modelId="{E5076A4C-E0DE-48A3-B0B9-68260A8FCA70}" type="presParOf" srcId="{4D394E2E-8A89-47AA-B034-1C12663FE1FA}" destId="{93A9F704-9A31-4211-AC44-5D89B6990C50}" srcOrd="1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03D13E-DA3A-4423-B929-036310B6A3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8A7B0A3E-90A2-409B-B8C1-0C91D389D945}">
      <dgm:prSet/>
      <dgm:spPr/>
      <dgm:t>
        <a:bodyPr/>
        <a:lstStyle/>
        <a:p>
          <a:pPr rtl="0"/>
          <a:r>
            <a:rPr lang="cs-CZ" b="1" dirty="0">
              <a:solidFill>
                <a:schemeClr val="tx1"/>
              </a:solidFill>
            </a:rPr>
            <a:t>1. Zajistit realizaci náboženských potřeb obviněných a odsouzených jako jejich základní lidské právo, garantované mezinárodními dokumenty, Listinou základních práv a svobod a zákony ČR</a:t>
          </a:r>
        </a:p>
      </dgm:t>
    </dgm:pt>
    <dgm:pt modelId="{1280BAA6-ED84-4412-86D2-78EDA416DC17}" type="parTrans" cxnId="{128876DD-3C33-4279-BE47-C3A52727EBBA}">
      <dgm:prSet/>
      <dgm:spPr/>
      <dgm:t>
        <a:bodyPr/>
        <a:lstStyle/>
        <a:p>
          <a:endParaRPr lang="cs-CZ" b="1">
            <a:solidFill>
              <a:schemeClr val="tx1"/>
            </a:solidFill>
          </a:endParaRPr>
        </a:p>
      </dgm:t>
    </dgm:pt>
    <dgm:pt modelId="{2687AC29-425A-4ED9-9165-56E1F917D4F9}" type="sibTrans" cxnId="{128876DD-3C33-4279-BE47-C3A52727EBBA}">
      <dgm:prSet/>
      <dgm:spPr/>
      <dgm:t>
        <a:bodyPr/>
        <a:lstStyle/>
        <a:p>
          <a:endParaRPr lang="cs-CZ" b="1">
            <a:solidFill>
              <a:schemeClr val="tx1"/>
            </a:solidFill>
          </a:endParaRPr>
        </a:p>
      </dgm:t>
    </dgm:pt>
    <dgm:pt modelId="{C729A832-6E8E-4E7B-A981-BCBC8B68BD5B}">
      <dgm:prSet/>
      <dgm:spPr/>
      <dgm:t>
        <a:bodyPr/>
        <a:lstStyle/>
        <a:p>
          <a:pPr rtl="0"/>
          <a:r>
            <a:rPr lang="cs-CZ" b="1" dirty="0">
              <a:solidFill>
                <a:schemeClr val="tx1"/>
              </a:solidFill>
            </a:rPr>
            <a:t>2. Předávat obviněným a odsouzeným naději na možnou změnu životních hodnot i na kvalitativní změnu života, a to zejména podporou rozvoje spirituální dimenze jejich osobnosti </a:t>
          </a:r>
        </a:p>
      </dgm:t>
    </dgm:pt>
    <dgm:pt modelId="{A314F854-AE57-4542-8098-EF48BB0AE78C}" type="parTrans" cxnId="{CFA00EA5-E0A7-4A07-BD06-70DE573A95E4}">
      <dgm:prSet/>
      <dgm:spPr/>
      <dgm:t>
        <a:bodyPr/>
        <a:lstStyle/>
        <a:p>
          <a:endParaRPr lang="cs-CZ" b="1">
            <a:solidFill>
              <a:schemeClr val="tx1"/>
            </a:solidFill>
          </a:endParaRPr>
        </a:p>
      </dgm:t>
    </dgm:pt>
    <dgm:pt modelId="{B2B5EC7D-0E9F-42D2-81A4-E68C3DC42B6E}" type="sibTrans" cxnId="{CFA00EA5-E0A7-4A07-BD06-70DE573A95E4}">
      <dgm:prSet/>
      <dgm:spPr/>
      <dgm:t>
        <a:bodyPr/>
        <a:lstStyle/>
        <a:p>
          <a:endParaRPr lang="cs-CZ" b="1">
            <a:solidFill>
              <a:schemeClr val="tx1"/>
            </a:solidFill>
          </a:endParaRPr>
        </a:p>
      </dgm:t>
    </dgm:pt>
    <dgm:pt modelId="{82BFA1F7-8A7E-421C-8352-E762326C79F8}">
      <dgm:prSet/>
      <dgm:spPr/>
      <dgm:t>
        <a:bodyPr/>
        <a:lstStyle/>
        <a:p>
          <a:pPr rtl="0"/>
          <a:r>
            <a:rPr lang="cs-CZ" b="1" dirty="0">
              <a:solidFill>
                <a:schemeClr val="tx1"/>
              </a:solidFill>
            </a:rPr>
            <a:t>3. Vytvářet společenství církve uvnitř věznice v ekumenickém duchu a v propojení s církevními strukturami mimo věznici</a:t>
          </a:r>
        </a:p>
      </dgm:t>
    </dgm:pt>
    <dgm:pt modelId="{35B0FAA9-674E-485D-A062-5FBB2DCD918F}" type="parTrans" cxnId="{57A26C9F-471E-48F8-8B06-9E3B6DC20EA8}">
      <dgm:prSet/>
      <dgm:spPr/>
      <dgm:t>
        <a:bodyPr/>
        <a:lstStyle/>
        <a:p>
          <a:endParaRPr lang="cs-CZ" b="1">
            <a:solidFill>
              <a:schemeClr val="tx1"/>
            </a:solidFill>
          </a:endParaRPr>
        </a:p>
      </dgm:t>
    </dgm:pt>
    <dgm:pt modelId="{D59E18EE-5A80-4BCC-93B2-FE14130D3E1E}" type="sibTrans" cxnId="{57A26C9F-471E-48F8-8B06-9E3B6DC20EA8}">
      <dgm:prSet/>
      <dgm:spPr/>
      <dgm:t>
        <a:bodyPr/>
        <a:lstStyle/>
        <a:p>
          <a:endParaRPr lang="cs-CZ" b="1">
            <a:solidFill>
              <a:schemeClr val="tx1"/>
            </a:solidFill>
          </a:endParaRPr>
        </a:p>
      </dgm:t>
    </dgm:pt>
    <dgm:pt modelId="{3899AF4A-B02E-448F-88B2-5CFE77BDB166}">
      <dgm:prSet/>
      <dgm:spPr/>
      <dgm:t>
        <a:bodyPr/>
        <a:lstStyle/>
        <a:p>
          <a:pPr rtl="0"/>
          <a:r>
            <a:rPr lang="cs-CZ" b="1" dirty="0">
              <a:solidFill>
                <a:schemeClr val="tx1"/>
              </a:solidFill>
            </a:rPr>
            <a:t>4. Spolupracovat s vedením věznice a odbornými zaměstnanci v naplňování účelu výkonu vazby a trestu</a:t>
          </a:r>
        </a:p>
      </dgm:t>
    </dgm:pt>
    <dgm:pt modelId="{DE274422-F794-46D9-B5E6-A120697863DF}" type="parTrans" cxnId="{992377C8-21BF-4BA2-9E76-BDD3735F3D81}">
      <dgm:prSet/>
      <dgm:spPr/>
      <dgm:t>
        <a:bodyPr/>
        <a:lstStyle/>
        <a:p>
          <a:endParaRPr lang="cs-CZ" b="1">
            <a:solidFill>
              <a:schemeClr val="tx1"/>
            </a:solidFill>
          </a:endParaRPr>
        </a:p>
      </dgm:t>
    </dgm:pt>
    <dgm:pt modelId="{0133B2C6-FC01-453F-A050-12FA8445D077}" type="sibTrans" cxnId="{992377C8-21BF-4BA2-9E76-BDD3735F3D81}">
      <dgm:prSet/>
      <dgm:spPr/>
      <dgm:t>
        <a:bodyPr/>
        <a:lstStyle/>
        <a:p>
          <a:endParaRPr lang="cs-CZ" b="1">
            <a:solidFill>
              <a:schemeClr val="tx1"/>
            </a:solidFill>
          </a:endParaRPr>
        </a:p>
      </dgm:t>
    </dgm:pt>
    <dgm:pt modelId="{2E02B840-9B1A-4F46-84EE-4AFF7211F3C9}">
      <dgm:prSet/>
      <dgm:spPr/>
      <dgm:t>
        <a:bodyPr/>
        <a:lstStyle/>
        <a:p>
          <a:pPr rtl="0"/>
          <a:r>
            <a:rPr lang="cs-CZ" b="1" dirty="0">
              <a:solidFill>
                <a:schemeClr val="tx1"/>
              </a:solidFill>
            </a:rPr>
            <a:t>5. Nabízet pastorační službu pracovníkům věznice</a:t>
          </a:r>
        </a:p>
      </dgm:t>
    </dgm:pt>
    <dgm:pt modelId="{24566DFE-FCC4-40D2-9DE7-80F1D35DBED6}" type="parTrans" cxnId="{0AE4D794-A538-46D6-A209-83C99EF530BB}">
      <dgm:prSet/>
      <dgm:spPr/>
      <dgm:t>
        <a:bodyPr/>
        <a:lstStyle/>
        <a:p>
          <a:endParaRPr lang="cs-CZ" b="1">
            <a:solidFill>
              <a:schemeClr val="tx1"/>
            </a:solidFill>
          </a:endParaRPr>
        </a:p>
      </dgm:t>
    </dgm:pt>
    <dgm:pt modelId="{67169D4F-CB27-4E56-92A5-1BA0E838D81C}" type="sibTrans" cxnId="{0AE4D794-A538-46D6-A209-83C99EF530BB}">
      <dgm:prSet/>
      <dgm:spPr/>
      <dgm:t>
        <a:bodyPr/>
        <a:lstStyle/>
        <a:p>
          <a:endParaRPr lang="cs-CZ" b="1">
            <a:solidFill>
              <a:schemeClr val="tx1"/>
            </a:solidFill>
          </a:endParaRPr>
        </a:p>
      </dgm:t>
    </dgm:pt>
    <dgm:pt modelId="{18F50CDA-AEEB-4763-BFA4-3D61C156ABE6}" type="pres">
      <dgm:prSet presAssocID="{4C03D13E-DA3A-4423-B929-036310B6A345}" presName="linear" presStyleCnt="0">
        <dgm:presLayoutVars>
          <dgm:animLvl val="lvl"/>
          <dgm:resizeHandles val="exact"/>
        </dgm:presLayoutVars>
      </dgm:prSet>
      <dgm:spPr/>
    </dgm:pt>
    <dgm:pt modelId="{48AC81B1-0870-41BC-8F7E-956EE52DEE85}" type="pres">
      <dgm:prSet presAssocID="{8A7B0A3E-90A2-409B-B8C1-0C91D389D945}" presName="parentText" presStyleLbl="node1" presStyleIdx="0" presStyleCnt="5">
        <dgm:presLayoutVars>
          <dgm:chMax val="0"/>
          <dgm:bulletEnabled val="1"/>
        </dgm:presLayoutVars>
      </dgm:prSet>
      <dgm:spPr/>
    </dgm:pt>
    <dgm:pt modelId="{B8471766-4391-4301-9F3E-87586C129AD3}" type="pres">
      <dgm:prSet presAssocID="{2687AC29-425A-4ED9-9165-56E1F917D4F9}" presName="spacer" presStyleCnt="0"/>
      <dgm:spPr/>
    </dgm:pt>
    <dgm:pt modelId="{B53CC238-3F47-43C0-9D14-D3BA53532CBF}" type="pres">
      <dgm:prSet presAssocID="{C729A832-6E8E-4E7B-A981-BCBC8B68BD5B}" presName="parentText" presStyleLbl="node1" presStyleIdx="1" presStyleCnt="5">
        <dgm:presLayoutVars>
          <dgm:chMax val="0"/>
          <dgm:bulletEnabled val="1"/>
        </dgm:presLayoutVars>
      </dgm:prSet>
      <dgm:spPr/>
    </dgm:pt>
    <dgm:pt modelId="{6FCE7BEE-07C8-465C-97C4-E83D56C27EE4}" type="pres">
      <dgm:prSet presAssocID="{B2B5EC7D-0E9F-42D2-81A4-E68C3DC42B6E}" presName="spacer" presStyleCnt="0"/>
      <dgm:spPr/>
    </dgm:pt>
    <dgm:pt modelId="{C6A29FBC-CFCE-43F4-8B09-3C636B796BFB}" type="pres">
      <dgm:prSet presAssocID="{82BFA1F7-8A7E-421C-8352-E762326C79F8}" presName="parentText" presStyleLbl="node1" presStyleIdx="2" presStyleCnt="5">
        <dgm:presLayoutVars>
          <dgm:chMax val="0"/>
          <dgm:bulletEnabled val="1"/>
        </dgm:presLayoutVars>
      </dgm:prSet>
      <dgm:spPr/>
    </dgm:pt>
    <dgm:pt modelId="{F3F6A518-1573-471B-8BDC-73C330E74B47}" type="pres">
      <dgm:prSet presAssocID="{D59E18EE-5A80-4BCC-93B2-FE14130D3E1E}" presName="spacer" presStyleCnt="0"/>
      <dgm:spPr/>
    </dgm:pt>
    <dgm:pt modelId="{C797AC0E-1CBD-41C5-805D-ECC4CCEF8FBB}" type="pres">
      <dgm:prSet presAssocID="{3899AF4A-B02E-448F-88B2-5CFE77BDB166}" presName="parentText" presStyleLbl="node1" presStyleIdx="3" presStyleCnt="5">
        <dgm:presLayoutVars>
          <dgm:chMax val="0"/>
          <dgm:bulletEnabled val="1"/>
        </dgm:presLayoutVars>
      </dgm:prSet>
      <dgm:spPr/>
    </dgm:pt>
    <dgm:pt modelId="{41274B2E-2F65-449B-8CE7-BCF75C770481}" type="pres">
      <dgm:prSet presAssocID="{0133B2C6-FC01-453F-A050-12FA8445D077}" presName="spacer" presStyleCnt="0"/>
      <dgm:spPr/>
    </dgm:pt>
    <dgm:pt modelId="{88AF2EAB-AB66-425B-9E13-759E540AD751}" type="pres">
      <dgm:prSet presAssocID="{2E02B840-9B1A-4F46-84EE-4AFF7211F3C9}" presName="parentText" presStyleLbl="node1" presStyleIdx="4" presStyleCnt="5">
        <dgm:presLayoutVars>
          <dgm:chMax val="0"/>
          <dgm:bulletEnabled val="1"/>
        </dgm:presLayoutVars>
      </dgm:prSet>
      <dgm:spPr/>
    </dgm:pt>
  </dgm:ptLst>
  <dgm:cxnLst>
    <dgm:cxn modelId="{ED08CA40-F07F-4D50-8F81-DC43ACA2D351}" type="presOf" srcId="{2E02B840-9B1A-4F46-84EE-4AFF7211F3C9}" destId="{88AF2EAB-AB66-425B-9E13-759E540AD751}" srcOrd="0" destOrd="0" presId="urn:microsoft.com/office/officeart/2005/8/layout/vList2"/>
    <dgm:cxn modelId="{0AE4D794-A538-46D6-A209-83C99EF530BB}" srcId="{4C03D13E-DA3A-4423-B929-036310B6A345}" destId="{2E02B840-9B1A-4F46-84EE-4AFF7211F3C9}" srcOrd="4" destOrd="0" parTransId="{24566DFE-FCC4-40D2-9DE7-80F1D35DBED6}" sibTransId="{67169D4F-CB27-4E56-92A5-1BA0E838D81C}"/>
    <dgm:cxn modelId="{B2218B9D-5B9D-4AF9-8AFE-AE253AD1C4CF}" type="presOf" srcId="{C729A832-6E8E-4E7B-A981-BCBC8B68BD5B}" destId="{B53CC238-3F47-43C0-9D14-D3BA53532CBF}" srcOrd="0" destOrd="0" presId="urn:microsoft.com/office/officeart/2005/8/layout/vList2"/>
    <dgm:cxn modelId="{57A26C9F-471E-48F8-8B06-9E3B6DC20EA8}" srcId="{4C03D13E-DA3A-4423-B929-036310B6A345}" destId="{82BFA1F7-8A7E-421C-8352-E762326C79F8}" srcOrd="2" destOrd="0" parTransId="{35B0FAA9-674E-485D-A062-5FBB2DCD918F}" sibTransId="{D59E18EE-5A80-4BCC-93B2-FE14130D3E1E}"/>
    <dgm:cxn modelId="{CFA00EA5-E0A7-4A07-BD06-70DE573A95E4}" srcId="{4C03D13E-DA3A-4423-B929-036310B6A345}" destId="{C729A832-6E8E-4E7B-A981-BCBC8B68BD5B}" srcOrd="1" destOrd="0" parTransId="{A314F854-AE57-4542-8098-EF48BB0AE78C}" sibTransId="{B2B5EC7D-0E9F-42D2-81A4-E68C3DC42B6E}"/>
    <dgm:cxn modelId="{992377C8-21BF-4BA2-9E76-BDD3735F3D81}" srcId="{4C03D13E-DA3A-4423-B929-036310B6A345}" destId="{3899AF4A-B02E-448F-88B2-5CFE77BDB166}" srcOrd="3" destOrd="0" parTransId="{DE274422-F794-46D9-B5E6-A120697863DF}" sibTransId="{0133B2C6-FC01-453F-A050-12FA8445D077}"/>
    <dgm:cxn modelId="{7A6445C9-8431-43F8-A7B5-5A6D3CE923AC}" type="presOf" srcId="{82BFA1F7-8A7E-421C-8352-E762326C79F8}" destId="{C6A29FBC-CFCE-43F4-8B09-3C636B796BFB}" srcOrd="0" destOrd="0" presId="urn:microsoft.com/office/officeart/2005/8/layout/vList2"/>
    <dgm:cxn modelId="{128876DD-3C33-4279-BE47-C3A52727EBBA}" srcId="{4C03D13E-DA3A-4423-B929-036310B6A345}" destId="{8A7B0A3E-90A2-409B-B8C1-0C91D389D945}" srcOrd="0" destOrd="0" parTransId="{1280BAA6-ED84-4412-86D2-78EDA416DC17}" sibTransId="{2687AC29-425A-4ED9-9165-56E1F917D4F9}"/>
    <dgm:cxn modelId="{0BC038F7-591D-4862-872D-9145F27E8B0C}" type="presOf" srcId="{3899AF4A-B02E-448F-88B2-5CFE77BDB166}" destId="{C797AC0E-1CBD-41C5-805D-ECC4CCEF8FBB}" srcOrd="0" destOrd="0" presId="urn:microsoft.com/office/officeart/2005/8/layout/vList2"/>
    <dgm:cxn modelId="{448BF6F7-4E04-403D-988B-A05E9D2AF1B9}" type="presOf" srcId="{8A7B0A3E-90A2-409B-B8C1-0C91D389D945}" destId="{48AC81B1-0870-41BC-8F7E-956EE52DEE85}" srcOrd="0" destOrd="0" presId="urn:microsoft.com/office/officeart/2005/8/layout/vList2"/>
    <dgm:cxn modelId="{2AB0D0F8-38B1-43B0-B227-2A3827E35F24}" type="presOf" srcId="{4C03D13E-DA3A-4423-B929-036310B6A345}" destId="{18F50CDA-AEEB-4763-BFA4-3D61C156ABE6}" srcOrd="0" destOrd="0" presId="urn:microsoft.com/office/officeart/2005/8/layout/vList2"/>
    <dgm:cxn modelId="{7975AF6E-34CF-4768-B208-4BE744AE335E}" type="presParOf" srcId="{18F50CDA-AEEB-4763-BFA4-3D61C156ABE6}" destId="{48AC81B1-0870-41BC-8F7E-956EE52DEE85}" srcOrd="0" destOrd="0" presId="urn:microsoft.com/office/officeart/2005/8/layout/vList2"/>
    <dgm:cxn modelId="{4FA38231-FDBF-41A9-B8A4-558B2444B405}" type="presParOf" srcId="{18F50CDA-AEEB-4763-BFA4-3D61C156ABE6}" destId="{B8471766-4391-4301-9F3E-87586C129AD3}" srcOrd="1" destOrd="0" presId="urn:microsoft.com/office/officeart/2005/8/layout/vList2"/>
    <dgm:cxn modelId="{05FA2C60-C698-43DA-A1BF-8E201465FDDF}" type="presParOf" srcId="{18F50CDA-AEEB-4763-BFA4-3D61C156ABE6}" destId="{B53CC238-3F47-43C0-9D14-D3BA53532CBF}" srcOrd="2" destOrd="0" presId="urn:microsoft.com/office/officeart/2005/8/layout/vList2"/>
    <dgm:cxn modelId="{20BD07AA-5C56-4252-A130-BF0B2909ABEA}" type="presParOf" srcId="{18F50CDA-AEEB-4763-BFA4-3D61C156ABE6}" destId="{6FCE7BEE-07C8-465C-97C4-E83D56C27EE4}" srcOrd="3" destOrd="0" presId="urn:microsoft.com/office/officeart/2005/8/layout/vList2"/>
    <dgm:cxn modelId="{26DBF318-B628-4D7B-AA2F-AD2292AB1015}" type="presParOf" srcId="{18F50CDA-AEEB-4763-BFA4-3D61C156ABE6}" destId="{C6A29FBC-CFCE-43F4-8B09-3C636B796BFB}" srcOrd="4" destOrd="0" presId="urn:microsoft.com/office/officeart/2005/8/layout/vList2"/>
    <dgm:cxn modelId="{89680454-961B-4849-9BD4-AE23A87EB4CA}" type="presParOf" srcId="{18F50CDA-AEEB-4763-BFA4-3D61C156ABE6}" destId="{F3F6A518-1573-471B-8BDC-73C330E74B47}" srcOrd="5" destOrd="0" presId="urn:microsoft.com/office/officeart/2005/8/layout/vList2"/>
    <dgm:cxn modelId="{19925746-9485-4180-8500-D97942809CD6}" type="presParOf" srcId="{18F50CDA-AEEB-4763-BFA4-3D61C156ABE6}" destId="{C797AC0E-1CBD-41C5-805D-ECC4CCEF8FBB}" srcOrd="6" destOrd="0" presId="urn:microsoft.com/office/officeart/2005/8/layout/vList2"/>
    <dgm:cxn modelId="{6B195B22-3D5E-4B4F-9C2F-D12049265C1E}" type="presParOf" srcId="{18F50CDA-AEEB-4763-BFA4-3D61C156ABE6}" destId="{41274B2E-2F65-449B-8CE7-BCF75C770481}" srcOrd="7" destOrd="0" presId="urn:microsoft.com/office/officeart/2005/8/layout/vList2"/>
    <dgm:cxn modelId="{E53DC655-37F9-4490-A561-A46F541C6F16}" type="presParOf" srcId="{18F50CDA-AEEB-4763-BFA4-3D61C156ABE6}" destId="{88AF2EAB-AB66-425B-9E13-759E540AD75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1102FF-2E78-459E-85DD-E0B909FBA20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F395EAD6-C99F-48AF-8969-3FA127AEE15B}">
      <dgm:prSet/>
      <dgm:spPr/>
      <dgm:t>
        <a:bodyPr/>
        <a:lstStyle/>
        <a:p>
          <a:pPr rtl="0"/>
          <a:r>
            <a:rPr lang="cs-CZ" dirty="0"/>
            <a:t>Účelem trestu je </a:t>
          </a:r>
        </a:p>
      </dgm:t>
    </dgm:pt>
    <dgm:pt modelId="{0C6C3A57-CABA-4FBC-890C-C05CBB10E48D}" type="parTrans" cxnId="{2ED98029-D8D1-4531-AAF6-FC5CAF69C4BB}">
      <dgm:prSet/>
      <dgm:spPr/>
      <dgm:t>
        <a:bodyPr/>
        <a:lstStyle/>
        <a:p>
          <a:endParaRPr lang="cs-CZ"/>
        </a:p>
      </dgm:t>
    </dgm:pt>
    <dgm:pt modelId="{DFCA1728-B711-4EC6-9894-6B89E2DD0D25}" type="sibTrans" cxnId="{2ED98029-D8D1-4531-AAF6-FC5CAF69C4BB}">
      <dgm:prSet/>
      <dgm:spPr/>
      <dgm:t>
        <a:bodyPr/>
        <a:lstStyle/>
        <a:p>
          <a:endParaRPr lang="cs-CZ"/>
        </a:p>
      </dgm:t>
    </dgm:pt>
    <dgm:pt modelId="{0962D317-A095-4777-9A89-2A01629539EA}">
      <dgm:prSet/>
      <dgm:spPr/>
      <dgm:t>
        <a:bodyPr/>
        <a:lstStyle/>
        <a:p>
          <a:pPr rtl="0"/>
          <a:r>
            <a:rPr lang="cs-CZ" dirty="0">
              <a:solidFill>
                <a:schemeClr val="bg1"/>
              </a:solidFill>
            </a:rPr>
            <a:t>chránit společnost před pachateli trestných činů (ochranná funkce), </a:t>
          </a:r>
        </a:p>
      </dgm:t>
    </dgm:pt>
    <dgm:pt modelId="{AACCB5F5-ECE0-40E5-BA1A-F070C9F82A93}" type="parTrans" cxnId="{721935D3-F475-4A72-BAE6-C9F1360C4DB8}">
      <dgm:prSet/>
      <dgm:spPr/>
      <dgm:t>
        <a:bodyPr/>
        <a:lstStyle/>
        <a:p>
          <a:endParaRPr lang="cs-CZ"/>
        </a:p>
      </dgm:t>
    </dgm:pt>
    <dgm:pt modelId="{82D7AD8B-7ABD-4660-BA68-A4BD11FAD1DE}" type="sibTrans" cxnId="{721935D3-F475-4A72-BAE6-C9F1360C4DB8}">
      <dgm:prSet/>
      <dgm:spPr/>
      <dgm:t>
        <a:bodyPr/>
        <a:lstStyle/>
        <a:p>
          <a:endParaRPr lang="cs-CZ"/>
        </a:p>
      </dgm:t>
    </dgm:pt>
    <dgm:pt modelId="{469A9D73-62D7-4C57-936E-7A6445707843}">
      <dgm:prSet/>
      <dgm:spPr/>
      <dgm:t>
        <a:bodyPr/>
        <a:lstStyle/>
        <a:p>
          <a:pPr rtl="0"/>
          <a:r>
            <a:rPr lang="cs-CZ" dirty="0">
              <a:solidFill>
                <a:schemeClr val="bg1"/>
              </a:solidFill>
            </a:rPr>
            <a:t>zabránit odsouzenému v dalším páchání trestné činnosti (represivní funkce),</a:t>
          </a:r>
        </a:p>
      </dgm:t>
    </dgm:pt>
    <dgm:pt modelId="{820F2E7D-8A50-4619-BA50-FF22F90C72E9}" type="parTrans" cxnId="{1081A6CA-A20B-4576-A192-A9AD60B26119}">
      <dgm:prSet/>
      <dgm:spPr/>
      <dgm:t>
        <a:bodyPr/>
        <a:lstStyle/>
        <a:p>
          <a:endParaRPr lang="cs-CZ"/>
        </a:p>
      </dgm:t>
    </dgm:pt>
    <dgm:pt modelId="{FE86F7B0-5CB2-4CEB-805E-82FCECD475F9}" type="sibTrans" cxnId="{1081A6CA-A20B-4576-A192-A9AD60B26119}">
      <dgm:prSet/>
      <dgm:spPr/>
      <dgm:t>
        <a:bodyPr/>
        <a:lstStyle/>
        <a:p>
          <a:endParaRPr lang="cs-CZ"/>
        </a:p>
      </dgm:t>
    </dgm:pt>
    <dgm:pt modelId="{3FB480F0-50C3-4022-9D61-0154DCFAB961}">
      <dgm:prSet/>
      <dgm:spPr/>
      <dgm:t>
        <a:bodyPr/>
        <a:lstStyle/>
        <a:p>
          <a:pPr rtl="0"/>
          <a:r>
            <a:rPr lang="cs-CZ" dirty="0">
              <a:solidFill>
                <a:schemeClr val="bg1"/>
              </a:solidFill>
            </a:rPr>
            <a:t>vychovat jej k tomu, aby vedl řádný život, a tím působit výchovně i na ostatní členy společnosti (výchovná funkce).“ (zákon č. 140/1961 </a:t>
          </a:r>
          <a:r>
            <a:rPr lang="cs-CZ" dirty="0" err="1">
              <a:solidFill>
                <a:schemeClr val="bg1"/>
              </a:solidFill>
            </a:rPr>
            <a:t>Sb</a:t>
          </a:r>
          <a:r>
            <a:rPr lang="cs-CZ" dirty="0">
              <a:solidFill>
                <a:schemeClr val="bg1"/>
              </a:solidFill>
            </a:rPr>
            <a:t>, § 23)</a:t>
          </a:r>
        </a:p>
      </dgm:t>
    </dgm:pt>
    <dgm:pt modelId="{06017759-DCE1-414F-8695-609AAB2A6359}" type="parTrans" cxnId="{BE63A945-B9E9-4E6C-BCF6-3A6ACB9F5E58}">
      <dgm:prSet/>
      <dgm:spPr/>
      <dgm:t>
        <a:bodyPr/>
        <a:lstStyle/>
        <a:p>
          <a:endParaRPr lang="cs-CZ"/>
        </a:p>
      </dgm:t>
    </dgm:pt>
    <dgm:pt modelId="{14D1E811-25D9-49F3-A921-F22C397AA6B4}" type="sibTrans" cxnId="{BE63A945-B9E9-4E6C-BCF6-3A6ACB9F5E58}">
      <dgm:prSet/>
      <dgm:spPr/>
      <dgm:t>
        <a:bodyPr/>
        <a:lstStyle/>
        <a:p>
          <a:endParaRPr lang="cs-CZ"/>
        </a:p>
      </dgm:t>
    </dgm:pt>
    <dgm:pt modelId="{C49101B1-6325-4179-BF1E-8B53C7A60430}">
      <dgm:prSet/>
      <dgm:spPr/>
      <dgm:t>
        <a:bodyPr/>
        <a:lstStyle/>
        <a:p>
          <a:pPr rtl="0"/>
          <a:r>
            <a:rPr lang="cs-CZ" i="0" dirty="0">
              <a:solidFill>
                <a:schemeClr val="bg1"/>
              </a:solidFill>
            </a:rPr>
            <a:t>odradit či odstrašit jiné od podobného jednání (preventivní funkce)</a:t>
          </a:r>
        </a:p>
      </dgm:t>
    </dgm:pt>
    <dgm:pt modelId="{BBF754A2-9BE1-4D6F-B873-7C42A704CEDC}" type="parTrans" cxnId="{C8FA005C-023A-4778-BB28-C218B8C53790}">
      <dgm:prSet/>
      <dgm:spPr/>
      <dgm:t>
        <a:bodyPr/>
        <a:lstStyle/>
        <a:p>
          <a:endParaRPr lang="cs-CZ"/>
        </a:p>
      </dgm:t>
    </dgm:pt>
    <dgm:pt modelId="{D25096D3-48D0-4F84-985C-B584150E8B74}" type="sibTrans" cxnId="{C8FA005C-023A-4778-BB28-C218B8C53790}">
      <dgm:prSet/>
      <dgm:spPr/>
      <dgm:t>
        <a:bodyPr/>
        <a:lstStyle/>
        <a:p>
          <a:endParaRPr lang="cs-CZ"/>
        </a:p>
      </dgm:t>
    </dgm:pt>
    <dgm:pt modelId="{9240BFA6-469F-41E7-8EA1-B532D77DCCA3}">
      <dgm:prSet/>
      <dgm:spPr/>
      <dgm:t>
        <a:bodyPr/>
        <a:lstStyle/>
        <a:p>
          <a:pPr rtl="0"/>
          <a:r>
            <a:rPr lang="cs-CZ" dirty="0">
              <a:solidFill>
                <a:schemeClr val="bg1"/>
              </a:solidFill>
            </a:rPr>
            <a:t>obnovit spravedlnost, která byla trestným činem narušena (</a:t>
          </a:r>
          <a:r>
            <a:rPr lang="cs-CZ" dirty="0" err="1">
              <a:solidFill>
                <a:schemeClr val="bg1"/>
              </a:solidFill>
            </a:rPr>
            <a:t>restorativní</a:t>
          </a:r>
          <a:r>
            <a:rPr lang="cs-CZ" dirty="0">
              <a:solidFill>
                <a:schemeClr val="bg1"/>
              </a:solidFill>
            </a:rPr>
            <a:t> funkce)</a:t>
          </a:r>
        </a:p>
      </dgm:t>
    </dgm:pt>
    <dgm:pt modelId="{03E47FD9-0B8F-4B5B-90CF-32BA72BE82E5}" type="parTrans" cxnId="{4DC2BCEF-9167-4782-8EDA-56360CD0460B}">
      <dgm:prSet/>
      <dgm:spPr/>
      <dgm:t>
        <a:bodyPr/>
        <a:lstStyle/>
        <a:p>
          <a:endParaRPr lang="cs-CZ"/>
        </a:p>
      </dgm:t>
    </dgm:pt>
    <dgm:pt modelId="{5B505D28-32CA-4A63-94E3-6B505E32ABEA}" type="sibTrans" cxnId="{4DC2BCEF-9167-4782-8EDA-56360CD0460B}">
      <dgm:prSet/>
      <dgm:spPr/>
      <dgm:t>
        <a:bodyPr/>
        <a:lstStyle/>
        <a:p>
          <a:endParaRPr lang="cs-CZ"/>
        </a:p>
      </dgm:t>
    </dgm:pt>
    <dgm:pt modelId="{5904F41B-F0CA-4D03-A28A-1FCD8FEB03EB}" type="pres">
      <dgm:prSet presAssocID="{7E1102FF-2E78-459E-85DD-E0B909FBA207}" presName="Name0" presStyleCnt="0">
        <dgm:presLayoutVars>
          <dgm:dir/>
          <dgm:animLvl val="lvl"/>
          <dgm:resizeHandles val="exact"/>
        </dgm:presLayoutVars>
      </dgm:prSet>
      <dgm:spPr/>
    </dgm:pt>
    <dgm:pt modelId="{E9D664D3-C5E0-421D-8B01-82D9266C9CBF}" type="pres">
      <dgm:prSet presAssocID="{F395EAD6-C99F-48AF-8969-3FA127AEE15B}" presName="linNode" presStyleCnt="0"/>
      <dgm:spPr/>
    </dgm:pt>
    <dgm:pt modelId="{168E346D-E573-401E-9218-D9AE25151D39}" type="pres">
      <dgm:prSet presAssocID="{F395EAD6-C99F-48AF-8969-3FA127AEE15B}" presName="parentText" presStyleLbl="node1" presStyleIdx="0" presStyleCnt="1" custScaleX="65974">
        <dgm:presLayoutVars>
          <dgm:chMax val="1"/>
          <dgm:bulletEnabled val="1"/>
        </dgm:presLayoutVars>
      </dgm:prSet>
      <dgm:spPr/>
    </dgm:pt>
    <dgm:pt modelId="{F7846405-7F63-4482-A633-D6C5E84CA483}" type="pres">
      <dgm:prSet presAssocID="{F395EAD6-C99F-48AF-8969-3FA127AEE15B}" presName="descendantText" presStyleLbl="alignAccFollowNode1" presStyleIdx="0" presStyleCnt="1" custScaleX="118747" custScaleY="110406">
        <dgm:presLayoutVars>
          <dgm:bulletEnabled val="1"/>
        </dgm:presLayoutVars>
      </dgm:prSet>
      <dgm:spPr/>
    </dgm:pt>
  </dgm:ptLst>
  <dgm:cxnLst>
    <dgm:cxn modelId="{889DC308-8D74-4B22-B806-6249B407C772}" type="presOf" srcId="{7E1102FF-2E78-459E-85DD-E0B909FBA207}" destId="{5904F41B-F0CA-4D03-A28A-1FCD8FEB03EB}" srcOrd="0" destOrd="0" presId="urn:microsoft.com/office/officeart/2005/8/layout/vList5"/>
    <dgm:cxn modelId="{AB9D8619-FDD8-4982-9675-E98FC0A21BC4}" type="presOf" srcId="{469A9D73-62D7-4C57-936E-7A6445707843}" destId="{F7846405-7F63-4482-A633-D6C5E84CA483}" srcOrd="0" destOrd="1" presId="urn:microsoft.com/office/officeart/2005/8/layout/vList5"/>
    <dgm:cxn modelId="{2ED98029-D8D1-4531-AAF6-FC5CAF69C4BB}" srcId="{7E1102FF-2E78-459E-85DD-E0B909FBA207}" destId="{F395EAD6-C99F-48AF-8969-3FA127AEE15B}" srcOrd="0" destOrd="0" parTransId="{0C6C3A57-CABA-4FBC-890C-C05CBB10E48D}" sibTransId="{DFCA1728-B711-4EC6-9894-6B89E2DD0D25}"/>
    <dgm:cxn modelId="{C8FA005C-023A-4778-BB28-C218B8C53790}" srcId="{F395EAD6-C99F-48AF-8969-3FA127AEE15B}" destId="{C49101B1-6325-4179-BF1E-8B53C7A60430}" srcOrd="3" destOrd="0" parTransId="{BBF754A2-9BE1-4D6F-B873-7C42A704CEDC}" sibTransId="{D25096D3-48D0-4F84-985C-B584150E8B74}"/>
    <dgm:cxn modelId="{169F2145-D680-427B-8F72-93668E71BEE9}" type="presOf" srcId="{0962D317-A095-4777-9A89-2A01629539EA}" destId="{F7846405-7F63-4482-A633-D6C5E84CA483}" srcOrd="0" destOrd="0" presId="urn:microsoft.com/office/officeart/2005/8/layout/vList5"/>
    <dgm:cxn modelId="{BE63A945-B9E9-4E6C-BCF6-3A6ACB9F5E58}" srcId="{F395EAD6-C99F-48AF-8969-3FA127AEE15B}" destId="{3FB480F0-50C3-4022-9D61-0154DCFAB961}" srcOrd="2" destOrd="0" parTransId="{06017759-DCE1-414F-8695-609AAB2A6359}" sibTransId="{14D1E811-25D9-49F3-A921-F22C397AA6B4}"/>
    <dgm:cxn modelId="{AAA35E6F-2F2D-466F-B1A5-1BD387257790}" type="presOf" srcId="{C49101B1-6325-4179-BF1E-8B53C7A60430}" destId="{F7846405-7F63-4482-A633-D6C5E84CA483}" srcOrd="0" destOrd="3" presId="urn:microsoft.com/office/officeart/2005/8/layout/vList5"/>
    <dgm:cxn modelId="{2D046296-0FA0-4F44-A7B9-539AFF6DB691}" type="presOf" srcId="{F395EAD6-C99F-48AF-8969-3FA127AEE15B}" destId="{168E346D-E573-401E-9218-D9AE25151D39}" srcOrd="0" destOrd="0" presId="urn:microsoft.com/office/officeart/2005/8/layout/vList5"/>
    <dgm:cxn modelId="{367C71C5-9A14-4009-AE0F-457BAC285A83}" type="presOf" srcId="{9240BFA6-469F-41E7-8EA1-B532D77DCCA3}" destId="{F7846405-7F63-4482-A633-D6C5E84CA483}" srcOrd="0" destOrd="4" presId="urn:microsoft.com/office/officeart/2005/8/layout/vList5"/>
    <dgm:cxn modelId="{1081A6CA-A20B-4576-A192-A9AD60B26119}" srcId="{F395EAD6-C99F-48AF-8969-3FA127AEE15B}" destId="{469A9D73-62D7-4C57-936E-7A6445707843}" srcOrd="1" destOrd="0" parTransId="{820F2E7D-8A50-4619-BA50-FF22F90C72E9}" sibTransId="{FE86F7B0-5CB2-4CEB-805E-82FCECD475F9}"/>
    <dgm:cxn modelId="{60BD7BD2-54D6-4424-B301-797585F0551C}" type="presOf" srcId="{3FB480F0-50C3-4022-9D61-0154DCFAB961}" destId="{F7846405-7F63-4482-A633-D6C5E84CA483}" srcOrd="0" destOrd="2" presId="urn:microsoft.com/office/officeart/2005/8/layout/vList5"/>
    <dgm:cxn modelId="{721935D3-F475-4A72-BAE6-C9F1360C4DB8}" srcId="{F395EAD6-C99F-48AF-8969-3FA127AEE15B}" destId="{0962D317-A095-4777-9A89-2A01629539EA}" srcOrd="0" destOrd="0" parTransId="{AACCB5F5-ECE0-40E5-BA1A-F070C9F82A93}" sibTransId="{82D7AD8B-7ABD-4660-BA68-A4BD11FAD1DE}"/>
    <dgm:cxn modelId="{4DC2BCEF-9167-4782-8EDA-56360CD0460B}" srcId="{F395EAD6-C99F-48AF-8969-3FA127AEE15B}" destId="{9240BFA6-469F-41E7-8EA1-B532D77DCCA3}" srcOrd="4" destOrd="0" parTransId="{03E47FD9-0B8F-4B5B-90CF-32BA72BE82E5}" sibTransId="{5B505D28-32CA-4A63-94E3-6B505E32ABEA}"/>
    <dgm:cxn modelId="{4E731A79-6DB5-43A2-833D-2CFB336B6719}" type="presParOf" srcId="{5904F41B-F0CA-4D03-A28A-1FCD8FEB03EB}" destId="{E9D664D3-C5E0-421D-8B01-82D9266C9CBF}" srcOrd="0" destOrd="0" presId="urn:microsoft.com/office/officeart/2005/8/layout/vList5"/>
    <dgm:cxn modelId="{0F1708BB-EC9F-4393-B940-332D81C37C8C}" type="presParOf" srcId="{E9D664D3-C5E0-421D-8B01-82D9266C9CBF}" destId="{168E346D-E573-401E-9218-D9AE25151D39}" srcOrd="0" destOrd="0" presId="urn:microsoft.com/office/officeart/2005/8/layout/vList5"/>
    <dgm:cxn modelId="{D9D958DF-53B0-4461-A827-8F1D57E2DE79}" type="presParOf" srcId="{E9D664D3-C5E0-421D-8B01-82D9266C9CBF}" destId="{F7846405-7F63-4482-A633-D6C5E84CA48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CEBA3-A345-432A-87B9-0F8A6E3837B2}">
      <dsp:nvSpPr>
        <dsp:cNvPr id="0" name=""/>
        <dsp:cNvSpPr/>
      </dsp:nvSpPr>
      <dsp:spPr>
        <a:xfrm rot="5400000">
          <a:off x="3359363" y="-368109"/>
          <a:ext cx="447352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cs-CZ" sz="2500" kern="1200" dirty="0">
              <a:solidFill>
                <a:schemeClr val="tx2">
                  <a:lumMod val="10000"/>
                </a:schemeClr>
              </a:solidFill>
            </a:rPr>
            <a:t>být jim blízko v náročné životní situaci („Byl jsem ve vězení, a přišli jste za mnou“, </a:t>
          </a:r>
          <a:r>
            <a:rPr lang="cs-CZ" sz="2500" kern="1200" dirty="0" err="1">
              <a:solidFill>
                <a:schemeClr val="tx2">
                  <a:lumMod val="10000"/>
                </a:schemeClr>
              </a:solidFill>
            </a:rPr>
            <a:t>Mt</a:t>
          </a:r>
          <a:r>
            <a:rPr lang="cs-CZ" sz="2500" kern="1200" dirty="0">
              <a:solidFill>
                <a:schemeClr val="tx2">
                  <a:lumMod val="10000"/>
                </a:schemeClr>
              </a:solidFill>
            </a:rPr>
            <a:t> 25,36), </a:t>
          </a:r>
        </a:p>
        <a:p>
          <a:pPr marL="228600" lvl="1" indent="-228600" algn="l" defTabSz="1111250" rtl="0">
            <a:lnSpc>
              <a:spcPct val="90000"/>
            </a:lnSpc>
            <a:spcBef>
              <a:spcPct val="0"/>
            </a:spcBef>
            <a:spcAft>
              <a:spcPct val="15000"/>
            </a:spcAft>
            <a:buChar char="•"/>
          </a:pPr>
          <a:r>
            <a:rPr lang="cs-CZ" sz="2500" kern="1200" dirty="0">
              <a:solidFill>
                <a:schemeClr val="tx2">
                  <a:lumMod val="10000"/>
                </a:schemeClr>
              </a:solidFill>
            </a:rPr>
            <a:t>zprostředkovat jim Boží odpuštění („Ani já tě neodsuzuji. Jdi a už nehřeš!“, J 8,11),</a:t>
          </a:r>
        </a:p>
        <a:p>
          <a:pPr marL="228600" lvl="1" indent="-228600" algn="l" defTabSz="1111250" rtl="0">
            <a:lnSpc>
              <a:spcPct val="90000"/>
            </a:lnSpc>
            <a:spcBef>
              <a:spcPct val="0"/>
            </a:spcBef>
            <a:spcAft>
              <a:spcPct val="15000"/>
            </a:spcAft>
            <a:buChar char="•"/>
          </a:pPr>
          <a:r>
            <a:rPr lang="cs-CZ" sz="2500" kern="1200" dirty="0">
              <a:solidFill>
                <a:schemeClr val="tx2">
                  <a:lumMod val="10000"/>
                </a:schemeClr>
              </a:solidFill>
            </a:rPr>
            <a:t>motivovat je k náhradě škody a k životu podle křesťanských zásad („Jestliže jsem někoho ošidil, nahradím mu to čtyřnásobně“, L 19,8).</a:t>
          </a:r>
        </a:p>
      </dsp:txBody>
      <dsp:txXfrm rot="-5400000">
        <a:off x="2962656" y="246978"/>
        <a:ext cx="5048564" cy="4036769"/>
      </dsp:txXfrm>
    </dsp:sp>
    <dsp:sp modelId="{79BAB2C3-06E3-4494-A9D1-38EF210D8216}">
      <dsp:nvSpPr>
        <dsp:cNvPr id="0" name=""/>
        <dsp:cNvSpPr/>
      </dsp:nvSpPr>
      <dsp:spPr>
        <a:xfrm>
          <a:off x="0" y="0"/>
          <a:ext cx="2962656" cy="4530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cs-CZ" sz="3600" kern="1200" dirty="0">
              <a:solidFill>
                <a:schemeClr val="tx2">
                  <a:lumMod val="10000"/>
                </a:schemeClr>
              </a:solidFill>
            </a:rPr>
            <a:t>Cíle, které lze pro práci s vězni odvodit z biblických textů: </a:t>
          </a:r>
        </a:p>
      </dsp:txBody>
      <dsp:txXfrm>
        <a:off x="144625" y="144625"/>
        <a:ext cx="2673406" cy="4241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479B2-F5F5-43A8-9ED5-2FE153594CD0}">
      <dsp:nvSpPr>
        <dsp:cNvPr id="0" name=""/>
        <dsp:cNvSpPr/>
      </dsp:nvSpPr>
      <dsp:spPr>
        <a:xfrm>
          <a:off x="0" y="633"/>
          <a:ext cx="8229600" cy="3864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cs-CZ" sz="1600" b="1" kern="1200" dirty="0">
              <a:solidFill>
                <a:schemeClr val="tx1"/>
              </a:solidFill>
            </a:rPr>
            <a:t>Bible: součást péče o chudé (</a:t>
          </a:r>
          <a:r>
            <a:rPr lang="cs-CZ" sz="1600" b="1" kern="1200" dirty="0" err="1">
              <a:solidFill>
                <a:schemeClr val="tx1"/>
              </a:solidFill>
            </a:rPr>
            <a:t>Mt</a:t>
          </a:r>
          <a:r>
            <a:rPr lang="cs-CZ" sz="1600" b="1" kern="1200" dirty="0">
              <a:solidFill>
                <a:schemeClr val="tx1"/>
              </a:solidFill>
            </a:rPr>
            <a:t> 25)</a:t>
          </a:r>
        </a:p>
      </dsp:txBody>
      <dsp:txXfrm>
        <a:off x="0" y="633"/>
        <a:ext cx="8229600" cy="386404"/>
      </dsp:txXfrm>
    </dsp:sp>
    <dsp:sp modelId="{DBB0F00C-A153-4423-9358-4B9F90C1A3AB}">
      <dsp:nvSpPr>
        <dsp:cNvPr id="0" name=""/>
        <dsp:cNvSpPr/>
      </dsp:nvSpPr>
      <dsp:spPr>
        <a:xfrm>
          <a:off x="0" y="397824"/>
          <a:ext cx="8229600" cy="4432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cs-CZ" sz="1600" b="1" kern="1200" dirty="0">
              <a:solidFill>
                <a:schemeClr val="tx1"/>
              </a:solidFill>
            </a:rPr>
            <a:t>Navštěvovat vězněné = jeden ze skutků tělesného milosrdenství</a:t>
          </a:r>
        </a:p>
      </dsp:txBody>
      <dsp:txXfrm>
        <a:off x="0" y="397824"/>
        <a:ext cx="8229600" cy="443294"/>
      </dsp:txXfrm>
    </dsp:sp>
    <dsp:sp modelId="{CFF8CD7F-1E76-4E15-8059-63D4D91442FF}">
      <dsp:nvSpPr>
        <dsp:cNvPr id="0" name=""/>
        <dsp:cNvSpPr/>
      </dsp:nvSpPr>
      <dsp:spPr>
        <a:xfrm>
          <a:off x="0" y="851906"/>
          <a:ext cx="8229600" cy="3941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cs-CZ" sz="1600" b="1" kern="1200" dirty="0">
              <a:solidFill>
                <a:schemeClr val="tx1"/>
              </a:solidFill>
            </a:rPr>
            <a:t>Justiniánův kodex 533: právo biskupů dozorovat věznice</a:t>
          </a:r>
        </a:p>
      </dsp:txBody>
      <dsp:txXfrm>
        <a:off x="0" y="851906"/>
        <a:ext cx="8229600" cy="394148"/>
      </dsp:txXfrm>
    </dsp:sp>
    <dsp:sp modelId="{D4BE5498-1C54-478C-BDFE-ED124D1393CA}">
      <dsp:nvSpPr>
        <dsp:cNvPr id="0" name=""/>
        <dsp:cNvSpPr/>
      </dsp:nvSpPr>
      <dsp:spPr>
        <a:xfrm>
          <a:off x="0" y="1256842"/>
          <a:ext cx="8229600" cy="5220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cs-CZ" sz="1600" b="1" kern="1200" dirty="0">
              <a:solidFill>
                <a:schemeClr val="tx1"/>
              </a:solidFill>
            </a:rPr>
            <a:t>Ve středověku se církev o vězně nezajímala; trest chápán jako odplata za zlý čin, většinou hrdelní</a:t>
          </a:r>
        </a:p>
      </dsp:txBody>
      <dsp:txXfrm>
        <a:off x="0" y="1256842"/>
        <a:ext cx="8229600" cy="522095"/>
      </dsp:txXfrm>
    </dsp:sp>
    <dsp:sp modelId="{F14641DE-DAD7-4E45-82A4-2EF71E403E01}">
      <dsp:nvSpPr>
        <dsp:cNvPr id="0" name=""/>
        <dsp:cNvSpPr/>
      </dsp:nvSpPr>
      <dsp:spPr>
        <a:xfrm>
          <a:off x="0" y="1789725"/>
          <a:ext cx="8229600" cy="5268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cs-CZ" sz="1600" b="1" kern="1200" dirty="0">
              <a:solidFill>
                <a:schemeClr val="tx1"/>
              </a:solidFill>
            </a:rPr>
            <a:t>Vězeňští kaplani poprvé v Anglii v 16. stol. – prvky klášterního života, snaha o nápravu vězňů</a:t>
          </a:r>
        </a:p>
      </dsp:txBody>
      <dsp:txXfrm>
        <a:off x="0" y="1789725"/>
        <a:ext cx="8229600" cy="526811"/>
      </dsp:txXfrm>
    </dsp:sp>
    <dsp:sp modelId="{925015EB-C7D2-4369-AB66-229D9E628D9A}">
      <dsp:nvSpPr>
        <dsp:cNvPr id="0" name=""/>
        <dsp:cNvSpPr/>
      </dsp:nvSpPr>
      <dsp:spPr>
        <a:xfrm>
          <a:off x="0" y="2327324"/>
          <a:ext cx="8229600" cy="4861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cs-CZ" sz="1600" b="1" kern="1200" dirty="0">
              <a:solidFill>
                <a:schemeClr val="tx1"/>
              </a:solidFill>
            </a:rPr>
            <a:t>19. stol. – rozvoj vězeňské duchovní služby v Evropě, včetně </a:t>
          </a:r>
          <a:r>
            <a:rPr lang="cs-CZ" sz="1600" b="1" kern="1200" dirty="0" err="1">
              <a:solidFill>
                <a:schemeClr val="tx1"/>
              </a:solidFill>
            </a:rPr>
            <a:t>Rakouska</a:t>
          </a:r>
          <a:r>
            <a:rPr lang="cs-CZ" sz="1600" b="1" kern="1200" dirty="0">
              <a:solidFill>
                <a:schemeClr val="tx1"/>
              </a:solidFill>
            </a:rPr>
            <a:t>-Uherska</a:t>
          </a:r>
        </a:p>
      </dsp:txBody>
      <dsp:txXfrm>
        <a:off x="0" y="2327324"/>
        <a:ext cx="8229600" cy="486159"/>
      </dsp:txXfrm>
    </dsp:sp>
    <dsp:sp modelId="{DF13F4C7-5456-455A-BDF5-5BBEF1F6628C}">
      <dsp:nvSpPr>
        <dsp:cNvPr id="0" name=""/>
        <dsp:cNvSpPr/>
      </dsp:nvSpPr>
      <dsp:spPr>
        <a:xfrm>
          <a:off x="0" y="2824271"/>
          <a:ext cx="8229600" cy="5315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cs-CZ" sz="1600" b="1" kern="1200" dirty="0">
              <a:solidFill>
                <a:schemeClr val="tx1"/>
              </a:solidFill>
            </a:rPr>
            <a:t>P. František Josef Řezáč: </a:t>
          </a:r>
          <a:r>
            <a:rPr lang="cs-CZ" sz="1600" b="1" i="1" kern="1200" dirty="0">
              <a:solidFill>
                <a:schemeClr val="tx1"/>
              </a:solidFill>
            </a:rPr>
            <a:t>Vězeňství v posavádních způsobech svých s návrhem o zdárnější trestání a polepšování zločinců.</a:t>
          </a:r>
          <a:endParaRPr lang="cs-CZ" sz="1600" b="1" kern="1200" dirty="0">
            <a:solidFill>
              <a:schemeClr val="tx1"/>
            </a:solidFill>
          </a:endParaRPr>
        </a:p>
      </dsp:txBody>
      <dsp:txXfrm>
        <a:off x="0" y="2824271"/>
        <a:ext cx="8229600" cy="531532"/>
      </dsp:txXfrm>
    </dsp:sp>
    <dsp:sp modelId="{EAA90EAB-DBCA-4A4D-AE13-96F5D4E605BB}">
      <dsp:nvSpPr>
        <dsp:cNvPr id="0" name=""/>
        <dsp:cNvSpPr/>
      </dsp:nvSpPr>
      <dsp:spPr>
        <a:xfrm>
          <a:off x="0" y="3366590"/>
          <a:ext cx="8229600" cy="4861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cs-CZ" sz="1600" b="1" kern="1200" dirty="0">
              <a:solidFill>
                <a:schemeClr val="tx1"/>
              </a:solidFill>
            </a:rPr>
            <a:t>Komunismus: zrušení duchovní péče; nový rozvoj po roce 1989</a:t>
          </a:r>
        </a:p>
      </dsp:txBody>
      <dsp:txXfrm>
        <a:off x="0" y="3366590"/>
        <a:ext cx="8229600" cy="486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37A94-6EBD-4924-8007-77D460BD50D8}">
      <dsp:nvSpPr>
        <dsp:cNvPr id="0" name=""/>
        <dsp:cNvSpPr/>
      </dsp:nvSpPr>
      <dsp:spPr>
        <a:xfrm>
          <a:off x="0" y="2406"/>
          <a:ext cx="8229600" cy="846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b="1" kern="1200" dirty="0">
              <a:solidFill>
                <a:schemeClr val="tx1"/>
              </a:solidFill>
            </a:rPr>
            <a:t>snaha využít ho ve svůj prospěch (žádat o službu, získat KO, kontakt s lidmi / úřady venku, předání dopisu apod.), možnost setkat se s jinými vězni → získat výhodu</a:t>
          </a:r>
        </a:p>
      </dsp:txBody>
      <dsp:txXfrm>
        <a:off x="0" y="2406"/>
        <a:ext cx="8229600" cy="846970"/>
      </dsp:txXfrm>
    </dsp:sp>
    <dsp:sp modelId="{62253DE8-7434-4857-8F41-D8AA1A8B8243}">
      <dsp:nvSpPr>
        <dsp:cNvPr id="0" name=""/>
        <dsp:cNvSpPr/>
      </dsp:nvSpPr>
      <dsp:spPr>
        <a:xfrm>
          <a:off x="0" y="862089"/>
          <a:ext cx="8229600" cy="846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b="1" kern="1200" dirty="0">
              <a:solidFill>
                <a:schemeClr val="tx1"/>
              </a:solidFill>
            </a:rPr>
            <a:t>zvědavost, změna v nudném životě → zabít čas</a:t>
          </a:r>
        </a:p>
      </dsp:txBody>
      <dsp:txXfrm>
        <a:off x="0" y="862089"/>
        <a:ext cx="8229600" cy="846970"/>
      </dsp:txXfrm>
    </dsp:sp>
    <dsp:sp modelId="{BCF6483B-10D4-483C-A991-6680E84CDE5C}">
      <dsp:nvSpPr>
        <dsp:cNvPr id="0" name=""/>
        <dsp:cNvSpPr/>
      </dsp:nvSpPr>
      <dsp:spPr>
        <a:xfrm>
          <a:off x="0" y="1721771"/>
          <a:ext cx="8229600" cy="846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b="1" kern="1200" dirty="0">
              <a:solidFill>
                <a:schemeClr val="tx1"/>
              </a:solidFill>
            </a:rPr>
            <a:t>zájem o víru, církev, náboženství – nic o tom neví → něco se dovědět</a:t>
          </a:r>
        </a:p>
      </dsp:txBody>
      <dsp:txXfrm>
        <a:off x="0" y="1721771"/>
        <a:ext cx="8229600" cy="846970"/>
      </dsp:txXfrm>
    </dsp:sp>
    <dsp:sp modelId="{D2DE356E-8219-4954-84E3-496A9807DC7D}">
      <dsp:nvSpPr>
        <dsp:cNvPr id="0" name=""/>
        <dsp:cNvSpPr/>
      </dsp:nvSpPr>
      <dsp:spPr>
        <a:xfrm>
          <a:off x="0" y="2581454"/>
          <a:ext cx="8229600" cy="846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b="1" kern="1200" dirty="0">
              <a:solidFill>
                <a:schemeClr val="tx1"/>
              </a:solidFill>
            </a:rPr>
            <a:t>vlastní „náboženské“ prožitky, kterým nerozumí → pochopit sám sebe</a:t>
          </a:r>
        </a:p>
      </dsp:txBody>
      <dsp:txXfrm>
        <a:off x="0" y="2581454"/>
        <a:ext cx="8229600" cy="846970"/>
      </dsp:txXfrm>
    </dsp:sp>
    <dsp:sp modelId="{44B2222B-C1BC-46C9-8090-674BB8DF8FFE}">
      <dsp:nvSpPr>
        <dsp:cNvPr id="0" name=""/>
        <dsp:cNvSpPr/>
      </dsp:nvSpPr>
      <dsp:spPr>
        <a:xfrm>
          <a:off x="0" y="3441137"/>
          <a:ext cx="8229600" cy="846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b="1" kern="1200" dirty="0">
              <a:solidFill>
                <a:schemeClr val="tx1"/>
              </a:solidFill>
            </a:rPr>
            <a:t>osobní krize, deprese, osamělost, výčitky svědomí → komunikovat s někým, vypovídat se</a:t>
          </a:r>
        </a:p>
      </dsp:txBody>
      <dsp:txXfrm>
        <a:off x="0" y="3441137"/>
        <a:ext cx="8229600" cy="846970"/>
      </dsp:txXfrm>
    </dsp:sp>
    <dsp:sp modelId="{93A9F704-9A31-4211-AC44-5D89B6990C50}">
      <dsp:nvSpPr>
        <dsp:cNvPr id="0" name=""/>
        <dsp:cNvSpPr/>
      </dsp:nvSpPr>
      <dsp:spPr>
        <a:xfrm>
          <a:off x="0" y="4300820"/>
          <a:ext cx="8229600" cy="846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b="1" kern="1200" dirty="0">
              <a:solidFill>
                <a:schemeClr val="tx1"/>
              </a:solidFill>
            </a:rPr>
            <a:t>touha po víře, modlitbě, duchovním životě → žít z víry</a:t>
          </a:r>
        </a:p>
      </dsp:txBody>
      <dsp:txXfrm>
        <a:off x="0" y="4300820"/>
        <a:ext cx="8229600" cy="846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C81B1-0870-41BC-8F7E-956EE52DEE85}">
      <dsp:nvSpPr>
        <dsp:cNvPr id="0" name=""/>
        <dsp:cNvSpPr/>
      </dsp:nvSpPr>
      <dsp:spPr>
        <a:xfrm>
          <a:off x="0" y="30160"/>
          <a:ext cx="8640960" cy="947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b="1" kern="1200" dirty="0">
              <a:solidFill>
                <a:schemeClr val="tx1"/>
              </a:solidFill>
            </a:rPr>
            <a:t>1. Zajistit realizaci náboženských potřeb obviněných a odsouzených jako jejich základní lidské právo, garantované mezinárodními dokumenty, Listinou základních práv a svobod a zákony ČR</a:t>
          </a:r>
        </a:p>
      </dsp:txBody>
      <dsp:txXfrm>
        <a:off x="46263" y="76423"/>
        <a:ext cx="8548434" cy="855173"/>
      </dsp:txXfrm>
    </dsp:sp>
    <dsp:sp modelId="{B53CC238-3F47-43C0-9D14-D3BA53532CBF}">
      <dsp:nvSpPr>
        <dsp:cNvPr id="0" name=""/>
        <dsp:cNvSpPr/>
      </dsp:nvSpPr>
      <dsp:spPr>
        <a:xfrm>
          <a:off x="0" y="1029700"/>
          <a:ext cx="8640960" cy="947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b="1" kern="1200" dirty="0">
              <a:solidFill>
                <a:schemeClr val="tx1"/>
              </a:solidFill>
            </a:rPr>
            <a:t>2. Předávat obviněným a odsouzeným naději na možnou změnu životních hodnot i na kvalitativní změnu života, a to zejména podporou rozvoje spirituální dimenze jejich osobnosti </a:t>
          </a:r>
        </a:p>
      </dsp:txBody>
      <dsp:txXfrm>
        <a:off x="46263" y="1075963"/>
        <a:ext cx="8548434" cy="855173"/>
      </dsp:txXfrm>
    </dsp:sp>
    <dsp:sp modelId="{C6A29FBC-CFCE-43F4-8B09-3C636B796BFB}">
      <dsp:nvSpPr>
        <dsp:cNvPr id="0" name=""/>
        <dsp:cNvSpPr/>
      </dsp:nvSpPr>
      <dsp:spPr>
        <a:xfrm>
          <a:off x="0" y="2029240"/>
          <a:ext cx="8640960" cy="947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b="1" kern="1200" dirty="0">
              <a:solidFill>
                <a:schemeClr val="tx1"/>
              </a:solidFill>
            </a:rPr>
            <a:t>3. Vytvářet společenství církve uvnitř věznice v ekumenickém duchu a v propojení s církevními strukturami mimo věznici</a:t>
          </a:r>
        </a:p>
      </dsp:txBody>
      <dsp:txXfrm>
        <a:off x="46263" y="2075503"/>
        <a:ext cx="8548434" cy="855173"/>
      </dsp:txXfrm>
    </dsp:sp>
    <dsp:sp modelId="{C797AC0E-1CBD-41C5-805D-ECC4CCEF8FBB}">
      <dsp:nvSpPr>
        <dsp:cNvPr id="0" name=""/>
        <dsp:cNvSpPr/>
      </dsp:nvSpPr>
      <dsp:spPr>
        <a:xfrm>
          <a:off x="0" y="3028780"/>
          <a:ext cx="8640960" cy="947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b="1" kern="1200" dirty="0">
              <a:solidFill>
                <a:schemeClr val="tx1"/>
              </a:solidFill>
            </a:rPr>
            <a:t>4. Spolupracovat s vedením věznice a odbornými zaměstnanci v naplňování účelu výkonu vazby a trestu</a:t>
          </a:r>
        </a:p>
      </dsp:txBody>
      <dsp:txXfrm>
        <a:off x="46263" y="3075043"/>
        <a:ext cx="8548434" cy="855173"/>
      </dsp:txXfrm>
    </dsp:sp>
    <dsp:sp modelId="{88AF2EAB-AB66-425B-9E13-759E540AD751}">
      <dsp:nvSpPr>
        <dsp:cNvPr id="0" name=""/>
        <dsp:cNvSpPr/>
      </dsp:nvSpPr>
      <dsp:spPr>
        <a:xfrm>
          <a:off x="0" y="4028320"/>
          <a:ext cx="8640960" cy="947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b="1" kern="1200" dirty="0">
              <a:solidFill>
                <a:schemeClr val="tx1"/>
              </a:solidFill>
            </a:rPr>
            <a:t>5. Nabízet pastorační službu pracovníkům věznice</a:t>
          </a:r>
        </a:p>
      </dsp:txBody>
      <dsp:txXfrm>
        <a:off x="46263" y="4074583"/>
        <a:ext cx="8548434" cy="8551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46405-7F63-4482-A633-D6C5E84CA483}">
      <dsp:nvSpPr>
        <dsp:cNvPr id="0" name=""/>
        <dsp:cNvSpPr/>
      </dsp:nvSpPr>
      <dsp:spPr>
        <a:xfrm rot="5400000">
          <a:off x="2913042" y="-660082"/>
          <a:ext cx="4358098" cy="625433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cs-CZ" sz="2300" kern="1200" dirty="0">
              <a:solidFill>
                <a:schemeClr val="bg1"/>
              </a:solidFill>
            </a:rPr>
            <a:t>chránit společnost před pachateli trestných činů (ochranná funkce), </a:t>
          </a:r>
        </a:p>
        <a:p>
          <a:pPr marL="228600" lvl="1" indent="-228600" algn="l" defTabSz="1022350" rtl="0">
            <a:lnSpc>
              <a:spcPct val="90000"/>
            </a:lnSpc>
            <a:spcBef>
              <a:spcPct val="0"/>
            </a:spcBef>
            <a:spcAft>
              <a:spcPct val="15000"/>
            </a:spcAft>
            <a:buChar char="•"/>
          </a:pPr>
          <a:r>
            <a:rPr lang="cs-CZ" sz="2300" kern="1200" dirty="0">
              <a:solidFill>
                <a:schemeClr val="bg1"/>
              </a:solidFill>
            </a:rPr>
            <a:t>zabránit odsouzenému v dalším páchání trestné činnosti (represivní funkce),</a:t>
          </a:r>
        </a:p>
        <a:p>
          <a:pPr marL="228600" lvl="1" indent="-228600" algn="l" defTabSz="1022350" rtl="0">
            <a:lnSpc>
              <a:spcPct val="90000"/>
            </a:lnSpc>
            <a:spcBef>
              <a:spcPct val="0"/>
            </a:spcBef>
            <a:spcAft>
              <a:spcPct val="15000"/>
            </a:spcAft>
            <a:buChar char="•"/>
          </a:pPr>
          <a:r>
            <a:rPr lang="cs-CZ" sz="2300" kern="1200" dirty="0">
              <a:solidFill>
                <a:schemeClr val="bg1"/>
              </a:solidFill>
            </a:rPr>
            <a:t>vychovat jej k tomu, aby vedl řádný život, a tím působit výchovně i na ostatní členy společnosti (výchovná funkce).“ (zákon č. 140/1961 </a:t>
          </a:r>
          <a:r>
            <a:rPr lang="cs-CZ" sz="2300" kern="1200" dirty="0" err="1">
              <a:solidFill>
                <a:schemeClr val="bg1"/>
              </a:solidFill>
            </a:rPr>
            <a:t>Sb</a:t>
          </a:r>
          <a:r>
            <a:rPr lang="cs-CZ" sz="2300" kern="1200" dirty="0">
              <a:solidFill>
                <a:schemeClr val="bg1"/>
              </a:solidFill>
            </a:rPr>
            <a:t>, § 23)</a:t>
          </a:r>
        </a:p>
        <a:p>
          <a:pPr marL="228600" lvl="1" indent="-228600" algn="l" defTabSz="1022350" rtl="0">
            <a:lnSpc>
              <a:spcPct val="90000"/>
            </a:lnSpc>
            <a:spcBef>
              <a:spcPct val="0"/>
            </a:spcBef>
            <a:spcAft>
              <a:spcPct val="15000"/>
            </a:spcAft>
            <a:buChar char="•"/>
          </a:pPr>
          <a:r>
            <a:rPr lang="cs-CZ" sz="2300" i="0" kern="1200" dirty="0">
              <a:solidFill>
                <a:schemeClr val="bg1"/>
              </a:solidFill>
            </a:rPr>
            <a:t>odradit či odstrašit jiné od podobného jednání (preventivní funkce)</a:t>
          </a:r>
        </a:p>
        <a:p>
          <a:pPr marL="228600" lvl="1" indent="-228600" algn="l" defTabSz="1022350" rtl="0">
            <a:lnSpc>
              <a:spcPct val="90000"/>
            </a:lnSpc>
            <a:spcBef>
              <a:spcPct val="0"/>
            </a:spcBef>
            <a:spcAft>
              <a:spcPct val="15000"/>
            </a:spcAft>
            <a:buChar char="•"/>
          </a:pPr>
          <a:r>
            <a:rPr lang="cs-CZ" sz="2300" kern="1200" dirty="0">
              <a:solidFill>
                <a:schemeClr val="bg1"/>
              </a:solidFill>
            </a:rPr>
            <a:t>obnovit spravedlnost, která byla trestným činem narušena (</a:t>
          </a:r>
          <a:r>
            <a:rPr lang="cs-CZ" sz="2300" kern="1200" dirty="0" err="1">
              <a:solidFill>
                <a:schemeClr val="bg1"/>
              </a:solidFill>
            </a:rPr>
            <a:t>restorativní</a:t>
          </a:r>
          <a:r>
            <a:rPr lang="cs-CZ" sz="2300" kern="1200" dirty="0">
              <a:solidFill>
                <a:schemeClr val="bg1"/>
              </a:solidFill>
            </a:rPr>
            <a:t> funkce)</a:t>
          </a:r>
        </a:p>
      </dsp:txBody>
      <dsp:txXfrm rot="-5400000">
        <a:off x="1964923" y="500782"/>
        <a:ext cx="6041592" cy="3932608"/>
      </dsp:txXfrm>
    </dsp:sp>
    <dsp:sp modelId="{168E346D-E573-401E-9218-D9AE25151D39}">
      <dsp:nvSpPr>
        <dsp:cNvPr id="0" name=""/>
        <dsp:cNvSpPr/>
      </dsp:nvSpPr>
      <dsp:spPr>
        <a:xfrm>
          <a:off x="10339" y="0"/>
          <a:ext cx="1954582" cy="4934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cs-CZ" sz="3400" kern="1200" dirty="0"/>
            <a:t>Účelem trestu je </a:t>
          </a:r>
        </a:p>
      </dsp:txBody>
      <dsp:txXfrm>
        <a:off x="105754" y="95415"/>
        <a:ext cx="1763752" cy="474334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defRPr/>
            </a:pPr>
            <a:endParaRPr lang="cs-CZ"/>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cs-CZ"/>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cs-CZ"/>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cs-CZ"/>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cs-CZ"/>
          </a:p>
        </p:txBody>
      </p:sp>
      <p:sp>
        <p:nvSpPr>
          <p:cNvPr id="3078" name="AutoShape 6"/>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cs-CZ"/>
          </a:p>
        </p:txBody>
      </p:sp>
      <p:sp>
        <p:nvSpPr>
          <p:cNvPr id="3079" name="AutoShape 7"/>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cs-CZ"/>
          </a:p>
        </p:txBody>
      </p:sp>
      <p:sp>
        <p:nvSpPr>
          <p:cNvPr id="3080" name="AutoShape 8"/>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cs-CZ"/>
          </a:p>
        </p:txBody>
      </p:sp>
      <p:sp>
        <p:nvSpPr>
          <p:cNvPr id="23562" name="Rectangle 9"/>
          <p:cNvSpPr>
            <a:spLocks noGrp="1" noRot="1" noChangeAspect="1" noChangeArrowheads="1"/>
          </p:cNvSpPr>
          <p:nvPr>
            <p:ph type="sldImg"/>
          </p:nvPr>
        </p:nvSpPr>
        <p:spPr bwMode="auto">
          <a:xfrm>
            <a:off x="0" y="-8713788"/>
            <a:ext cx="0" cy="18813463"/>
          </a:xfrm>
          <a:prstGeom prst="rect">
            <a:avLst/>
          </a:prstGeom>
          <a:noFill/>
          <a:ln w="9525">
            <a:noFill/>
            <a:round/>
            <a:headEnd/>
            <a:tailEnd/>
          </a:ln>
        </p:spPr>
      </p:sp>
      <p:sp>
        <p:nvSpPr>
          <p:cNvPr id="3082" name="Rectangle 10"/>
          <p:cNvSpPr>
            <a:spLocks noGrp="1" noChangeArrowheads="1"/>
          </p:cNvSpPr>
          <p:nvPr>
            <p:ph type="body"/>
          </p:nvPr>
        </p:nvSpPr>
        <p:spPr bwMode="auto">
          <a:xfrm>
            <a:off x="685800" y="4343400"/>
            <a:ext cx="54721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cs-CZ"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Úvodní snímek">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cs-CZ"/>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cs-CZ"/>
          </a:p>
        </p:txBody>
      </p:sp>
      <p:sp>
        <p:nvSpPr>
          <p:cNvPr id="79874" name="Rectangle 2"/>
          <p:cNvSpPr>
            <a:spLocks noGrp="1" noChangeArrowheads="1"/>
          </p:cNvSpPr>
          <p:nvPr>
            <p:ph type="ctrTitle"/>
          </p:nvPr>
        </p:nvSpPr>
        <p:spPr>
          <a:xfrm>
            <a:off x="914400" y="1524000"/>
            <a:ext cx="7623175" cy="1752600"/>
          </a:xfrm>
        </p:spPr>
        <p:txBody>
          <a:bodyPr/>
          <a:lstStyle>
            <a:lvl1pPr>
              <a:defRPr sz="5000"/>
            </a:lvl1pPr>
          </a:lstStyle>
          <a:p>
            <a:r>
              <a:rPr lang="cs-CZ" altLang="en-US"/>
              <a:t>Klepnutím lze upravit styl předlohy nadpisů.</a:t>
            </a:r>
          </a:p>
        </p:txBody>
      </p:sp>
      <p:sp>
        <p:nvSpPr>
          <p:cNvPr id="798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cs-CZ" altLang="en-US"/>
              <a:t>Klepnutím lze upravit styl předlohy podnadpisů.</a:t>
            </a:r>
          </a:p>
        </p:txBody>
      </p:sp>
      <p:sp>
        <p:nvSpPr>
          <p:cNvPr id="6" name="Rectangle 4"/>
          <p:cNvSpPr>
            <a:spLocks noGrp="1" noChangeArrowheads="1"/>
          </p:cNvSpPr>
          <p:nvPr>
            <p:ph type="dt" sz="half" idx="10"/>
          </p:nvPr>
        </p:nvSpPr>
        <p:spPr/>
        <p:txBody>
          <a:bodyPr/>
          <a:lstStyle>
            <a:lvl1pPr>
              <a:defRPr/>
            </a:lvl1pPr>
          </a:lstStyle>
          <a:p>
            <a:pPr>
              <a:defRPr/>
            </a:pPr>
            <a:r>
              <a:rPr lang="cs-CZ"/>
              <a:t>1</a:t>
            </a:r>
            <a:endParaRPr lang="cs-CZ"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cs-CZ" altLang="en-US"/>
              <a:t>Duchovní služba ve věznicích. Jabok 2022</a:t>
            </a:r>
          </a:p>
        </p:txBody>
      </p:sp>
      <p:sp>
        <p:nvSpPr>
          <p:cNvPr id="8" name="Rectangle 6"/>
          <p:cNvSpPr>
            <a:spLocks noGrp="1" noChangeArrowheads="1"/>
          </p:cNvSpPr>
          <p:nvPr>
            <p:ph type="sldNum" sz="quarter" idx="12"/>
          </p:nvPr>
        </p:nvSpPr>
        <p:spPr/>
        <p:txBody>
          <a:bodyPr/>
          <a:lstStyle>
            <a:lvl1pPr>
              <a:defRPr/>
            </a:lvl1pPr>
          </a:lstStyle>
          <a:p>
            <a:pPr>
              <a:defRPr/>
            </a:pPr>
            <a:fld id="{6898698E-041E-4017-8D7B-097B7727A2DE}" type="slidenum">
              <a:rPr lang="cs-CZ" altLang="en-US"/>
              <a:pPr>
                <a:defRPr/>
              </a:pPr>
              <a:t>‹#›</a:t>
            </a:fld>
            <a:endParaRPr lang="cs-CZ"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r>
              <a:rPr lang="cs-CZ"/>
              <a:t>1</a:t>
            </a:r>
            <a:endParaRPr lang="cs-CZ"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cs-CZ" altLang="en-US"/>
              <a:t>Duchovní služba ve věznicích. Jabok 2022</a:t>
            </a:r>
          </a:p>
        </p:txBody>
      </p:sp>
      <p:sp>
        <p:nvSpPr>
          <p:cNvPr id="6" name="Rectangle 6"/>
          <p:cNvSpPr>
            <a:spLocks noGrp="1" noChangeArrowheads="1"/>
          </p:cNvSpPr>
          <p:nvPr>
            <p:ph type="sldNum" sz="quarter" idx="12"/>
          </p:nvPr>
        </p:nvSpPr>
        <p:spPr>
          <a:ln/>
        </p:spPr>
        <p:txBody>
          <a:bodyPr/>
          <a:lstStyle>
            <a:lvl1pPr>
              <a:defRPr/>
            </a:lvl1pPr>
          </a:lstStyle>
          <a:p>
            <a:pPr>
              <a:defRPr/>
            </a:pPr>
            <a:fld id="{01C54AFC-7B54-4BF8-A5C5-EA9A4EEFC0F6}" type="slidenum">
              <a:rPr lang="cs-CZ" altLang="en-US"/>
              <a:pPr>
                <a:defRPr/>
              </a:pPr>
              <a:t>‹#›</a:t>
            </a:fld>
            <a:endParaRPr lang="cs-CZ"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53112"/>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7813"/>
            <a:ext cx="6019800" cy="5853112"/>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r>
              <a:rPr lang="cs-CZ"/>
              <a:t>1</a:t>
            </a:r>
            <a:endParaRPr lang="cs-CZ"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cs-CZ" altLang="en-US"/>
              <a:t>Duchovní služba ve věznicích. Jabok 2022</a:t>
            </a:r>
          </a:p>
        </p:txBody>
      </p:sp>
      <p:sp>
        <p:nvSpPr>
          <p:cNvPr id="6" name="Rectangle 6"/>
          <p:cNvSpPr>
            <a:spLocks noGrp="1" noChangeArrowheads="1"/>
          </p:cNvSpPr>
          <p:nvPr>
            <p:ph type="sldNum" sz="quarter" idx="12"/>
          </p:nvPr>
        </p:nvSpPr>
        <p:spPr>
          <a:ln/>
        </p:spPr>
        <p:txBody>
          <a:bodyPr/>
          <a:lstStyle>
            <a:lvl1pPr>
              <a:defRPr/>
            </a:lvl1pPr>
          </a:lstStyle>
          <a:p>
            <a:pPr>
              <a:defRPr/>
            </a:pPr>
            <a:fld id="{18939B83-0AEF-41D7-9D39-D3C476F976A0}" type="slidenum">
              <a:rPr lang="cs-CZ" altLang="en-US"/>
              <a:pPr>
                <a:defRPr/>
              </a:pPr>
              <a:t>‹#›</a:t>
            </a:fld>
            <a:endParaRPr lang="cs-CZ"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1600200"/>
            <a:ext cx="8229600" cy="4530725"/>
          </a:xfrm>
        </p:spPr>
        <p:txBody>
          <a:bodyPr/>
          <a:lstStyle/>
          <a:p>
            <a:pPr lvl="0"/>
            <a:endParaRPr lang="cs-CZ" noProof="0"/>
          </a:p>
        </p:txBody>
      </p:sp>
      <p:sp>
        <p:nvSpPr>
          <p:cNvPr id="4" name="Rectangle 40"/>
          <p:cNvSpPr>
            <a:spLocks noGrp="1" noChangeArrowheads="1"/>
          </p:cNvSpPr>
          <p:nvPr>
            <p:ph type="dt" sz="half" idx="10"/>
          </p:nvPr>
        </p:nvSpPr>
        <p:spPr>
          <a:ln/>
        </p:spPr>
        <p:txBody>
          <a:bodyPr/>
          <a:lstStyle>
            <a:lvl1pPr>
              <a:defRPr/>
            </a:lvl1pPr>
          </a:lstStyle>
          <a:p>
            <a:pPr>
              <a:defRPr/>
            </a:pPr>
            <a:r>
              <a:rPr lang="cs-CZ"/>
              <a:t>1</a:t>
            </a:r>
          </a:p>
        </p:txBody>
      </p:sp>
      <p:sp>
        <p:nvSpPr>
          <p:cNvPr id="5" name="Rectangle 41"/>
          <p:cNvSpPr>
            <a:spLocks noGrp="1" noChangeArrowheads="1"/>
          </p:cNvSpPr>
          <p:nvPr>
            <p:ph type="ftr" sz="quarter" idx="11"/>
          </p:nvPr>
        </p:nvSpPr>
        <p:spPr>
          <a:ln/>
        </p:spPr>
        <p:txBody>
          <a:bodyPr/>
          <a:lstStyle>
            <a:lvl1pPr>
              <a:defRPr/>
            </a:lvl1pPr>
          </a:lstStyle>
          <a:p>
            <a:pPr>
              <a:defRPr/>
            </a:pPr>
            <a:r>
              <a:rPr lang="cs-CZ"/>
              <a:t>Duchovní služba ve věznicích. Jabok 2022</a:t>
            </a:r>
          </a:p>
        </p:txBody>
      </p:sp>
      <p:sp>
        <p:nvSpPr>
          <p:cNvPr id="6" name="Rectangle 42"/>
          <p:cNvSpPr>
            <a:spLocks noGrp="1" noChangeArrowheads="1"/>
          </p:cNvSpPr>
          <p:nvPr>
            <p:ph type="sldNum" sz="quarter" idx="12"/>
          </p:nvPr>
        </p:nvSpPr>
        <p:spPr>
          <a:ln/>
        </p:spPr>
        <p:txBody>
          <a:bodyPr/>
          <a:lstStyle>
            <a:lvl1pPr>
              <a:defRPr/>
            </a:lvl1pPr>
          </a:lstStyle>
          <a:p>
            <a:pPr>
              <a:defRPr/>
            </a:pPr>
            <a:fld id="{A64638CB-087E-4CFF-9AA4-5510D47FBF3C}"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r>
              <a:rPr lang="cs-CZ"/>
              <a:t>1</a:t>
            </a:r>
            <a:endParaRPr lang="cs-CZ"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cs-CZ" altLang="en-US"/>
              <a:t>Duchovní služba ve věznicích. Jabok 2022</a:t>
            </a:r>
          </a:p>
        </p:txBody>
      </p:sp>
      <p:sp>
        <p:nvSpPr>
          <p:cNvPr id="6" name="Rectangle 6"/>
          <p:cNvSpPr>
            <a:spLocks noGrp="1" noChangeArrowheads="1"/>
          </p:cNvSpPr>
          <p:nvPr>
            <p:ph type="sldNum" sz="quarter" idx="12"/>
          </p:nvPr>
        </p:nvSpPr>
        <p:spPr>
          <a:ln/>
        </p:spPr>
        <p:txBody>
          <a:bodyPr/>
          <a:lstStyle>
            <a:lvl1pPr>
              <a:defRPr/>
            </a:lvl1pPr>
          </a:lstStyle>
          <a:p>
            <a:pPr>
              <a:defRPr/>
            </a:pPr>
            <a:fld id="{DF522BFC-2805-406B-BB32-CD1106E8DB64}" type="slidenum">
              <a:rPr lang="cs-CZ" altLang="en-US"/>
              <a:pPr>
                <a:defRPr/>
              </a:pPr>
              <a:t>‹#›</a:t>
            </a:fld>
            <a:endParaRPr lang="cs-CZ"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a:t>1</a:t>
            </a:r>
            <a:endParaRPr lang="cs-CZ"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cs-CZ" altLang="en-US"/>
              <a:t>Duchovní služba ve věznicích. Jabok 2022</a:t>
            </a:r>
          </a:p>
        </p:txBody>
      </p:sp>
      <p:sp>
        <p:nvSpPr>
          <p:cNvPr id="6" name="Rectangle 6"/>
          <p:cNvSpPr>
            <a:spLocks noGrp="1" noChangeArrowheads="1"/>
          </p:cNvSpPr>
          <p:nvPr>
            <p:ph type="sldNum" sz="quarter" idx="12"/>
          </p:nvPr>
        </p:nvSpPr>
        <p:spPr>
          <a:ln/>
        </p:spPr>
        <p:txBody>
          <a:bodyPr/>
          <a:lstStyle>
            <a:lvl1pPr>
              <a:defRPr/>
            </a:lvl1pPr>
          </a:lstStyle>
          <a:p>
            <a:pPr>
              <a:defRPr/>
            </a:pPr>
            <a:fld id="{8DFBDE35-C1C6-4183-87F8-944A8A4D2369}" type="slidenum">
              <a:rPr lang="cs-CZ" altLang="en-US"/>
              <a:pPr>
                <a:defRPr/>
              </a:pPr>
              <a:t>‹#›</a:t>
            </a:fld>
            <a:endParaRPr lang="cs-CZ"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r>
              <a:rPr lang="cs-CZ"/>
              <a:t>1</a:t>
            </a:r>
            <a:endParaRPr lang="cs-CZ"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cs-CZ" altLang="en-US"/>
              <a:t>Duchovní služba ve věznicích. Jabok 2022</a:t>
            </a:r>
          </a:p>
        </p:txBody>
      </p:sp>
      <p:sp>
        <p:nvSpPr>
          <p:cNvPr id="7" name="Rectangle 6"/>
          <p:cNvSpPr>
            <a:spLocks noGrp="1" noChangeArrowheads="1"/>
          </p:cNvSpPr>
          <p:nvPr>
            <p:ph type="sldNum" sz="quarter" idx="12"/>
          </p:nvPr>
        </p:nvSpPr>
        <p:spPr>
          <a:ln/>
        </p:spPr>
        <p:txBody>
          <a:bodyPr/>
          <a:lstStyle>
            <a:lvl1pPr>
              <a:defRPr/>
            </a:lvl1pPr>
          </a:lstStyle>
          <a:p>
            <a:pPr>
              <a:defRPr/>
            </a:pPr>
            <a:fld id="{682CD55A-60D7-4571-A729-508FCB59A186}" type="slidenum">
              <a:rPr lang="cs-CZ" altLang="en-US"/>
              <a:pPr>
                <a:defRPr/>
              </a:pPr>
              <a:t>‹#›</a:t>
            </a:fld>
            <a:endParaRPr lang="cs-CZ"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r>
              <a:rPr lang="cs-CZ"/>
              <a:t>1</a:t>
            </a:r>
            <a:endParaRPr lang="cs-CZ"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cs-CZ" altLang="en-US"/>
              <a:t>Duchovní služba ve věznicích. Jabok 2022</a:t>
            </a:r>
          </a:p>
        </p:txBody>
      </p:sp>
      <p:sp>
        <p:nvSpPr>
          <p:cNvPr id="9" name="Rectangle 6"/>
          <p:cNvSpPr>
            <a:spLocks noGrp="1" noChangeArrowheads="1"/>
          </p:cNvSpPr>
          <p:nvPr>
            <p:ph type="sldNum" sz="quarter" idx="12"/>
          </p:nvPr>
        </p:nvSpPr>
        <p:spPr>
          <a:ln/>
        </p:spPr>
        <p:txBody>
          <a:bodyPr/>
          <a:lstStyle>
            <a:lvl1pPr>
              <a:defRPr/>
            </a:lvl1pPr>
          </a:lstStyle>
          <a:p>
            <a:pPr>
              <a:defRPr/>
            </a:pPr>
            <a:fld id="{2654B2C5-F123-49FB-9185-81BCFD867508}" type="slidenum">
              <a:rPr lang="cs-CZ" altLang="en-US"/>
              <a:pPr>
                <a:defRPr/>
              </a:pPr>
              <a:t>‹#›</a:t>
            </a:fld>
            <a:endParaRPr lang="cs-CZ"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r>
              <a:rPr lang="cs-CZ"/>
              <a:t>1</a:t>
            </a:r>
            <a:endParaRPr lang="cs-CZ"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cs-CZ" altLang="en-US"/>
              <a:t>Duchovní služba ve věznicích. Jabok 2022</a:t>
            </a:r>
          </a:p>
        </p:txBody>
      </p:sp>
      <p:sp>
        <p:nvSpPr>
          <p:cNvPr id="5" name="Rectangle 6"/>
          <p:cNvSpPr>
            <a:spLocks noGrp="1" noChangeArrowheads="1"/>
          </p:cNvSpPr>
          <p:nvPr>
            <p:ph type="sldNum" sz="quarter" idx="12"/>
          </p:nvPr>
        </p:nvSpPr>
        <p:spPr>
          <a:ln/>
        </p:spPr>
        <p:txBody>
          <a:bodyPr/>
          <a:lstStyle>
            <a:lvl1pPr>
              <a:defRPr/>
            </a:lvl1pPr>
          </a:lstStyle>
          <a:p>
            <a:pPr>
              <a:defRPr/>
            </a:pPr>
            <a:fld id="{047E6C8B-C903-4859-AC00-C33E61D23175}" type="slidenum">
              <a:rPr lang="cs-CZ" altLang="en-US"/>
              <a:pPr>
                <a:defRPr/>
              </a:pPr>
              <a:t>‹#›</a:t>
            </a:fld>
            <a:endParaRPr lang="cs-CZ"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a:t>1</a:t>
            </a:r>
            <a:endParaRPr lang="cs-CZ"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cs-CZ" altLang="en-US"/>
              <a:t>Duchovní služba ve věznicích. Jabok 2022</a:t>
            </a:r>
          </a:p>
        </p:txBody>
      </p:sp>
      <p:sp>
        <p:nvSpPr>
          <p:cNvPr id="4" name="Rectangle 6"/>
          <p:cNvSpPr>
            <a:spLocks noGrp="1" noChangeArrowheads="1"/>
          </p:cNvSpPr>
          <p:nvPr>
            <p:ph type="sldNum" sz="quarter" idx="12"/>
          </p:nvPr>
        </p:nvSpPr>
        <p:spPr>
          <a:ln/>
        </p:spPr>
        <p:txBody>
          <a:bodyPr/>
          <a:lstStyle>
            <a:lvl1pPr>
              <a:defRPr/>
            </a:lvl1pPr>
          </a:lstStyle>
          <a:p>
            <a:pPr>
              <a:defRPr/>
            </a:pPr>
            <a:fld id="{FE8A36D2-FA2F-4B58-935B-68FA1C30F6B1}" type="slidenum">
              <a:rPr lang="cs-CZ" altLang="en-US"/>
              <a:pPr>
                <a:defRPr/>
              </a:pPr>
              <a:t>‹#›</a:t>
            </a:fld>
            <a:endParaRPr lang="cs-CZ"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a:t>1</a:t>
            </a:r>
            <a:endParaRPr lang="cs-CZ"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cs-CZ" altLang="en-US"/>
              <a:t>Duchovní služba ve věznicích. Jabok 2022</a:t>
            </a:r>
          </a:p>
        </p:txBody>
      </p:sp>
      <p:sp>
        <p:nvSpPr>
          <p:cNvPr id="7" name="Rectangle 6"/>
          <p:cNvSpPr>
            <a:spLocks noGrp="1" noChangeArrowheads="1"/>
          </p:cNvSpPr>
          <p:nvPr>
            <p:ph type="sldNum" sz="quarter" idx="12"/>
          </p:nvPr>
        </p:nvSpPr>
        <p:spPr>
          <a:ln/>
        </p:spPr>
        <p:txBody>
          <a:bodyPr/>
          <a:lstStyle>
            <a:lvl1pPr>
              <a:defRPr/>
            </a:lvl1pPr>
          </a:lstStyle>
          <a:p>
            <a:pPr>
              <a:defRPr/>
            </a:pPr>
            <a:fld id="{082DFDD5-A3BB-458D-91E4-5A0F8BB6FE7D}" type="slidenum">
              <a:rPr lang="cs-CZ" altLang="en-US"/>
              <a:pPr>
                <a:defRPr/>
              </a:pPr>
              <a:t>‹#›</a:t>
            </a:fld>
            <a:endParaRPr lang="cs-CZ"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a:t>1</a:t>
            </a:r>
            <a:endParaRPr lang="cs-CZ"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cs-CZ" altLang="en-US"/>
              <a:t>Duchovní služba ve věznicích. Jabok 2022</a:t>
            </a:r>
          </a:p>
        </p:txBody>
      </p:sp>
      <p:sp>
        <p:nvSpPr>
          <p:cNvPr id="7" name="Rectangle 6"/>
          <p:cNvSpPr>
            <a:spLocks noGrp="1" noChangeArrowheads="1"/>
          </p:cNvSpPr>
          <p:nvPr>
            <p:ph type="sldNum" sz="quarter" idx="12"/>
          </p:nvPr>
        </p:nvSpPr>
        <p:spPr>
          <a:ln/>
        </p:spPr>
        <p:txBody>
          <a:bodyPr/>
          <a:lstStyle>
            <a:lvl1pPr>
              <a:defRPr/>
            </a:lvl1pPr>
          </a:lstStyle>
          <a:p>
            <a:pPr>
              <a:defRPr/>
            </a:pPr>
            <a:fld id="{9FC248B4-CDA9-42A1-8879-760D11F9B49A}" type="slidenum">
              <a:rPr lang="cs-CZ" altLang="en-US"/>
              <a:pPr>
                <a:defRPr/>
              </a:pPr>
              <a:t>‹#›</a:t>
            </a:fld>
            <a:endParaRPr lang="cs-CZ"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ltLang="en-US"/>
              <a:t>Klepnutím lze upravit styl předlohy nadpisů.</a:t>
            </a:r>
          </a:p>
        </p:txBody>
      </p:sp>
      <p:sp>
        <p:nvSpPr>
          <p:cNvPr id="7885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ltLang="en-US"/>
              <a:t>Klepnutím lze upravit styly předlohy textu.</a:t>
            </a:r>
          </a:p>
          <a:p>
            <a:pPr lvl="1"/>
            <a:r>
              <a:rPr lang="cs-CZ" altLang="en-US"/>
              <a:t>Druhá úroveň</a:t>
            </a:r>
          </a:p>
          <a:p>
            <a:pPr lvl="2"/>
            <a:r>
              <a:rPr lang="cs-CZ" altLang="en-US"/>
              <a:t>Třetí úroveň</a:t>
            </a:r>
          </a:p>
          <a:p>
            <a:pPr lvl="3"/>
            <a:r>
              <a:rPr lang="cs-CZ" altLang="en-US"/>
              <a:t>Čtvrtá úroveň</a:t>
            </a:r>
          </a:p>
          <a:p>
            <a:pPr lvl="4"/>
            <a:r>
              <a:rPr lang="cs-CZ" altLang="en-US"/>
              <a:t>Pátá úroveň</a:t>
            </a:r>
          </a:p>
        </p:txBody>
      </p:sp>
      <p:sp>
        <p:nvSpPr>
          <p:cNvPr id="7885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r>
              <a:rPr lang="cs-CZ"/>
              <a:t>1</a:t>
            </a:r>
            <a:endParaRPr lang="cs-CZ" altLang="en-US"/>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r>
              <a:rPr lang="cs-CZ" altLang="en-US"/>
              <a:t>Duchovní služba ve věznicích. Jabok 2022</a:t>
            </a:r>
          </a:p>
        </p:txBody>
      </p:sp>
      <p:sp>
        <p:nvSpPr>
          <p:cNvPr id="7885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6533F7EE-B9F4-4AA8-A7DE-2AE55205C057}" type="slidenum">
              <a:rPr lang="cs-CZ" altLang="en-US"/>
              <a:pPr>
                <a:defRPr/>
              </a:pPr>
              <a:t>‹#›</a:t>
            </a:fld>
            <a:endParaRPr lang="cs-CZ" altLang="en-US"/>
          </a:p>
        </p:txBody>
      </p:sp>
      <p:sp>
        <p:nvSpPr>
          <p:cNvPr id="7885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cs-CZ"/>
          </a:p>
        </p:txBody>
      </p:sp>
      <p:sp>
        <p:nvSpPr>
          <p:cNvPr id="788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cs-CZ"/>
          </a:p>
        </p:txBody>
      </p:sp>
    </p:spTree>
  </p:cSld>
  <p:clrMap bg1="dk2" tx1="lt1" bg2="dk1" tx2="lt2" accent1="accent1" accent2="accent2" accent3="accent3" accent4="accent4" accent5="accent5" accent6="accent6" hlink="hlink" folHlink="folHlink"/>
  <p:sldLayoutIdLst>
    <p:sldLayoutId id="2147483697"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Effect transition="in" filter="fade">
                                      <p:cBhvr>
                                        <p:cTn id="12" dur="2000"/>
                                        <p:tgtEl>
                                          <p:spTgt spid="7885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8851">
                                            <p:txEl>
                                              <p:pRg st="1" end="1"/>
                                            </p:txEl>
                                          </p:spTgt>
                                        </p:tgtEl>
                                        <p:attrNameLst>
                                          <p:attrName>style.visibility</p:attrName>
                                        </p:attrNameLst>
                                      </p:cBhvr>
                                      <p:to>
                                        <p:strVal val="visible"/>
                                      </p:to>
                                    </p:set>
                                    <p:animEffect transition="in" filter="fade">
                                      <p:cBhvr>
                                        <p:cTn id="15" dur="2000"/>
                                        <p:tgtEl>
                                          <p:spTgt spid="7885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8851">
                                            <p:txEl>
                                              <p:pRg st="2" end="2"/>
                                            </p:txEl>
                                          </p:spTgt>
                                        </p:tgtEl>
                                        <p:attrNameLst>
                                          <p:attrName>style.visibility</p:attrName>
                                        </p:attrNameLst>
                                      </p:cBhvr>
                                      <p:to>
                                        <p:strVal val="visible"/>
                                      </p:to>
                                    </p:set>
                                    <p:animEffect transition="in" filter="fade">
                                      <p:cBhvr>
                                        <p:cTn id="18" dur="2000"/>
                                        <p:tgtEl>
                                          <p:spTgt spid="7885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8851">
                                            <p:txEl>
                                              <p:pRg st="3" end="3"/>
                                            </p:txEl>
                                          </p:spTgt>
                                        </p:tgtEl>
                                        <p:attrNameLst>
                                          <p:attrName>style.visibility</p:attrName>
                                        </p:attrNameLst>
                                      </p:cBhvr>
                                      <p:to>
                                        <p:strVal val="visible"/>
                                      </p:to>
                                    </p:set>
                                    <p:animEffect transition="in" filter="fade">
                                      <p:cBhvr>
                                        <p:cTn id="21" dur="2000"/>
                                        <p:tgtEl>
                                          <p:spTgt spid="78851">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8851">
                                            <p:txEl>
                                              <p:pRg st="4" end="4"/>
                                            </p:txEl>
                                          </p:spTgt>
                                        </p:tgtEl>
                                        <p:attrNameLst>
                                          <p:attrName>style.visibility</p:attrName>
                                        </p:attrNameLst>
                                      </p:cBhvr>
                                      <p:to>
                                        <p:strVal val="visible"/>
                                      </p:to>
                                    </p:set>
                                    <p:animEffect transition="in" filter="fade">
                                      <p:cBhvr>
                                        <p:cTn id="24" dur="2000"/>
                                        <p:tgtEl>
                                          <p:spTgt spid="788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tmplLst>
          <p:tmpl lvl="1">
            <p:tnLst>
              <p:par>
                <p:cTn presetID="10" presetClass="entr" presetSubtype="0" fill="hold" nodeType="clickEffect">
                  <p:stCondLst>
                    <p:cond delay="0"/>
                  </p:stCondLst>
                  <p:childTnLst>
                    <p:set>
                      <p:cBhvr>
                        <p:cTn dur="1" fill="hold">
                          <p:stCondLst>
                            <p:cond delay="0"/>
                          </p:stCondLst>
                        </p:cTn>
                        <p:tgtEl>
                          <p:spTgt spid="78851"/>
                        </p:tgtEl>
                        <p:attrNameLst>
                          <p:attrName>style.visibility</p:attrName>
                        </p:attrNameLst>
                      </p:cBhvr>
                      <p:to>
                        <p:strVal val="visible"/>
                      </p:to>
                    </p:set>
                    <p:animEffect transition="in" filter="fade">
                      <p:cBhvr>
                        <p:cTn dur="2000"/>
                        <p:tgtEl>
                          <p:spTgt spid="7885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8851"/>
                        </p:tgtEl>
                        <p:attrNameLst>
                          <p:attrName>style.visibility</p:attrName>
                        </p:attrNameLst>
                      </p:cBhvr>
                      <p:to>
                        <p:strVal val="visible"/>
                      </p:to>
                    </p:set>
                    <p:animEffect transition="in" filter="fade">
                      <p:cBhvr>
                        <p:cTn dur="2000"/>
                        <p:tgtEl>
                          <p:spTgt spid="7885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8851"/>
                        </p:tgtEl>
                        <p:attrNameLst>
                          <p:attrName>style.visibility</p:attrName>
                        </p:attrNameLst>
                      </p:cBhvr>
                      <p:to>
                        <p:strVal val="visible"/>
                      </p:to>
                    </p:set>
                    <p:animEffect transition="in" filter="fade">
                      <p:cBhvr>
                        <p:cTn dur="2000"/>
                        <p:tgtEl>
                          <p:spTgt spid="7885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8851"/>
                        </p:tgtEl>
                        <p:attrNameLst>
                          <p:attrName>style.visibility</p:attrName>
                        </p:attrNameLst>
                      </p:cBhvr>
                      <p:to>
                        <p:strVal val="visible"/>
                      </p:to>
                    </p:set>
                    <p:animEffect transition="in" filter="fade">
                      <p:cBhvr>
                        <p:cTn dur="2000"/>
                        <p:tgtEl>
                          <p:spTgt spid="7885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78851"/>
                        </p:tgtEl>
                        <p:attrNameLst>
                          <p:attrName>style.visibility</p:attrName>
                        </p:attrNameLst>
                      </p:cBhvr>
                      <p:to>
                        <p:strVal val="visible"/>
                      </p:to>
                    </p:set>
                    <p:animEffect transition="in" filter="fade">
                      <p:cBhvr>
                        <p:cTn dur="2000"/>
                        <p:tgtEl>
                          <p:spTgt spid="78851"/>
                        </p:tgtEl>
                      </p:cBhvr>
                    </p:animEffect>
                  </p:childTnLst>
                </p:cTn>
              </p:par>
            </p:tnLst>
          </p:tmpl>
        </p:tmplLst>
      </p:bldP>
    </p:bldLst>
  </p:timing>
  <p:hf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facebook.com/share.php?u=http://www.vscr.cz/veznice-belusice-44/informacni-servis-1570/aktuality-552/vanocni-bohosluzba-10641&amp;t=V%C3%A1no%C4%8Dn%C3%AD%20bohoslu%C5%BEba" TargetMode="External"/><Relationship Id="rId13" Type="http://schemas.openxmlformats.org/officeDocument/2006/relationships/image" Target="../media/image1.jpeg"/><Relationship Id="rId3" Type="http://schemas.openxmlformats.org/officeDocument/2006/relationships/hyperlink" Target="http://www.vscr.cz/veznice-belusice-44/uredni-deska-1391/" TargetMode="External"/><Relationship Id="rId7" Type="http://schemas.openxmlformats.org/officeDocument/2006/relationships/hyperlink" Target="http://www.mzv.cz/prtlogar/cz/foto_a_video/video_ze_skoleni_vezenske_sluzby.html" TargetMode="External"/><Relationship Id="rId12" Type="http://schemas.openxmlformats.org/officeDocument/2006/relationships/hyperlink" Target="http://www.vscr.cz/client_data/1/rss_cz.xml" TargetMode="External"/><Relationship Id="rId2" Type="http://schemas.openxmlformats.org/officeDocument/2006/relationships/hyperlink" Target="http://www.vscr.cz/client_data/1/photogallery/2450/14007/700x525/p1030868.jpg" TargetMode="External"/><Relationship Id="rId1" Type="http://schemas.openxmlformats.org/officeDocument/2006/relationships/slideLayout" Target="../slideLayouts/slideLayout2.xml"/><Relationship Id="rId6" Type="http://schemas.openxmlformats.org/officeDocument/2006/relationships/hyperlink" Target="http://portal.justice.cz/justice2/MS/ms.aspx?o=23&amp;j=33" TargetMode="External"/><Relationship Id="rId11" Type="http://schemas.openxmlformats.org/officeDocument/2006/relationships/hyperlink" Target="http://www.vscr.cz/generalni-reditelstvi-19/o-nas/zakladni-informace-4/prohlaseni-o-pristupnosti" TargetMode="External"/><Relationship Id="rId5" Type="http://schemas.openxmlformats.org/officeDocument/2006/relationships/hyperlink" Target="http://www.vscr.cz/" TargetMode="External"/><Relationship Id="rId10" Type="http://schemas.openxmlformats.org/officeDocument/2006/relationships/hyperlink" Target="http://www.vscr.cz/web-map" TargetMode="External"/><Relationship Id="rId4" Type="http://schemas.openxmlformats.org/officeDocument/2006/relationships/hyperlink" Target="http://vscr.cz/generalni-reditelstvi-19/neverejna-rubrika/" TargetMode="External"/><Relationship Id="rId9" Type="http://schemas.openxmlformats.org/officeDocument/2006/relationships/hyperlink" Target="http://twitter.com/home?status=http://www.vscr.cz/veznice-belusice-44/informacni-servis-1570/aktuality-552/vanocni-bohosluzba-10641" TargetMode="External"/><Relationship Id="rId1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mvs.cz/"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mailto:dopisovani-ol@maltezskapomoc.cz"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1524000"/>
            <a:ext cx="7623175" cy="2481064"/>
          </a:xfrm>
        </p:spPr>
        <p:txBody>
          <a:bodyPr/>
          <a:lstStyle/>
          <a:p>
            <a:r>
              <a:rPr lang="cs-CZ" sz="4400" b="1" dirty="0"/>
              <a:t>Duchovní služba ve věznicích 	výběrový seminář</a:t>
            </a:r>
            <a:br>
              <a:rPr lang="cs-CZ" sz="4400" b="1" dirty="0"/>
            </a:br>
            <a:r>
              <a:rPr lang="cs-CZ" sz="4400" b="1" dirty="0"/>
              <a:t>	</a:t>
            </a:r>
            <a:r>
              <a:rPr lang="cs-CZ" sz="4400" b="1" dirty="0" err="1"/>
              <a:t>Jabok</a:t>
            </a:r>
            <a:r>
              <a:rPr lang="cs-CZ" sz="4400" b="1" dirty="0"/>
              <a:t>, LS 2022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E86FE0-ED36-4915-A417-84953DCAAFD2}"/>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F013CEDA-3FD9-4529-B2DD-8E61238ED115}"/>
              </a:ext>
            </a:extLst>
          </p:cNvPr>
          <p:cNvSpPr>
            <a:spLocks noGrp="1"/>
          </p:cNvSpPr>
          <p:nvPr>
            <p:ph idx="1"/>
          </p:nvPr>
        </p:nvSpPr>
        <p:spPr/>
        <p:txBody>
          <a:bodyPr/>
          <a:lstStyle/>
          <a:p>
            <a:endParaRPr lang="cs-CZ"/>
          </a:p>
        </p:txBody>
      </p:sp>
      <p:sp>
        <p:nvSpPr>
          <p:cNvPr id="4" name="Zástupný symbol pro zápatí 3">
            <a:extLst>
              <a:ext uri="{FF2B5EF4-FFF2-40B4-BE49-F238E27FC236}">
                <a16:creationId xmlns:a16="http://schemas.microsoft.com/office/drawing/2014/main" id="{5CA0BF83-6105-4EA1-AA82-6435B472C6CB}"/>
              </a:ext>
            </a:extLst>
          </p:cNvPr>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a:extLst>
              <a:ext uri="{FF2B5EF4-FFF2-40B4-BE49-F238E27FC236}">
                <a16:creationId xmlns:a16="http://schemas.microsoft.com/office/drawing/2014/main" id="{7FDCF7EA-D4F9-4B68-98F4-14ED80445DE2}"/>
              </a:ext>
            </a:extLst>
          </p:cNvPr>
          <p:cNvSpPr>
            <a:spLocks noGrp="1"/>
          </p:cNvSpPr>
          <p:nvPr>
            <p:ph type="sldNum" sz="quarter" idx="12"/>
          </p:nvPr>
        </p:nvSpPr>
        <p:spPr/>
        <p:txBody>
          <a:bodyPr/>
          <a:lstStyle/>
          <a:p>
            <a:pPr>
              <a:defRPr/>
            </a:pPr>
            <a:fld id="{DF522BFC-2805-406B-BB32-CD1106E8DB64}" type="slidenum">
              <a:rPr lang="cs-CZ" altLang="en-US" smtClean="0"/>
              <a:pPr>
                <a:defRPr/>
              </a:pPr>
              <a:t>10</a:t>
            </a:fld>
            <a:endParaRPr lang="cs-CZ" altLang="en-US"/>
          </a:p>
        </p:txBody>
      </p:sp>
      <p:pic>
        <p:nvPicPr>
          <p:cNvPr id="4098" name="Picture 2" descr="https://cdn.xsd.cz/original/6bbf66ce8daa36bf90c962395664d362.jpg">
            <a:extLst>
              <a:ext uri="{FF2B5EF4-FFF2-40B4-BE49-F238E27FC236}">
                <a16:creationId xmlns:a16="http://schemas.microsoft.com/office/drawing/2014/main" id="{4F732D96-4F9A-49D1-9F48-418A584FF1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7" y="152400"/>
            <a:ext cx="9144000" cy="60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91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7D4F60-506A-4E4C-8962-ED77373FEB8C}"/>
              </a:ext>
            </a:extLst>
          </p:cNvPr>
          <p:cNvSpPr>
            <a:spLocks noGrp="1"/>
          </p:cNvSpPr>
          <p:nvPr>
            <p:ph type="title"/>
          </p:nvPr>
        </p:nvSpPr>
        <p:spPr>
          <a:xfrm>
            <a:off x="858416" y="332656"/>
            <a:ext cx="7427168" cy="1927051"/>
          </a:xfrm>
        </p:spPr>
        <p:txBody>
          <a:bodyPr/>
          <a:lstStyle/>
          <a:p>
            <a:pPr algn="ctr"/>
            <a:r>
              <a:rPr lang="cs-CZ" altLang="cs-CZ" sz="5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Význam duchovní služby ve věznicích</a:t>
            </a:r>
            <a:endParaRPr lang="cs-CZ" sz="4800" dirty="0"/>
          </a:p>
        </p:txBody>
      </p:sp>
      <p:sp>
        <p:nvSpPr>
          <p:cNvPr id="4" name="Zástupný symbol pro zápatí 3">
            <a:extLst>
              <a:ext uri="{FF2B5EF4-FFF2-40B4-BE49-F238E27FC236}">
                <a16:creationId xmlns:a16="http://schemas.microsoft.com/office/drawing/2014/main" id="{F5C005AE-9DB0-47E0-A501-45BE3C739108}"/>
              </a:ext>
            </a:extLst>
          </p:cNvPr>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a:extLst>
              <a:ext uri="{FF2B5EF4-FFF2-40B4-BE49-F238E27FC236}">
                <a16:creationId xmlns:a16="http://schemas.microsoft.com/office/drawing/2014/main" id="{166E378E-EDDB-4AAC-BB86-064C0928D163}"/>
              </a:ext>
            </a:extLst>
          </p:cNvPr>
          <p:cNvSpPr>
            <a:spLocks noGrp="1"/>
          </p:cNvSpPr>
          <p:nvPr>
            <p:ph type="sldNum" sz="quarter" idx="12"/>
          </p:nvPr>
        </p:nvSpPr>
        <p:spPr/>
        <p:txBody>
          <a:bodyPr/>
          <a:lstStyle/>
          <a:p>
            <a:pPr>
              <a:defRPr/>
            </a:pPr>
            <a:fld id="{DF522BFC-2805-406B-BB32-CD1106E8DB64}" type="slidenum">
              <a:rPr lang="cs-CZ" altLang="en-US" smtClean="0"/>
              <a:pPr>
                <a:defRPr/>
              </a:pPr>
              <a:t>11</a:t>
            </a:fld>
            <a:endParaRPr lang="cs-CZ" altLang="en-US"/>
          </a:p>
        </p:txBody>
      </p:sp>
      <p:sp>
        <p:nvSpPr>
          <p:cNvPr id="6" name="Rectangle 1">
            <a:extLst>
              <a:ext uri="{FF2B5EF4-FFF2-40B4-BE49-F238E27FC236}">
                <a16:creationId xmlns:a16="http://schemas.microsoft.com/office/drawing/2014/main" id="{DFEB68B0-F9BB-4EBB-931C-865BD54121D6}"/>
              </a:ext>
            </a:extLst>
          </p:cNvPr>
          <p:cNvSpPr>
            <a:spLocks noGrp="1" noChangeArrowheads="1"/>
          </p:cNvSpPr>
          <p:nvPr>
            <p:ph idx="1"/>
          </p:nvPr>
        </p:nvSpPr>
        <p:spPr bwMode="auto">
          <a:xfrm>
            <a:off x="457200" y="1995920"/>
            <a:ext cx="793122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558800" algn="l"/>
                <a:tab pos="5754688" algn="r"/>
              </a:tabLst>
              <a:defRPr>
                <a:solidFill>
                  <a:schemeClr val="tx1"/>
                </a:solidFill>
                <a:latin typeface="Arial" panose="020B0604020202020204" pitchFamily="34" charset="0"/>
              </a:defRPr>
            </a:lvl1pPr>
            <a:lvl2pPr eaLnBrk="0" hangingPunct="0">
              <a:tabLst>
                <a:tab pos="558800" algn="l"/>
                <a:tab pos="5754688" algn="r"/>
              </a:tabLst>
              <a:defRPr>
                <a:solidFill>
                  <a:schemeClr val="tx1"/>
                </a:solidFill>
                <a:latin typeface="Arial" panose="020B0604020202020204" pitchFamily="34" charset="0"/>
              </a:defRPr>
            </a:lvl2pPr>
            <a:lvl3pPr eaLnBrk="0" hangingPunct="0">
              <a:tabLst>
                <a:tab pos="558800" algn="l"/>
                <a:tab pos="5754688" algn="r"/>
              </a:tabLst>
              <a:defRPr>
                <a:solidFill>
                  <a:schemeClr val="tx1"/>
                </a:solidFill>
                <a:latin typeface="Arial" panose="020B0604020202020204" pitchFamily="34" charset="0"/>
              </a:defRPr>
            </a:lvl3pPr>
            <a:lvl4pPr eaLnBrk="0" hangingPunct="0">
              <a:tabLst>
                <a:tab pos="558800" algn="l"/>
                <a:tab pos="5754688" algn="r"/>
              </a:tabLst>
              <a:defRPr>
                <a:solidFill>
                  <a:schemeClr val="tx1"/>
                </a:solidFill>
                <a:latin typeface="Arial" panose="020B0604020202020204" pitchFamily="34" charset="0"/>
              </a:defRPr>
            </a:lvl4pPr>
            <a:lvl5pPr eaLnBrk="0" hangingPunct="0">
              <a:tabLst>
                <a:tab pos="558800"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57546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58800" algn="l"/>
                <a:tab pos="5754688" algn="r"/>
              </a:tabLst>
            </a:pPr>
            <a:endParaRPr kumimoji="0" lang="cs-CZ" altLang="cs-CZ" sz="1400" b="0" i="0" u="none" strike="noStrike" cap="none" normalizeH="0" baseline="0" dirty="0">
              <a:ln>
                <a:noFill/>
              </a:ln>
              <a:solidFill>
                <a:schemeClr val="tx1"/>
              </a:solidFill>
              <a:effectLst/>
            </a:endParaRPr>
          </a:p>
          <a:p>
            <a:pPr>
              <a:spcBef>
                <a:spcPct val="0"/>
              </a:spcBef>
              <a:buClrTx/>
              <a:buSzTx/>
            </a:pPr>
            <a:r>
              <a:rPr kumimoji="0" lang="cs-CZ" altLang="cs-CZ" sz="3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Pomoc bližním v těžkých situacích</a:t>
            </a:r>
            <a:endParaRPr kumimoji="0" lang="cs-CZ" altLang="cs-CZ" sz="1400" b="0" i="0" u="none" strike="noStrike" cap="none" normalizeH="0" baseline="0" dirty="0">
              <a:ln>
                <a:noFill/>
              </a:ln>
              <a:solidFill>
                <a:schemeClr val="tx1"/>
              </a:solidFill>
              <a:effectLst/>
            </a:endParaRPr>
          </a:p>
          <a:p>
            <a:pPr>
              <a:spcBef>
                <a:spcPct val="0"/>
              </a:spcBef>
              <a:buClrTx/>
              <a:buSzTx/>
            </a:pPr>
            <a:r>
              <a:rPr kumimoji="0" lang="cs-CZ" altLang="cs-CZ" sz="3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Realizace svobody vyznání jako základního lidského práva</a:t>
            </a:r>
            <a:endParaRPr kumimoji="0" lang="cs-CZ" altLang="cs-CZ" sz="1400" b="0" i="0" u="none" strike="noStrike" cap="none" normalizeH="0" baseline="0" dirty="0">
              <a:ln>
                <a:noFill/>
              </a:ln>
              <a:solidFill>
                <a:schemeClr val="tx1"/>
              </a:solidFill>
              <a:effectLst/>
            </a:endParaRPr>
          </a:p>
          <a:p>
            <a:pPr>
              <a:spcBef>
                <a:spcPct val="0"/>
              </a:spcBef>
              <a:buClrTx/>
              <a:buSzTx/>
            </a:pPr>
            <a:r>
              <a:rPr kumimoji="0" lang="cs-CZ" altLang="cs-CZ" sz="3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Podpora spirituální dimenze klientů jako cesta k resocializaci</a:t>
            </a:r>
            <a:endParaRPr kumimoji="0" lang="cs-CZ" altLang="cs-CZ" sz="1400" b="0" i="0" u="none" strike="noStrike" cap="none" normalizeH="0" baseline="0" dirty="0">
              <a:ln>
                <a:noFill/>
              </a:ln>
              <a:solidFill>
                <a:schemeClr val="tx1"/>
              </a:solidFill>
              <a:effectLst/>
            </a:endParaRPr>
          </a:p>
          <a:p>
            <a:pPr>
              <a:spcBef>
                <a:spcPct val="0"/>
              </a:spcBef>
              <a:buClrTx/>
              <a:buSzTx/>
            </a:pPr>
            <a:r>
              <a:rPr kumimoji="0" lang="cs-CZ" altLang="cs-CZ" sz="3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Posílení klidu a bezpečnosti uvnitř věznice</a:t>
            </a:r>
            <a:endParaRPr kumimoji="0" lang="cs-CZ" altLang="cs-CZ" sz="1400" b="0" i="0" u="none" strike="noStrike" cap="none" normalizeH="0" baseline="0" dirty="0">
              <a:ln>
                <a:noFill/>
              </a:ln>
              <a:solidFill>
                <a:schemeClr val="tx1"/>
              </a:solidFill>
              <a:effectLst/>
            </a:endParaRPr>
          </a:p>
          <a:p>
            <a:pPr>
              <a:spcBef>
                <a:spcPct val="0"/>
              </a:spcBef>
              <a:buClrTx/>
              <a:buSzTx/>
            </a:pPr>
            <a:r>
              <a:rPr kumimoji="0" lang="cs-CZ" altLang="cs-CZ" sz="3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Ochrana lidské důstojnosti osob zbavených svobody</a:t>
            </a:r>
            <a:endParaRPr kumimoji="0" lang="cs-CZ" altLang="cs-CZ"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9393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90B8CA-6968-4811-B0A5-479E2C2F8E1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1CE1D182-C1B7-4D93-B1A0-79E6255C786D}"/>
              </a:ext>
            </a:extLst>
          </p:cNvPr>
          <p:cNvSpPr>
            <a:spLocks noGrp="1"/>
          </p:cNvSpPr>
          <p:nvPr>
            <p:ph idx="1"/>
          </p:nvPr>
        </p:nvSpPr>
        <p:spPr/>
        <p:txBody>
          <a:bodyPr/>
          <a:lstStyle/>
          <a:p>
            <a:endParaRPr lang="cs-CZ"/>
          </a:p>
        </p:txBody>
      </p:sp>
      <p:sp>
        <p:nvSpPr>
          <p:cNvPr id="4" name="Zástupný symbol pro zápatí 3">
            <a:extLst>
              <a:ext uri="{FF2B5EF4-FFF2-40B4-BE49-F238E27FC236}">
                <a16:creationId xmlns:a16="http://schemas.microsoft.com/office/drawing/2014/main" id="{3AED704C-B9F4-4940-8B79-B63EFE045820}"/>
              </a:ext>
            </a:extLst>
          </p:cNvPr>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a:extLst>
              <a:ext uri="{FF2B5EF4-FFF2-40B4-BE49-F238E27FC236}">
                <a16:creationId xmlns:a16="http://schemas.microsoft.com/office/drawing/2014/main" id="{A7E35654-978D-4ED1-ADA4-65C1FADA42E3}"/>
              </a:ext>
            </a:extLst>
          </p:cNvPr>
          <p:cNvSpPr>
            <a:spLocks noGrp="1"/>
          </p:cNvSpPr>
          <p:nvPr>
            <p:ph type="sldNum" sz="quarter" idx="12"/>
          </p:nvPr>
        </p:nvSpPr>
        <p:spPr/>
        <p:txBody>
          <a:bodyPr/>
          <a:lstStyle/>
          <a:p>
            <a:pPr>
              <a:defRPr/>
            </a:pPr>
            <a:fld id="{DF522BFC-2805-406B-BB32-CD1106E8DB64}" type="slidenum">
              <a:rPr lang="cs-CZ" altLang="en-US" smtClean="0"/>
              <a:pPr>
                <a:defRPr/>
              </a:pPr>
              <a:t>12</a:t>
            </a:fld>
            <a:endParaRPr lang="cs-CZ" altLang="en-US"/>
          </a:p>
        </p:txBody>
      </p:sp>
      <p:pic>
        <p:nvPicPr>
          <p:cNvPr id="5122" name="Picture 2" descr="https://cdn.xsd.cz/original/cbe733176c2e33a2828f8c052560bbd8.jpg">
            <a:extLst>
              <a:ext uri="{FF2B5EF4-FFF2-40B4-BE49-F238E27FC236}">
                <a16:creationId xmlns:a16="http://schemas.microsoft.com/office/drawing/2014/main" id="{0D9878D8-1F36-43A9-8D30-04DAC00AB7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0209"/>
            <a:ext cx="9144000" cy="60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176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B7C825-08AB-46EB-A069-88A88DD8BF8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9EA7ACD0-31C4-4DB5-BC57-11F21C111521}"/>
              </a:ext>
            </a:extLst>
          </p:cNvPr>
          <p:cNvSpPr>
            <a:spLocks noGrp="1"/>
          </p:cNvSpPr>
          <p:nvPr>
            <p:ph idx="1"/>
          </p:nvPr>
        </p:nvSpPr>
        <p:spPr/>
        <p:txBody>
          <a:bodyPr/>
          <a:lstStyle/>
          <a:p>
            <a:endParaRPr lang="cs-CZ"/>
          </a:p>
        </p:txBody>
      </p:sp>
      <p:sp>
        <p:nvSpPr>
          <p:cNvPr id="4" name="Zástupný symbol pro zápatí 3">
            <a:extLst>
              <a:ext uri="{FF2B5EF4-FFF2-40B4-BE49-F238E27FC236}">
                <a16:creationId xmlns:a16="http://schemas.microsoft.com/office/drawing/2014/main" id="{C61C041C-1695-4CC4-84A4-F40E01706DF4}"/>
              </a:ext>
            </a:extLst>
          </p:cNvPr>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a:extLst>
              <a:ext uri="{FF2B5EF4-FFF2-40B4-BE49-F238E27FC236}">
                <a16:creationId xmlns:a16="http://schemas.microsoft.com/office/drawing/2014/main" id="{07AB3A32-B8BE-425E-AE1C-6216239D3E31}"/>
              </a:ext>
            </a:extLst>
          </p:cNvPr>
          <p:cNvSpPr>
            <a:spLocks noGrp="1"/>
          </p:cNvSpPr>
          <p:nvPr>
            <p:ph type="sldNum" sz="quarter" idx="12"/>
          </p:nvPr>
        </p:nvSpPr>
        <p:spPr/>
        <p:txBody>
          <a:bodyPr/>
          <a:lstStyle/>
          <a:p>
            <a:pPr>
              <a:defRPr/>
            </a:pPr>
            <a:fld id="{DF522BFC-2805-406B-BB32-CD1106E8DB64}" type="slidenum">
              <a:rPr lang="cs-CZ" altLang="en-US" smtClean="0"/>
              <a:pPr>
                <a:defRPr/>
              </a:pPr>
              <a:t>13</a:t>
            </a:fld>
            <a:endParaRPr lang="cs-CZ" altLang="en-US"/>
          </a:p>
        </p:txBody>
      </p:sp>
      <p:pic>
        <p:nvPicPr>
          <p:cNvPr id="6146" name="Picture 2" descr="https://cdn.xsd.cz/original/253d7cafeb5a3374a4e950da4b14c8ec.jpg">
            <a:extLst>
              <a:ext uri="{FF2B5EF4-FFF2-40B4-BE49-F238E27FC236}">
                <a16:creationId xmlns:a16="http://schemas.microsoft.com/office/drawing/2014/main" id="{631B3509-1141-4E72-82D6-DB52C3FC91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59" y="152400"/>
            <a:ext cx="9144000" cy="60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519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5BF901-05F3-4278-99A1-26E48963632B}"/>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9419A59C-C22E-47CE-AF5F-E9410A7025B4}"/>
              </a:ext>
            </a:extLst>
          </p:cNvPr>
          <p:cNvSpPr>
            <a:spLocks noGrp="1"/>
          </p:cNvSpPr>
          <p:nvPr>
            <p:ph idx="1"/>
          </p:nvPr>
        </p:nvSpPr>
        <p:spPr/>
        <p:txBody>
          <a:bodyPr/>
          <a:lstStyle/>
          <a:p>
            <a:endParaRPr lang="cs-CZ"/>
          </a:p>
        </p:txBody>
      </p:sp>
      <p:sp>
        <p:nvSpPr>
          <p:cNvPr id="4" name="Zástupný symbol pro zápatí 3">
            <a:extLst>
              <a:ext uri="{FF2B5EF4-FFF2-40B4-BE49-F238E27FC236}">
                <a16:creationId xmlns:a16="http://schemas.microsoft.com/office/drawing/2014/main" id="{393C43D3-A780-46E3-A03C-39D424746BEE}"/>
              </a:ext>
            </a:extLst>
          </p:cNvPr>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a:extLst>
              <a:ext uri="{FF2B5EF4-FFF2-40B4-BE49-F238E27FC236}">
                <a16:creationId xmlns:a16="http://schemas.microsoft.com/office/drawing/2014/main" id="{383D95AF-900D-4C40-88E4-D4E30B4B8383}"/>
              </a:ext>
            </a:extLst>
          </p:cNvPr>
          <p:cNvSpPr>
            <a:spLocks noGrp="1"/>
          </p:cNvSpPr>
          <p:nvPr>
            <p:ph type="sldNum" sz="quarter" idx="12"/>
          </p:nvPr>
        </p:nvSpPr>
        <p:spPr/>
        <p:txBody>
          <a:bodyPr/>
          <a:lstStyle/>
          <a:p>
            <a:pPr>
              <a:defRPr/>
            </a:pPr>
            <a:fld id="{DF522BFC-2805-406B-BB32-CD1106E8DB64}" type="slidenum">
              <a:rPr lang="cs-CZ" altLang="en-US" smtClean="0"/>
              <a:pPr>
                <a:defRPr/>
              </a:pPr>
              <a:t>14</a:t>
            </a:fld>
            <a:endParaRPr lang="cs-CZ" altLang="en-US"/>
          </a:p>
        </p:txBody>
      </p:sp>
      <p:pic>
        <p:nvPicPr>
          <p:cNvPr id="7170" name="Picture 2" descr="https://cdn.xsd.cz/original/cacb1b9c3cd6342a9c3576295e7286e6.jpg">
            <a:extLst>
              <a:ext uri="{FF2B5EF4-FFF2-40B4-BE49-F238E27FC236}">
                <a16:creationId xmlns:a16="http://schemas.microsoft.com/office/drawing/2014/main" id="{B0DEC19E-D635-456C-8AB5-6F572077F4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0209"/>
            <a:ext cx="9144000" cy="60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419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B784915-9AA3-4E8C-AE67-88AF9B4D0516}" type="slidenum">
              <a:rPr lang="cs-CZ" altLang="en-US"/>
              <a:pPr>
                <a:defRPr/>
              </a:pPr>
              <a:t>15</a:t>
            </a:fld>
            <a:endParaRPr lang="cs-CZ" altLang="en-US"/>
          </a:p>
        </p:txBody>
      </p:sp>
      <p:sp>
        <p:nvSpPr>
          <p:cNvPr id="12293" name="Rectangle 2"/>
          <p:cNvSpPr>
            <a:spLocks noGrp="1" noChangeArrowheads="1"/>
          </p:cNvSpPr>
          <p:nvPr>
            <p:ph type="title"/>
          </p:nvPr>
        </p:nvSpPr>
        <p:spPr/>
        <p:txBody>
          <a:bodyPr/>
          <a:lstStyle/>
          <a:p>
            <a:pPr eaLnBrk="1" hangingPunct="1"/>
            <a:r>
              <a:rPr lang="cs-CZ" sz="3800" b="1" dirty="0"/>
              <a:t>Legislativní rámec pastorační činnosti církví ve věznicích ČR</a:t>
            </a:r>
          </a:p>
        </p:txBody>
      </p:sp>
      <p:sp>
        <p:nvSpPr>
          <p:cNvPr id="12294" name="Rectangle 3"/>
          <p:cNvSpPr>
            <a:spLocks noGrp="1" noChangeArrowheads="1"/>
          </p:cNvSpPr>
          <p:nvPr>
            <p:ph type="body" idx="1"/>
          </p:nvPr>
        </p:nvSpPr>
        <p:spPr>
          <a:xfrm>
            <a:off x="457200" y="1628800"/>
            <a:ext cx="8229600" cy="4502125"/>
          </a:xfrm>
        </p:spPr>
        <p:txBody>
          <a:bodyPr/>
          <a:lstStyle/>
          <a:p>
            <a:pPr eaLnBrk="1" hangingPunct="1">
              <a:lnSpc>
                <a:spcPts val="2000"/>
              </a:lnSpc>
              <a:spcBef>
                <a:spcPts val="0"/>
              </a:spcBef>
            </a:pPr>
            <a:r>
              <a:rPr lang="cs-CZ" sz="1800" b="1" dirty="0"/>
              <a:t>Zákon o církvích a náboženských společnostech č. 3/2002 Sb</a:t>
            </a:r>
            <a:r>
              <a:rPr lang="cs-CZ" sz="1800" dirty="0"/>
              <a:t>., § 7 odst. 1 písm. b): zvláštní právo církví a náboženských společností s patřičným stupněm registrace pověřovat osoby k výkonu duchovenské činnosti v místech, kde se vykonává vazba nebo trest odnětí svobody. </a:t>
            </a:r>
          </a:p>
          <a:p>
            <a:pPr eaLnBrk="1" hangingPunct="1">
              <a:lnSpc>
                <a:spcPts val="2000"/>
              </a:lnSpc>
              <a:spcBef>
                <a:spcPts val="0"/>
              </a:spcBef>
            </a:pPr>
            <a:r>
              <a:rPr lang="cs-CZ" sz="1800" b="1" dirty="0"/>
              <a:t>Zákon o výkonu trestu odnětí svobody č. 169/1999 Sb</a:t>
            </a:r>
            <a:r>
              <a:rPr lang="cs-CZ" sz="1800" dirty="0"/>
              <a:t>., § 20 – možnosti působení církví a náboženských společností: „Církev se může podílet na naplňování účelu výkonu  trestu poskytováním  duchovní služby zejména</a:t>
            </a:r>
          </a:p>
          <a:p>
            <a:pPr lvl="1" eaLnBrk="1" hangingPunct="1">
              <a:lnSpc>
                <a:spcPts val="2000"/>
              </a:lnSpc>
              <a:spcBef>
                <a:spcPts val="0"/>
              </a:spcBef>
            </a:pPr>
            <a:r>
              <a:rPr lang="cs-CZ" sz="1600" dirty="0"/>
              <a:t>a) konáním bohoslužeb pro zájemce z řad  odsouzených,</a:t>
            </a:r>
          </a:p>
          <a:p>
            <a:pPr lvl="1" eaLnBrk="1" hangingPunct="1">
              <a:lnSpc>
                <a:spcPts val="2000"/>
              </a:lnSpc>
              <a:spcBef>
                <a:spcPts val="0"/>
              </a:spcBef>
            </a:pPr>
            <a:r>
              <a:rPr lang="cs-CZ" sz="1600" dirty="0"/>
              <a:t>b) individuálními rozhovory, pastoračními návštěvami a umožněním individuálního přístupu k náboženským úkonům,</a:t>
            </a:r>
          </a:p>
          <a:p>
            <a:pPr lvl="1" eaLnBrk="1" hangingPunct="1">
              <a:lnSpc>
                <a:spcPts val="2000"/>
              </a:lnSpc>
              <a:spcBef>
                <a:spcPts val="0"/>
              </a:spcBef>
            </a:pPr>
            <a:r>
              <a:rPr lang="cs-CZ" sz="1600" dirty="0"/>
              <a:t>c) vedením studijních hodin k výkladu náboženských textů,</a:t>
            </a:r>
          </a:p>
          <a:p>
            <a:pPr lvl="1" eaLnBrk="1" hangingPunct="1">
              <a:lnSpc>
                <a:spcPts val="2000"/>
              </a:lnSpc>
              <a:spcBef>
                <a:spcPts val="0"/>
              </a:spcBef>
            </a:pPr>
            <a:r>
              <a:rPr lang="cs-CZ" sz="1600" dirty="0"/>
              <a:t>d) zajišťováním duchovní a náboženské literatury a zpěvníků,</a:t>
            </a:r>
          </a:p>
          <a:p>
            <a:pPr lvl="1" eaLnBrk="1" hangingPunct="1">
              <a:lnSpc>
                <a:spcPts val="2000"/>
              </a:lnSpc>
              <a:spcBef>
                <a:spcPts val="0"/>
              </a:spcBef>
            </a:pPr>
            <a:r>
              <a:rPr lang="cs-CZ" sz="1600" dirty="0"/>
              <a:t>e) pořádáním přednášek a besed, zejména s etickou tématikou, popřípadě koncertů hudebních skupin a jednotlivců,</a:t>
            </a:r>
          </a:p>
          <a:p>
            <a:pPr lvl="1" eaLnBrk="1" hangingPunct="1">
              <a:lnSpc>
                <a:spcPts val="2000"/>
              </a:lnSpc>
              <a:spcBef>
                <a:spcPts val="0"/>
              </a:spcBef>
            </a:pPr>
            <a:r>
              <a:rPr lang="cs-CZ" sz="1600" dirty="0"/>
              <a:t>f) při přípravě odsouzených k jejich propuštění,</a:t>
            </a:r>
          </a:p>
          <a:p>
            <a:pPr lvl="1" eaLnBrk="1" hangingPunct="1">
              <a:lnSpc>
                <a:spcPts val="2000"/>
              </a:lnSpc>
              <a:spcBef>
                <a:spcPts val="0"/>
              </a:spcBef>
            </a:pPr>
            <a:r>
              <a:rPr lang="cs-CZ" sz="1600" dirty="0"/>
              <a:t>g) dalšími vhodnými formami přispívajícími k dosažení účelu výkonu trestu.“</a:t>
            </a:r>
          </a:p>
          <a:p>
            <a:pPr eaLnBrk="1" hangingPunct="1">
              <a:lnSpc>
                <a:spcPts val="2000"/>
              </a:lnSpc>
              <a:spcBef>
                <a:spcPts val="0"/>
              </a:spcBef>
            </a:pPr>
            <a:r>
              <a:rPr lang="cs-CZ" sz="1800" dirty="0"/>
              <a:t>Podobně </a:t>
            </a:r>
            <a:r>
              <a:rPr lang="cs-CZ" sz="1800" b="1" dirty="0"/>
              <a:t>Zákon č. 293/1993 o výkonu vazby, § 15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a:xfrm>
            <a:off x="457200" y="277813"/>
            <a:ext cx="8229600" cy="1008062"/>
          </a:xfrm>
        </p:spPr>
        <p:txBody>
          <a:bodyPr/>
          <a:lstStyle/>
          <a:p>
            <a:pPr eaLnBrk="1" hangingPunct="1"/>
            <a:r>
              <a:rPr lang="cs-CZ" sz="4400" b="1" dirty="0"/>
              <a:t>Dohoda o duchovní službě</a:t>
            </a:r>
            <a:endParaRPr lang="cs-CZ" dirty="0"/>
          </a:p>
        </p:txBody>
      </p:sp>
      <p:sp>
        <p:nvSpPr>
          <p:cNvPr id="13315" name="Zástupný symbol pro obsah 2"/>
          <p:cNvSpPr>
            <a:spLocks noGrp="1"/>
          </p:cNvSpPr>
          <p:nvPr>
            <p:ph idx="1"/>
          </p:nvPr>
        </p:nvSpPr>
        <p:spPr>
          <a:xfrm>
            <a:off x="457200" y="1000125"/>
            <a:ext cx="8229600" cy="5130800"/>
          </a:xfrm>
        </p:spPr>
        <p:txBody>
          <a:bodyPr/>
          <a:lstStyle/>
          <a:p>
            <a:pPr eaLnBrk="1" hangingPunct="1">
              <a:lnSpc>
                <a:spcPct val="80000"/>
              </a:lnSpc>
            </a:pPr>
            <a:r>
              <a:rPr lang="cs-CZ" sz="2000" dirty="0"/>
              <a:t>Na základě </a:t>
            </a:r>
            <a:r>
              <a:rPr lang="cs-CZ" sz="2000" b="1" dirty="0"/>
              <a:t>Dohody o duchovní službě ze dne 31. 11. 2013 (NGŘ 67/2013) mezi Vězeňskou službou ČR, Ekumenickou radou církví ČR a Českou biskupskou konferencí</a:t>
            </a:r>
            <a:r>
              <a:rPr lang="cs-CZ" sz="2000" dirty="0"/>
              <a:t> vykonávají pastorační službu ve věznicích pověření duchovní všech zúčastěných církví. </a:t>
            </a:r>
          </a:p>
          <a:p>
            <a:pPr eaLnBrk="1" hangingPunct="1">
              <a:lnSpc>
                <a:spcPct val="80000"/>
              </a:lnSpc>
            </a:pPr>
            <a:r>
              <a:rPr lang="cs-CZ" sz="2000" dirty="0"/>
              <a:t>Podmínky:</a:t>
            </a:r>
          </a:p>
          <a:p>
            <a:pPr lvl="1" eaLnBrk="1" hangingPunct="1">
              <a:lnSpc>
                <a:spcPct val="80000"/>
              </a:lnSpc>
            </a:pPr>
            <a:r>
              <a:rPr lang="cs-CZ" sz="1800" dirty="0"/>
              <a:t>Bezúhonnost</a:t>
            </a:r>
          </a:p>
          <a:p>
            <a:pPr lvl="1" eaLnBrk="1" hangingPunct="1">
              <a:lnSpc>
                <a:spcPct val="80000"/>
              </a:lnSpc>
            </a:pPr>
            <a:r>
              <a:rPr lang="cs-CZ" sz="1800" dirty="0"/>
              <a:t>Pověření ze strany odpovědného orgánu církve</a:t>
            </a:r>
          </a:p>
          <a:p>
            <a:pPr lvl="1" eaLnBrk="1" hangingPunct="1">
              <a:lnSpc>
                <a:spcPct val="80000"/>
              </a:lnSpc>
            </a:pPr>
            <a:r>
              <a:rPr lang="cs-CZ" sz="1800" dirty="0"/>
              <a:t>Doporučení výkonným výborem o.s. Vězeňská duchovenská péče</a:t>
            </a:r>
          </a:p>
          <a:p>
            <a:pPr eaLnBrk="1" hangingPunct="1">
              <a:lnSpc>
                <a:spcPct val="80000"/>
              </a:lnSpc>
            </a:pPr>
            <a:r>
              <a:rPr lang="cs-CZ" sz="2000" dirty="0"/>
              <a:t>Formy:	</a:t>
            </a:r>
          </a:p>
          <a:p>
            <a:pPr lvl="1" eaLnBrk="1" hangingPunct="1">
              <a:lnSpc>
                <a:spcPct val="80000"/>
              </a:lnSpc>
            </a:pPr>
            <a:r>
              <a:rPr lang="cs-CZ" sz="1800" dirty="0"/>
              <a:t>Pracovní poměr v dané věznici (kaplan)</a:t>
            </a:r>
          </a:p>
          <a:p>
            <a:pPr lvl="1" eaLnBrk="1" hangingPunct="1">
              <a:lnSpc>
                <a:spcPct val="80000"/>
              </a:lnSpc>
            </a:pPr>
            <a:r>
              <a:rPr lang="cs-CZ" sz="1800" dirty="0"/>
              <a:t>Dobrovolné poskytování duchovenské služby – alespoň 2x měsíčně</a:t>
            </a:r>
          </a:p>
          <a:p>
            <a:pPr eaLnBrk="1" hangingPunct="1">
              <a:lnSpc>
                <a:spcPct val="80000"/>
              </a:lnSpc>
            </a:pPr>
            <a:r>
              <a:rPr lang="cs-CZ" sz="2000" dirty="0"/>
              <a:t>Organizace:</a:t>
            </a:r>
          </a:p>
          <a:p>
            <a:pPr lvl="1" eaLnBrk="1" hangingPunct="1">
              <a:lnSpc>
                <a:spcPct val="80000"/>
              </a:lnSpc>
            </a:pPr>
            <a:r>
              <a:rPr lang="cs-CZ" sz="1800" dirty="0"/>
              <a:t>Hlavní kaplan</a:t>
            </a:r>
          </a:p>
          <a:p>
            <a:pPr lvl="1" eaLnBrk="1" hangingPunct="1">
              <a:lnSpc>
                <a:spcPct val="80000"/>
              </a:lnSpc>
            </a:pPr>
            <a:r>
              <a:rPr lang="cs-CZ" sz="1800" dirty="0"/>
              <a:t>Rada pro duchovní službu ve věznicích a ústavech:</a:t>
            </a:r>
          </a:p>
          <a:p>
            <a:pPr lvl="2" eaLnBrk="1" hangingPunct="1">
              <a:lnSpc>
                <a:spcPct val="80000"/>
              </a:lnSpc>
            </a:pPr>
            <a:r>
              <a:rPr lang="cs-CZ" sz="1400" dirty="0"/>
              <a:t>řešení základních </a:t>
            </a:r>
            <a:r>
              <a:rPr lang="cs-CZ" sz="1400" dirty="0" err="1"/>
              <a:t>mezicírkevních</a:t>
            </a:r>
            <a:r>
              <a:rPr lang="cs-CZ" sz="1400" dirty="0"/>
              <a:t> a koncepčních otázek</a:t>
            </a:r>
          </a:p>
          <a:p>
            <a:pPr lvl="2"/>
            <a:r>
              <a:rPr lang="cs-CZ" sz="1400" dirty="0"/>
              <a:t>Členové: dva zástupci ČBK, dva zástupci  ERC,  dva zástupci VS ČR, předseda VSP a hlavní kaplan, pokud není nominován Vězeňskou službou jako jeden z jejích zástupců.</a:t>
            </a:r>
          </a:p>
          <a:p>
            <a:pPr lvl="2" eaLnBrk="1" hangingPunct="1">
              <a:lnSpc>
                <a:spcPct val="80000"/>
              </a:lnSpc>
            </a:pPr>
            <a:endParaRPr lang="cs-CZ" sz="1400" dirty="0"/>
          </a:p>
          <a:p>
            <a:pPr eaLnBrk="1" hangingPunct="1"/>
            <a:endParaRPr lang="cs-CZ" sz="2000" dirty="0"/>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E3F636C7-35F0-4F3B-B124-3BF37AE4FB0B}" type="slidenum">
              <a:rPr lang="cs-CZ" altLang="en-US"/>
              <a:pPr>
                <a:defRPr/>
              </a:pPr>
              <a:t>16</a:t>
            </a:fld>
            <a:endParaRPr lang="cs-CZ"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457200" y="277813"/>
            <a:ext cx="8229600" cy="936625"/>
          </a:xfrm>
        </p:spPr>
        <p:txBody>
          <a:bodyPr/>
          <a:lstStyle/>
          <a:p>
            <a:pPr eaLnBrk="1" hangingPunct="1"/>
            <a:r>
              <a:rPr lang="cs-CZ" dirty="0"/>
              <a:t>Práva pověřených osob (čl. 6, odst. 2)</a:t>
            </a:r>
          </a:p>
        </p:txBody>
      </p:sp>
      <p:sp>
        <p:nvSpPr>
          <p:cNvPr id="14339" name="Zástupný symbol pro obsah 2"/>
          <p:cNvSpPr>
            <a:spLocks noGrp="1"/>
          </p:cNvSpPr>
          <p:nvPr>
            <p:ph idx="1"/>
          </p:nvPr>
        </p:nvSpPr>
        <p:spPr>
          <a:xfrm>
            <a:off x="457200" y="1214438"/>
            <a:ext cx="8229600" cy="4916487"/>
          </a:xfrm>
        </p:spPr>
        <p:txBody>
          <a:bodyPr/>
          <a:lstStyle/>
          <a:p>
            <a:pPr eaLnBrk="1" hangingPunct="1"/>
            <a:r>
              <a:rPr lang="cs-CZ" sz="2000" dirty="0"/>
              <a:t>a) vstupovat do věznice, v níž konají duchovní a pastorační činnost, a pohybovat se v ní v rozsahu stanoveném vnitřními předpisy,</a:t>
            </a:r>
          </a:p>
          <a:p>
            <a:pPr eaLnBrk="1" hangingPunct="1"/>
            <a:r>
              <a:rPr lang="cs-CZ" sz="2000" dirty="0"/>
              <a:t>b) podílet se vhodnými formami na duchovně výchovné činnosti,  </a:t>
            </a:r>
          </a:p>
          <a:p>
            <a:pPr eaLnBrk="1" hangingPunct="1"/>
            <a:r>
              <a:rPr lang="cs-CZ" sz="2000" dirty="0"/>
              <a:t>c) upozorňovat příslušné služební funkcionáře na zjištěné nedostatky, které brání řádnému výkonu duchovní a pastorační činnosti, </a:t>
            </a:r>
          </a:p>
          <a:p>
            <a:pPr eaLnBrk="1" hangingPunct="1"/>
            <a:r>
              <a:rPr lang="cs-CZ" sz="2000" dirty="0"/>
              <a:t>d) požadovat informace o stavu a chování obviněných, odsouzených a chovanců, jimž  poskytují duchovní a pastorační činnost , </a:t>
            </a:r>
          </a:p>
          <a:p>
            <a:pPr eaLnBrk="1" hangingPunct="1"/>
            <a:r>
              <a:rPr lang="cs-CZ" sz="2000" dirty="0"/>
              <a:t>e) nahlížet do osobních spisů odsouzených, jimž poskytují duchovní a pastorační činnost, pokud s tím tyto osoby souhlasí, </a:t>
            </a:r>
          </a:p>
          <a:p>
            <a:pPr eaLnBrk="1" hangingPunct="1"/>
            <a:r>
              <a:rPr lang="cs-CZ" sz="2000" dirty="0"/>
              <a:t>f) přinášet do věznice nebo ústavu, v nichž konají duchovní a pastorační činnost, náležitosti nezbytné pro provádění náboženských  úkonů, a to v rozsahu a množství schváleném ředitelem příslušné organizační jednotky. Víno pro potřeby eucharistie propustí orgány kontroly v množství maximálně do 2 </a:t>
            </a:r>
            <a:r>
              <a:rPr lang="cs-CZ" sz="2000" dirty="0" err="1"/>
              <a:t>dcl</a:t>
            </a:r>
            <a:r>
              <a:rPr lang="cs-CZ" sz="2000" dirty="0"/>
              <a:t>.</a:t>
            </a:r>
          </a:p>
          <a:p>
            <a:pPr eaLnBrk="1" hangingPunct="1"/>
            <a:endParaRPr lang="cs-CZ" sz="2000" dirty="0"/>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17DD1370-C4D8-47E5-851C-D7D8AC127161}" type="slidenum">
              <a:rPr lang="cs-CZ" altLang="en-US"/>
              <a:pPr>
                <a:defRPr/>
              </a:pPr>
              <a:t>17</a:t>
            </a:fld>
            <a:endParaRPr lang="cs-CZ"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cs-CZ" sz="3600" b="1" dirty="0"/>
              <a:t>Seznam církví  sdružených v ERC, na které se vztahuje působnost Dohody</a:t>
            </a:r>
            <a:endParaRPr lang="cs-CZ" sz="3600" dirty="0"/>
          </a:p>
        </p:txBody>
      </p:sp>
      <p:sp>
        <p:nvSpPr>
          <p:cNvPr id="15363" name="Zástupný symbol pro obsah 2"/>
          <p:cNvSpPr>
            <a:spLocks noGrp="1"/>
          </p:cNvSpPr>
          <p:nvPr>
            <p:ph sz="half" idx="1"/>
          </p:nvPr>
        </p:nvSpPr>
        <p:spPr>
          <a:xfrm>
            <a:off x="285750" y="1600200"/>
            <a:ext cx="4210050" cy="4530725"/>
          </a:xfrm>
        </p:spPr>
        <p:txBody>
          <a:bodyPr/>
          <a:lstStyle/>
          <a:p>
            <a:pPr eaLnBrk="1" hangingPunct="1">
              <a:buFont typeface="Wingdings" pitchFamily="2" charset="2"/>
              <a:buNone/>
            </a:pPr>
            <a:r>
              <a:rPr lang="cs-CZ" sz="1800" b="1" u="sng" dirty="0"/>
              <a:t>I. Členské církve ERC</a:t>
            </a:r>
            <a:endParaRPr lang="cs-CZ" sz="1800" dirty="0"/>
          </a:p>
          <a:p>
            <a:pPr eaLnBrk="1" hangingPunct="1"/>
            <a:r>
              <a:rPr lang="cs-CZ" sz="1800" dirty="0"/>
              <a:t>1. Apoštolská církev </a:t>
            </a:r>
          </a:p>
          <a:p>
            <a:pPr eaLnBrk="1" hangingPunct="1"/>
            <a:r>
              <a:rPr lang="cs-CZ" sz="1800" dirty="0"/>
              <a:t>2. Bratrská jednota baptistů</a:t>
            </a:r>
          </a:p>
          <a:p>
            <a:pPr eaLnBrk="1" hangingPunct="1"/>
            <a:r>
              <a:rPr lang="cs-CZ" sz="1800" dirty="0"/>
              <a:t>3. Církev bratrská</a:t>
            </a:r>
          </a:p>
          <a:p>
            <a:pPr eaLnBrk="1" hangingPunct="1"/>
            <a:r>
              <a:rPr lang="cs-CZ" sz="1800" dirty="0"/>
              <a:t>4. Církev československá husitská</a:t>
            </a:r>
          </a:p>
          <a:p>
            <a:pPr eaLnBrk="1" hangingPunct="1"/>
            <a:r>
              <a:rPr lang="cs-CZ" sz="1800" dirty="0"/>
              <a:t>5. Českobratrská církev evangelická</a:t>
            </a:r>
          </a:p>
          <a:p>
            <a:pPr eaLnBrk="1" hangingPunct="1"/>
            <a:r>
              <a:rPr lang="cs-CZ" sz="1800" dirty="0"/>
              <a:t>6. Evangelická církev metodistická</a:t>
            </a:r>
          </a:p>
          <a:p>
            <a:pPr eaLnBrk="1" hangingPunct="1"/>
            <a:r>
              <a:rPr lang="cs-CZ" sz="1800" dirty="0"/>
              <a:t>7. Evangelická církev a.v. v ČR     </a:t>
            </a:r>
          </a:p>
          <a:p>
            <a:pPr eaLnBrk="1" hangingPunct="1"/>
            <a:r>
              <a:rPr lang="cs-CZ" sz="1800" dirty="0"/>
              <a:t>8. Jednota bratrská</a:t>
            </a:r>
          </a:p>
          <a:p>
            <a:pPr eaLnBrk="1" hangingPunct="1"/>
            <a:r>
              <a:rPr lang="cs-CZ" sz="1800" dirty="0"/>
              <a:t>9. Pravoslavná církev v českých zemích</a:t>
            </a:r>
          </a:p>
          <a:p>
            <a:pPr eaLnBrk="1" hangingPunct="1"/>
            <a:r>
              <a:rPr lang="cs-CZ" sz="1800" dirty="0"/>
              <a:t>10. Slezská církev evangelická augsburského vyznání</a:t>
            </a:r>
          </a:p>
          <a:p>
            <a:pPr eaLnBrk="1" hangingPunct="1"/>
            <a:r>
              <a:rPr lang="cs-CZ" sz="1800" dirty="0"/>
              <a:t>11. Starokatolická církev</a:t>
            </a:r>
          </a:p>
          <a:p>
            <a:pPr eaLnBrk="1" hangingPunct="1"/>
            <a:endParaRPr lang="cs-CZ" sz="1800" dirty="0"/>
          </a:p>
        </p:txBody>
      </p:sp>
      <p:sp>
        <p:nvSpPr>
          <p:cNvPr id="15364" name="Zástupný symbol pro obsah 6"/>
          <p:cNvSpPr>
            <a:spLocks noGrp="1"/>
          </p:cNvSpPr>
          <p:nvPr>
            <p:ph sz="half" idx="2"/>
          </p:nvPr>
        </p:nvSpPr>
        <p:spPr/>
        <p:txBody>
          <a:bodyPr/>
          <a:lstStyle/>
          <a:p>
            <a:pPr eaLnBrk="1" hangingPunct="1">
              <a:buFont typeface="Wingdings" pitchFamily="2" charset="2"/>
              <a:buNone/>
            </a:pPr>
            <a:r>
              <a:rPr lang="cs-CZ" sz="2000" b="1" u="sng" dirty="0"/>
              <a:t>II. Přidružené církve</a:t>
            </a:r>
            <a:endParaRPr lang="cs-CZ" sz="2000" dirty="0"/>
          </a:p>
          <a:p>
            <a:pPr eaLnBrk="1" hangingPunct="1"/>
            <a:r>
              <a:rPr lang="cs-CZ" sz="2000" dirty="0"/>
              <a:t>12. Armáda spásy</a:t>
            </a:r>
          </a:p>
          <a:p>
            <a:pPr eaLnBrk="1" hangingPunct="1">
              <a:buFont typeface="Wingdings" pitchFamily="2" charset="2"/>
              <a:buNone/>
            </a:pPr>
            <a:endParaRPr lang="cs-CZ" sz="2000" b="1" u="sng" dirty="0"/>
          </a:p>
          <a:p>
            <a:pPr eaLnBrk="1" hangingPunct="1">
              <a:buFont typeface="Wingdings" pitchFamily="2" charset="2"/>
              <a:buNone/>
            </a:pPr>
            <a:r>
              <a:rPr lang="cs-CZ" sz="2000" b="1" u="sng" dirty="0"/>
              <a:t>III. Pozorovatelé ERC</a:t>
            </a:r>
            <a:endParaRPr lang="cs-CZ" sz="2000" dirty="0"/>
          </a:p>
          <a:p>
            <a:pPr eaLnBrk="1" hangingPunct="1"/>
            <a:r>
              <a:rPr lang="cs-CZ" sz="2000" dirty="0"/>
              <a:t>13. Anglikánský sbor sv. Klimenta v Praze</a:t>
            </a:r>
          </a:p>
          <a:p>
            <a:pPr eaLnBrk="1" hangingPunct="1"/>
            <a:r>
              <a:rPr lang="cs-CZ" sz="2000" dirty="0"/>
              <a:t>14. Církev adventistů sedmého dne</a:t>
            </a:r>
          </a:p>
          <a:p>
            <a:pPr eaLnBrk="1" hangingPunct="1"/>
            <a:r>
              <a:rPr lang="cs-CZ" sz="2000" dirty="0"/>
              <a:t>15. Federace židovských náboženských obcí v ČR</a:t>
            </a:r>
          </a:p>
          <a:p>
            <a:pPr eaLnBrk="1" hangingPunct="1"/>
            <a:endParaRPr lang="cs-CZ" dirty="0"/>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488CC336-ED61-49CC-A3AA-17BE469AD4E4}" type="slidenum">
              <a:rPr lang="cs-CZ" altLang="en-US"/>
              <a:pPr>
                <a:defRPr/>
              </a:pPr>
              <a:t>18</a:t>
            </a:fld>
            <a:endParaRPr lang="cs-CZ"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846931"/>
          </a:xfrm>
        </p:spPr>
        <p:txBody>
          <a:bodyPr/>
          <a:lstStyle/>
          <a:p>
            <a:r>
              <a:rPr lang="cs-CZ" dirty="0"/>
              <a:t>Organizace Vězeňské duchovní služby</a:t>
            </a:r>
          </a:p>
        </p:txBody>
      </p:sp>
      <p:sp>
        <p:nvSpPr>
          <p:cNvPr id="3" name="Zástupný symbol pro obsah 2"/>
          <p:cNvSpPr>
            <a:spLocks noGrp="1"/>
          </p:cNvSpPr>
          <p:nvPr>
            <p:ph idx="1"/>
          </p:nvPr>
        </p:nvSpPr>
        <p:spPr>
          <a:xfrm>
            <a:off x="0" y="1556792"/>
            <a:ext cx="2915816" cy="4170685"/>
          </a:xfrm>
        </p:spPr>
        <p:txBody>
          <a:bodyPr/>
          <a:lstStyle/>
          <a:p>
            <a:pPr lvl="1"/>
            <a:r>
              <a:rPr lang="cs-CZ" sz="2400" dirty="0"/>
              <a:t>Generální ředitelství VSČR – hlavní kaplan Mgr. Otto </a:t>
            </a:r>
            <a:r>
              <a:rPr lang="cs-CZ" sz="2400" dirty="0" err="1"/>
              <a:t>Broch</a:t>
            </a:r>
            <a:endParaRPr lang="cs-CZ" sz="2400" dirty="0"/>
          </a:p>
          <a:p>
            <a:pPr lvl="1"/>
            <a:r>
              <a:rPr lang="cs-CZ" sz="2400" dirty="0"/>
              <a:t>Jednotlivé věznice: kaplan (zaměstnanec VSČR), dobrovolníci</a:t>
            </a:r>
          </a:p>
          <a:p>
            <a:pPr lvl="1"/>
            <a:endParaRPr lang="cs-CZ" sz="2400" dirty="0"/>
          </a:p>
          <a:p>
            <a:endParaRPr lang="cs-CZ" sz="2800" dirty="0"/>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19</a:t>
            </a:fld>
            <a:endParaRPr lang="cs-CZ" altLang="en-US"/>
          </a:p>
        </p:txBody>
      </p:sp>
      <p:pic>
        <p:nvPicPr>
          <p:cNvPr id="1026" name="Picture 2" descr="https://www.vdpcr.eu/wp-content/uploads/2021/05/2006d502c0d863e5-2.png">
            <a:extLst>
              <a:ext uri="{FF2B5EF4-FFF2-40B4-BE49-F238E27FC236}">
                <a16:creationId xmlns:a16="http://schemas.microsoft.com/office/drawing/2014/main" id="{CD9829AE-5766-45B8-A775-A015F14805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1196752"/>
            <a:ext cx="4680520" cy="4680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t>
            </a:r>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2</a:t>
            </a:fld>
            <a:endParaRPr lang="cs-CZ" altLang="en-US"/>
          </a:p>
        </p:txBody>
      </p:sp>
      <p:sp>
        <p:nvSpPr>
          <p:cNvPr id="1026" name="AutoShape 2" descr="https://mail-attachment.googleusercontent.com/attachment/u/0/?ui=2&amp;ik=36997dfe50&amp;view=att&amp;th=13c01722bad19dc6&amp;attid=0.2&amp;disp=inline&amp;realattid=f_hbi5hv0u1&amp;safe=1&amp;zw&amp;saduie=AG9B_P-E5eC2KGtyfecwLpiOs9fR&amp;sadet=1359468409700&amp;sads=QFagCz_Gn8kbpNUX0IhUmu74ifs&amp;sadssc=1"/>
          <p:cNvSpPr>
            <a:spLocks noChangeAspect="1" noChangeArrowheads="1"/>
          </p:cNvSpPr>
          <p:nvPr/>
        </p:nvSpPr>
        <p:spPr bwMode="auto">
          <a:xfrm>
            <a:off x="155575" y="-4191000"/>
            <a:ext cx="11639550" cy="8734425"/>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28" name="AutoShape 4" descr="P1030798.JPG"/>
          <p:cNvSpPr>
            <a:spLocks noGrp="1" noChangeAspect="1" noChangeArrowheads="1"/>
          </p:cNvSpPr>
          <p:nvPr>
            <p:ph idx="1"/>
          </p:nvPr>
        </p:nvSpPr>
        <p:spPr bwMode="auto">
          <a:prstGeom prst="rect">
            <a:avLst/>
          </a:prstGeom>
          <a:noFill/>
        </p:spPr>
        <p:txBody>
          <a:bodyPr vert="horz" wrap="square" lIns="91440" tIns="45720" rIns="91440" bIns="45720" numCol="1" anchor="t" anchorCtr="0" compatLnSpc="1">
            <a:prstTxWarp prst="textNoShape">
              <a:avLst/>
            </a:prstTxWarp>
          </a:bodyPr>
          <a:lstStyle/>
          <a:p>
            <a:endParaRPr lang="cs-CZ" dirty="0"/>
          </a:p>
        </p:txBody>
      </p:sp>
      <p:sp>
        <p:nvSpPr>
          <p:cNvPr id="1030" name="AutoShape 6" descr="P10307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2" name="AutoShape 8" descr="P10308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4" name="AutoShape 10" descr="P10308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6" name="AutoShape 12" descr="https://mail-attachment.googleusercontent.com/attachment/u/0/?ui=2&amp;ik=36997dfe50&amp;view=att&amp;th=13c017befc8fd3d0&amp;attid=0.8&amp;disp=inline&amp;realattid=f_hbi6b0ry7&amp;safe=1&amp;zw&amp;saduie=AG9B_P-E5eC2KGtyfecwLpiOs9fR&amp;sadet=1359468547545&amp;sads=5Emws-s8eTCUVIXRoq84IRvrVvI"/>
          <p:cNvSpPr>
            <a:spLocks noChangeAspect="1" noChangeArrowheads="1"/>
          </p:cNvSpPr>
          <p:nvPr/>
        </p:nvSpPr>
        <p:spPr bwMode="auto">
          <a:xfrm>
            <a:off x="155575" y="-4191000"/>
            <a:ext cx="11639550" cy="8734425"/>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7" name="Rectangle 13"/>
          <p:cNvSpPr>
            <a:spLocks noChangeArrowheads="1"/>
          </p:cNvSpPr>
          <p:nvPr/>
        </p:nvSpPr>
        <p:spPr bwMode="auto">
          <a:xfrm>
            <a:off x="0" y="0"/>
            <a:ext cx="9144000" cy="41395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600" b="0" i="0" u="none" strike="noStrike" cap="none" normalizeH="0" baseline="0" dirty="0">
                <a:ln>
                  <a:noFill/>
                </a:ln>
                <a:solidFill>
                  <a:schemeClr val="tx1"/>
                </a:solidFill>
                <a:effectLst/>
                <a:latin typeface="Arial" charset="0"/>
              </a:rPr>
              <a:t>                                                                </a:t>
            </a:r>
            <a:br>
              <a:rPr kumimoji="0" lang="cs-CZ" sz="600" b="0" i="0" u="none" strike="noStrike" cap="none" normalizeH="0" baseline="0" dirty="0">
                <a:ln>
                  <a:noFill/>
                </a:ln>
                <a:solidFill>
                  <a:schemeClr val="tx1"/>
                </a:solidFill>
                <a:effectLst/>
                <a:latin typeface="Arial" charset="0"/>
              </a:rPr>
            </a:br>
            <a:r>
              <a:rPr kumimoji="0" lang="cs-CZ" sz="500" b="0" i="0" u="none" strike="noStrike" cap="none" normalizeH="0" baseline="0" dirty="0">
                <a:ln>
                  <a:noFill/>
                </a:ln>
                <a:solidFill>
                  <a:schemeClr val="tx1"/>
                </a:solidFill>
                <a:effectLst/>
                <a:latin typeface="Arial" charset="0"/>
              </a:rPr>
              <a:t> </a:t>
            </a:r>
            <a:r>
              <a:rPr kumimoji="0" lang="cs-CZ" sz="600" b="0"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600" b="0" i="0" u="none" strike="noStrike" cap="none" normalizeH="0" baseline="0" dirty="0">
                <a:ln>
                  <a:noFill/>
                </a:ln>
                <a:solidFill>
                  <a:schemeClr val="tx1"/>
                </a:solidFill>
                <a:effectLst/>
                <a:latin typeface="Arial" charset="0"/>
                <a:hlinkClick r:id="rId2" tooltip="(archiv)"/>
              </a:rPr>
              <a:t>  </a:t>
            </a:r>
            <a:r>
              <a:rPr kumimoji="0" lang="cs-CZ" sz="6300" b="0" i="0" u="none" strike="noStrike" cap="none" normalizeH="0" baseline="0" dirty="0">
                <a:ln>
                  <a:noFill/>
                </a:ln>
                <a:solidFill>
                  <a:schemeClr val="tx1"/>
                </a:solidFill>
                <a:effectLst/>
                <a:latin typeface="Arial" charset="0"/>
              </a:rPr>
              <a:t> </a:t>
            </a:r>
            <a:r>
              <a:rPr kumimoji="0" lang="cs-CZ" sz="600" b="0" i="0" u="none" strike="noStrike" cap="none" normalizeH="0" baseline="0" dirty="0">
                <a:ln>
                  <a:noFill/>
                </a:ln>
                <a:solidFill>
                  <a:schemeClr val="tx1"/>
                </a:solidFill>
                <a:effectLst/>
                <a:latin typeface="Arial" charset="0"/>
              </a:rPr>
              <a:t>                                                                </a:t>
            </a:r>
            <a:br>
              <a:rPr kumimoji="0" lang="cs-CZ" sz="600" b="0" i="0" u="none" strike="noStrike" cap="none" normalizeH="0" baseline="0" dirty="0">
                <a:ln>
                  <a:noFill/>
                </a:ln>
                <a:solidFill>
                  <a:schemeClr val="tx1"/>
                </a:solidFill>
                <a:effectLst/>
                <a:latin typeface="Arial" charset="0"/>
              </a:rPr>
            </a:br>
            <a:r>
              <a:rPr kumimoji="0" lang="cs-CZ" sz="500" b="0" i="0" u="none" strike="noStrike" cap="none" normalizeH="0" baseline="0" dirty="0">
                <a:ln>
                  <a:noFill/>
                </a:ln>
                <a:solidFill>
                  <a:schemeClr val="tx1"/>
                </a:solidFill>
                <a:effectLst/>
                <a:latin typeface="Arial" charset="0"/>
              </a:rPr>
              <a:t> </a:t>
            </a:r>
            <a:r>
              <a:rPr kumimoji="0" lang="cs-CZ" sz="600" b="0"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br>
              <a:rPr kumimoji="0" lang="cs-CZ" sz="600" b="0" i="0" u="none" strike="noStrike" cap="none" normalizeH="0" baseline="0" dirty="0">
                <a:ln>
                  <a:noFill/>
                </a:ln>
                <a:solidFill>
                  <a:schemeClr val="tx1"/>
                </a:solidFill>
                <a:effectLst/>
                <a:latin typeface="Arial" charset="0"/>
              </a:rPr>
            </a:br>
            <a:br>
              <a:rPr kumimoji="0" lang="cs-CZ" sz="600" b="0" i="0" u="none" strike="noStrike" cap="none" normalizeH="0" baseline="0" dirty="0">
                <a:ln>
                  <a:noFill/>
                </a:ln>
                <a:solidFill>
                  <a:schemeClr val="tx1"/>
                </a:solidFill>
                <a:effectLst/>
                <a:latin typeface="Arial" charset="0"/>
              </a:rPr>
            </a:br>
            <a:endParaRPr kumimoji="0" lang="cs-CZ" sz="6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600" b="0" i="0" u="none" strike="noStrike" cap="none" normalizeH="0" baseline="0" dirty="0">
                <a:ln>
                  <a:noFill/>
                </a:ln>
                <a:solidFill>
                  <a:schemeClr val="tx1"/>
                </a:solidFill>
                <a:effectLst/>
                <a:latin typeface="Arial" charset="0"/>
                <a:hlinkClick r:id="rId3"/>
              </a:rPr>
              <a:t>  </a:t>
            </a:r>
            <a:r>
              <a:rPr kumimoji="0" lang="cs-CZ" sz="3300" b="0" i="0" u="none" strike="noStrike" cap="none" normalizeH="0" baseline="0" dirty="0">
                <a:ln>
                  <a:noFill/>
                </a:ln>
                <a:solidFill>
                  <a:schemeClr val="tx1"/>
                </a:solidFill>
                <a:effectLst/>
                <a:latin typeface="Arial" charset="0"/>
              </a:rPr>
              <a:t> </a:t>
            </a:r>
            <a:r>
              <a:rPr kumimoji="0" lang="cs-CZ" sz="600" b="0" i="0" u="none" strike="noStrike" cap="none" normalizeH="0" baseline="0" dirty="0">
                <a:ln>
                  <a:noFill/>
                </a:ln>
                <a:solidFill>
                  <a:schemeClr val="tx1"/>
                </a:solidFill>
                <a:effectLst/>
                <a:latin typeface="Arial" charset="0"/>
              </a:rPr>
              <a:t>                                                                                                     </a:t>
            </a:r>
            <a:r>
              <a:rPr kumimoji="0" lang="cs-CZ" sz="600" b="0" i="0" u="none" strike="noStrike" cap="none" normalizeH="0" baseline="0" dirty="0">
                <a:ln>
                  <a:noFill/>
                </a:ln>
                <a:solidFill>
                  <a:schemeClr val="tx1"/>
                </a:solidFill>
                <a:effectLst/>
                <a:latin typeface="Arial" charset="0"/>
                <a:hlinkClick r:id="rId4"/>
              </a:rPr>
              <a:t>  </a:t>
            </a:r>
            <a:r>
              <a:rPr kumimoji="0" lang="cs-CZ" sz="3400" b="0" i="0" u="none" strike="noStrike" cap="none" normalizeH="0" baseline="0" dirty="0">
                <a:ln>
                  <a:noFill/>
                </a:ln>
                <a:solidFill>
                  <a:schemeClr val="tx1"/>
                </a:solidFill>
                <a:effectLst/>
                <a:latin typeface="Arial" charset="0"/>
              </a:rPr>
              <a:t> </a:t>
            </a:r>
            <a:r>
              <a:rPr kumimoji="0" lang="cs-CZ" sz="600" b="0" i="0" u="none" strike="noStrike" cap="none" normalizeH="0" baseline="0" dirty="0">
                <a:ln>
                  <a:noFill/>
                </a:ln>
                <a:solidFill>
                  <a:schemeClr val="tx1"/>
                </a:solidFill>
                <a:effectLst/>
                <a:latin typeface="Arial" charset="0"/>
              </a:rPr>
              <a:t>                                                                                                     </a:t>
            </a:r>
            <a:r>
              <a:rPr kumimoji="0" lang="cs-CZ" sz="600" b="0" i="0" u="none" strike="noStrike" cap="none" normalizeH="0" baseline="0" dirty="0">
                <a:ln>
                  <a:noFill/>
                </a:ln>
                <a:solidFill>
                  <a:schemeClr val="tx1"/>
                </a:solidFill>
                <a:effectLst/>
                <a:latin typeface="Arial" charset="0"/>
                <a:hlinkClick r:id="rId5"/>
              </a:rPr>
              <a:t>  </a:t>
            </a:r>
            <a:r>
              <a:rPr kumimoji="0" lang="cs-CZ" sz="3400" b="0" i="0" u="none" strike="noStrike" cap="none" normalizeH="0" baseline="0" dirty="0">
                <a:ln>
                  <a:noFill/>
                </a:ln>
                <a:solidFill>
                  <a:schemeClr val="tx1"/>
                </a:solidFill>
                <a:effectLst/>
                <a:latin typeface="Arial" charset="0"/>
              </a:rPr>
              <a:t> </a:t>
            </a:r>
            <a:r>
              <a:rPr kumimoji="0" lang="cs-CZ" sz="600" b="0" i="0" u="none" strike="noStrike" cap="none" normalizeH="0" baseline="0" dirty="0">
                <a:ln>
                  <a:noFill/>
                </a:ln>
                <a:solidFill>
                  <a:schemeClr val="tx1"/>
                </a:solidFill>
                <a:effectLst/>
                <a:latin typeface="Arial" charset="0"/>
              </a:rPr>
              <a:t>                                                                                                     </a:t>
            </a:r>
            <a:r>
              <a:rPr kumimoji="0" lang="cs-CZ" sz="600" b="0" i="0" u="none" strike="noStrike" cap="none" normalizeH="0" baseline="0" dirty="0">
                <a:ln>
                  <a:noFill/>
                </a:ln>
                <a:solidFill>
                  <a:schemeClr val="tx1"/>
                </a:solidFill>
                <a:effectLst/>
                <a:latin typeface="Arial" charset="0"/>
                <a:hlinkClick r:id="rId6"/>
              </a:rPr>
              <a:t>  </a:t>
            </a:r>
            <a:r>
              <a:rPr kumimoji="0" lang="cs-CZ" sz="3400" b="0" i="0" u="none" strike="noStrike" cap="none" normalizeH="0" baseline="0" dirty="0">
                <a:ln>
                  <a:noFill/>
                </a:ln>
                <a:solidFill>
                  <a:schemeClr val="tx1"/>
                </a:solidFill>
                <a:effectLst/>
                <a:latin typeface="Arial" charset="0"/>
              </a:rPr>
              <a:t> </a:t>
            </a:r>
            <a:r>
              <a:rPr kumimoji="0" lang="cs-CZ" sz="600" b="0" i="0" u="none" strike="noStrike" cap="none" normalizeH="0" baseline="0" dirty="0">
                <a:ln>
                  <a:noFill/>
                </a:ln>
                <a:solidFill>
                  <a:schemeClr val="tx1"/>
                </a:solidFill>
                <a:effectLst/>
                <a:latin typeface="Arial" charset="0"/>
              </a:rPr>
              <a:t>                                                                                                     </a:t>
            </a:r>
            <a:r>
              <a:rPr kumimoji="0" lang="cs-CZ" sz="600" b="0" i="0" u="none" strike="noStrike" cap="none" normalizeH="0" baseline="0" dirty="0">
                <a:ln>
                  <a:noFill/>
                </a:ln>
                <a:solidFill>
                  <a:schemeClr val="tx1"/>
                </a:solidFill>
                <a:effectLst/>
                <a:latin typeface="Arial" charset="0"/>
                <a:hlinkClick r:id="rId7"/>
              </a:rPr>
              <a:t>  </a:t>
            </a:r>
            <a:r>
              <a:rPr kumimoji="0" lang="cs-CZ" sz="9000" b="0" i="0" u="none" strike="noStrike" cap="none" normalizeH="0" baseline="0" dirty="0">
                <a:ln>
                  <a:noFill/>
                </a:ln>
                <a:solidFill>
                  <a:schemeClr val="tx1"/>
                </a:solidFill>
                <a:effectLst/>
                <a:latin typeface="Arial" charset="0"/>
              </a:rPr>
              <a:t> </a:t>
            </a:r>
            <a:r>
              <a:rPr kumimoji="0" lang="cs-CZ" sz="600" b="0"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600" b="0" i="0" u="none" strike="noStrike" cap="none" normalizeH="0" baseline="0" dirty="0">
                <a:ln>
                  <a:noFill/>
                </a:ln>
                <a:solidFill>
                  <a:schemeClr val="tx1"/>
                </a:solidFill>
                <a:effectLst/>
                <a:latin typeface="Arial" charset="0"/>
              </a:rPr>
              <a:t>© 2012 Vězeňská služba České republiky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600" b="0" i="0" u="none" strike="noStrike" cap="none" normalizeH="0" baseline="0" dirty="0">
                <a:ln>
                  <a:noFill/>
                </a:ln>
                <a:solidFill>
                  <a:schemeClr val="tx1"/>
                </a:solidFill>
                <a:effectLst/>
                <a:latin typeface="Arial" charset="0"/>
              </a:rPr>
              <a:t>Sdílet </a:t>
            </a:r>
            <a:r>
              <a:rPr kumimoji="0" lang="cs-CZ" sz="600" b="0" i="0" u="none" strike="noStrike" cap="none" normalizeH="0" baseline="0" dirty="0">
                <a:ln>
                  <a:noFill/>
                </a:ln>
                <a:solidFill>
                  <a:schemeClr val="tx1"/>
                </a:solidFill>
                <a:effectLst/>
                <a:latin typeface="Arial" charset="0"/>
                <a:hlinkClick r:id="rId8" tooltip="Facebook"/>
              </a:rPr>
              <a:t>  </a:t>
            </a:r>
            <a:r>
              <a:rPr kumimoji="0" lang="cs-CZ" sz="900" b="0" i="0" u="none" strike="noStrike" cap="none" normalizeH="0" baseline="0" dirty="0">
                <a:ln>
                  <a:noFill/>
                </a:ln>
                <a:solidFill>
                  <a:schemeClr val="tx1"/>
                </a:solidFill>
                <a:effectLst/>
                <a:latin typeface="Arial" charset="0"/>
              </a:rPr>
              <a:t> </a:t>
            </a:r>
            <a:r>
              <a:rPr kumimoji="0" lang="cs-CZ" sz="600" b="0" i="0" u="none" strike="noStrike" cap="none" normalizeH="0" baseline="0" dirty="0">
                <a:ln>
                  <a:noFill/>
                </a:ln>
                <a:solidFill>
                  <a:schemeClr val="tx1"/>
                </a:solidFill>
                <a:effectLst/>
                <a:latin typeface="Arial" charset="0"/>
              </a:rPr>
              <a:t>       </a:t>
            </a:r>
            <a:r>
              <a:rPr kumimoji="0" lang="cs-CZ" sz="600" b="0" i="0" u="none" strike="noStrike" cap="none" normalizeH="0" baseline="0" dirty="0">
                <a:ln>
                  <a:noFill/>
                </a:ln>
                <a:solidFill>
                  <a:schemeClr val="tx1"/>
                </a:solidFill>
                <a:effectLst/>
                <a:latin typeface="Arial" charset="0"/>
                <a:hlinkClick r:id="rId9" tooltip="Twitter"/>
              </a:rPr>
              <a:t>  </a:t>
            </a:r>
            <a:r>
              <a:rPr kumimoji="0" lang="cs-CZ" sz="1000" b="0" i="0" u="none" strike="noStrike" cap="none" normalizeH="0" baseline="0" dirty="0">
                <a:ln>
                  <a:noFill/>
                </a:ln>
                <a:solidFill>
                  <a:schemeClr val="tx1"/>
                </a:solidFill>
                <a:effectLst/>
                <a:latin typeface="Arial" charset="0"/>
              </a:rPr>
              <a:t> </a:t>
            </a:r>
            <a:r>
              <a:rPr kumimoji="0" lang="cs-CZ" sz="600" b="0"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600" b="0" i="0" u="none" strike="noStrike" cap="none" normalizeH="0" baseline="0" dirty="0">
                <a:ln>
                  <a:noFill/>
                </a:ln>
                <a:solidFill>
                  <a:schemeClr val="tx1"/>
                </a:solidFill>
                <a:effectLst/>
                <a:latin typeface="Arial" charset="0"/>
                <a:hlinkClick r:id="rId10" tooltip="Mapa webu"/>
              </a:rPr>
              <a:t>Mapa webu</a:t>
            </a:r>
            <a:r>
              <a:rPr kumimoji="0" lang="cs-CZ" sz="600" b="0"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600" b="0" i="0" u="none" strike="noStrike" cap="none" normalizeH="0" baseline="0" dirty="0">
                <a:ln>
                  <a:noFill/>
                </a:ln>
                <a:solidFill>
                  <a:schemeClr val="tx1"/>
                </a:solidFill>
                <a:effectLst/>
                <a:latin typeface="Arial" charset="0"/>
                <a:hlinkClick r:id="rId11" tooltip="Prohlášení o přístupnosti"/>
              </a:rPr>
              <a:t>Prohlášení o přístupnosti</a:t>
            </a:r>
            <a:r>
              <a:rPr kumimoji="0" lang="cs-CZ" sz="600" b="0"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600" b="0" i="0" u="none" strike="noStrike" cap="none" normalizeH="0" baseline="0" dirty="0">
                <a:ln>
                  <a:noFill/>
                </a:ln>
                <a:solidFill>
                  <a:schemeClr val="tx1"/>
                </a:solidFill>
                <a:effectLst/>
                <a:latin typeface="Arial" charset="0"/>
                <a:hlinkClick r:id="rId12" tooltip="RSS"/>
              </a:rPr>
              <a:t>RSS</a:t>
            </a:r>
            <a:r>
              <a:rPr kumimoji="0" lang="cs-CZ" sz="600" b="0"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600" b="0" i="0" u="none" strike="noStrike" cap="none" normalizeH="0" baseline="0" dirty="0">
              <a:ln>
                <a:noFill/>
              </a:ln>
              <a:solidFill>
                <a:schemeClr val="tx1"/>
              </a:solidFill>
              <a:effectLst/>
              <a:latin typeface="Arial" charset="0"/>
            </a:endParaRPr>
          </a:p>
        </p:txBody>
      </p:sp>
      <p:pic>
        <p:nvPicPr>
          <p:cNvPr id="1055" name="Picture 31" descr="http://www.vscr.cz/client_data/1/photogallery/2450/14005/700x525/p1030856.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pic>
        <p:nvPicPr>
          <p:cNvPr id="1054" name="Picture 30" descr="Twitter">
            <a:hlinkClick r:id="rId9" tooltip="Twitter"/>
          </p:cNvPr>
          <p:cNvPicPr>
            <a:picLocks noChangeAspect="1" noChangeArrowheads="1"/>
          </p:cNvPicPr>
          <p:nvPr/>
        </p:nvPicPr>
        <p:blipFill>
          <a:blip r:embed="rId14" cstate="print"/>
          <a:srcRect/>
          <a:stretch>
            <a:fillRect/>
          </a:stretch>
        </p:blipFill>
        <p:spPr bwMode="auto">
          <a:xfrm>
            <a:off x="573088" y="5867400"/>
            <a:ext cx="180975" cy="1714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r>
              <a:rPr lang="cs-CZ" dirty="0" err="1"/>
              <a:t>flashdisk</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20</a:t>
            </a:fld>
            <a:endParaRPr lang="cs-CZ" altLang="en-US"/>
          </a:p>
        </p:txBody>
      </p:sp>
      <p:pic>
        <p:nvPicPr>
          <p:cNvPr id="74754" name="Picture 2" descr="F:\PTvězeňství\P1040828.JPG"/>
          <p:cNvPicPr>
            <a:picLocks noChangeAspect="1" noChangeArrowheads="1"/>
          </p:cNvPicPr>
          <p:nvPr/>
        </p:nvPicPr>
        <p:blipFill>
          <a:blip r:embed="rId2" cstate="print"/>
          <a:srcRect/>
          <a:stretch>
            <a:fillRect/>
          </a:stretch>
        </p:blipFill>
        <p:spPr bwMode="auto">
          <a:xfrm>
            <a:off x="395536" y="260648"/>
            <a:ext cx="8542784" cy="6407522"/>
          </a:xfrm>
          <a:prstGeom prst="rect">
            <a:avLst/>
          </a:prstGeom>
          <a:noFill/>
          <a:ln>
            <a:solidFill>
              <a:schemeClr val="accent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21</a:t>
            </a:fld>
            <a:endParaRPr lang="cs-CZ" altLang="en-US"/>
          </a:p>
        </p:txBody>
      </p:sp>
      <p:sp>
        <p:nvSpPr>
          <p:cNvPr id="1026" name="AutoShape 2" descr="Zobrazování obrázku P104083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28" name="AutoShape 4" descr="Zobrazování obrázku P104083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0" name="AutoShape 6" descr="Zobrazování obrázku P104083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2" name="AutoShape 8" descr="Zobrazování obrázku P104083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4" name="AutoShape 10" descr="Zobrazování obrázku P104083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6" name="AutoShape 12" descr="Zobrazování obrázku P104083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8" name="AutoShape 14" descr="Zobrazování obrázku P104083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40" name="AutoShape 16" descr="Zobrazování obrázku P104083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41" name="Picture 17" descr="F:\PTvězeňství\P1040832.JPG"/>
          <p:cNvPicPr>
            <a:picLocks noChangeAspect="1" noChangeArrowheads="1"/>
          </p:cNvPicPr>
          <p:nvPr/>
        </p:nvPicPr>
        <p:blipFill>
          <a:blip r:embed="rId2" cstate="print"/>
          <a:srcRect/>
          <a:stretch>
            <a:fillRect/>
          </a:stretch>
        </p:blipFill>
        <p:spPr bwMode="auto">
          <a:xfrm>
            <a:off x="395535" y="260648"/>
            <a:ext cx="8544371" cy="6408712"/>
          </a:xfrm>
          <a:prstGeom prst="rect">
            <a:avLst/>
          </a:prstGeom>
          <a:noFill/>
          <a:ln>
            <a:solidFill>
              <a:schemeClr val="accent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pPr eaLnBrk="1" hangingPunct="1"/>
            <a:r>
              <a:rPr lang="cs-CZ" sz="4400" b="1" dirty="0"/>
              <a:t>Vězeňská duchovenská péče, o.s.</a:t>
            </a:r>
            <a:endParaRPr lang="cs-CZ" dirty="0"/>
          </a:p>
        </p:txBody>
      </p:sp>
      <p:sp>
        <p:nvSpPr>
          <p:cNvPr id="3" name="Zástupný symbol pro obsah 2"/>
          <p:cNvSpPr>
            <a:spLocks noGrp="1"/>
          </p:cNvSpPr>
          <p:nvPr>
            <p:ph idx="1"/>
          </p:nvPr>
        </p:nvSpPr>
        <p:spPr>
          <a:xfrm>
            <a:off x="457200" y="1357313"/>
            <a:ext cx="8229600" cy="4773612"/>
          </a:xfrm>
        </p:spPr>
        <p:txBody>
          <a:bodyPr/>
          <a:lstStyle/>
          <a:p>
            <a:pPr eaLnBrk="1" hangingPunct="1">
              <a:defRPr/>
            </a:pPr>
            <a:r>
              <a:rPr lang="cs-CZ" sz="2000" dirty="0"/>
              <a:t>Dobrovolné sdružení křesťanů </a:t>
            </a:r>
            <a:r>
              <a:rPr lang="cs-CZ" sz="2000" b="1" dirty="0"/>
              <a:t>– </a:t>
            </a:r>
            <a:r>
              <a:rPr lang="cs-CZ" sz="2000" dirty="0"/>
              <a:t>duchovních i laiků, kteří byli vedením svých církví pověřeni duchovenskou službou ve věznicích ČR.</a:t>
            </a:r>
          </a:p>
          <a:p>
            <a:pPr eaLnBrk="1" hangingPunct="1">
              <a:defRPr/>
            </a:pPr>
            <a:r>
              <a:rPr lang="cs-CZ" sz="2000" dirty="0"/>
              <a:t>VDP působí na základě spolupráce a vzájemné tolerance církví a náboženských společností v ekumenickém duchu a udržuje těsné vztahy s Ekumenickou radou církví v ČR (ERC) a Českou biskupskou konferencí (ČBK).</a:t>
            </a:r>
          </a:p>
          <a:p>
            <a:pPr eaLnBrk="1" hangingPunct="1">
              <a:defRPr/>
            </a:pPr>
            <a:r>
              <a:rPr lang="cs-CZ" sz="2000" dirty="0"/>
              <a:t>Svoji činnost zaměřuje především na:</a:t>
            </a:r>
          </a:p>
          <a:p>
            <a:pPr lvl="1" eaLnBrk="1" hangingPunct="1">
              <a:defRPr/>
            </a:pPr>
            <a:r>
              <a:rPr lang="cs-CZ" sz="1600" dirty="0">
                <a:ea typeface="+mn-ea"/>
                <a:cs typeface="+mn-cs"/>
              </a:rPr>
              <a:t>1. spolupráci, výměnu zkušeností a pomoc při duchovenské, pastorační, příp. charitativní službě pověřených osob vězňům (obviněným i odsouzeným);</a:t>
            </a:r>
            <a:endParaRPr lang="cs-CZ" sz="1600" dirty="0"/>
          </a:p>
          <a:p>
            <a:pPr lvl="1" eaLnBrk="1" hangingPunct="1">
              <a:defRPr/>
            </a:pPr>
            <a:r>
              <a:rPr lang="cs-CZ" sz="1600" dirty="0">
                <a:ea typeface="+mn-ea"/>
                <a:cs typeface="+mn-cs"/>
              </a:rPr>
              <a:t>2. vytváření vhodných podmínek pro práci církví v zařízeních VS ČR;</a:t>
            </a:r>
            <a:endParaRPr lang="cs-CZ" sz="1600" dirty="0"/>
          </a:p>
          <a:p>
            <a:pPr lvl="1" eaLnBrk="1" hangingPunct="1">
              <a:defRPr/>
            </a:pPr>
            <a:r>
              <a:rPr lang="cs-CZ" sz="1600" dirty="0">
                <a:ea typeface="+mn-ea"/>
                <a:cs typeface="+mn-cs"/>
              </a:rPr>
              <a:t>3. vytváření vhodných podmínek ve svých církvích ke službě a pomoci vězňům i propuštěným;</a:t>
            </a:r>
            <a:endParaRPr lang="cs-CZ" sz="1600" dirty="0"/>
          </a:p>
          <a:p>
            <a:pPr lvl="1" eaLnBrk="1" hangingPunct="1">
              <a:defRPr/>
            </a:pPr>
            <a:r>
              <a:rPr lang="cs-CZ" sz="1600" dirty="0">
                <a:ea typeface="+mn-ea"/>
                <a:cs typeface="+mn-cs"/>
              </a:rPr>
              <a:t>4. snahu o praktickou spolupráci s vězeňským personálem na všech úrovních.</a:t>
            </a:r>
            <a:endParaRPr lang="cs-CZ" sz="1600" dirty="0"/>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5FEFDE78-07F3-46D5-9CE0-A86FCD3F9BB7}" type="slidenum">
              <a:rPr lang="cs-CZ" altLang="en-US"/>
              <a:pPr>
                <a:defRPr/>
              </a:pPr>
              <a:t>22</a:t>
            </a:fld>
            <a:endParaRPr lang="cs-CZ"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Vězeňská duchovenská péče</a:t>
            </a:r>
          </a:p>
        </p:txBody>
      </p:sp>
      <p:sp>
        <p:nvSpPr>
          <p:cNvPr id="3" name="Zástupný symbol pro obsah 2"/>
          <p:cNvSpPr>
            <a:spLocks noGrp="1"/>
          </p:cNvSpPr>
          <p:nvPr>
            <p:ph idx="1"/>
          </p:nvPr>
        </p:nvSpPr>
        <p:spPr>
          <a:xfrm>
            <a:off x="457200" y="1196752"/>
            <a:ext cx="8229600" cy="4934173"/>
          </a:xfrm>
        </p:spPr>
        <p:txBody>
          <a:bodyPr/>
          <a:lstStyle/>
          <a:p>
            <a:r>
              <a:rPr lang="cs-CZ" sz="2400" dirty="0"/>
              <a:t>Organizace:</a:t>
            </a:r>
          </a:p>
          <a:p>
            <a:pPr lvl="1"/>
            <a:r>
              <a:rPr lang="cs-CZ" sz="2000" dirty="0"/>
              <a:t>Předseda (volený na 5 let)</a:t>
            </a:r>
          </a:p>
          <a:p>
            <a:pPr lvl="1"/>
            <a:r>
              <a:rPr lang="cs-CZ" sz="2000" dirty="0"/>
              <a:t>Výkonný výbor</a:t>
            </a:r>
          </a:p>
          <a:p>
            <a:pPr lvl="1"/>
            <a:r>
              <a:rPr lang="cs-CZ" sz="2000" dirty="0"/>
              <a:t>Členská schůze (1x za rok)</a:t>
            </a:r>
          </a:p>
          <a:p>
            <a:r>
              <a:rPr lang="cs-CZ" sz="2400" dirty="0"/>
              <a:t>Členství:</a:t>
            </a:r>
          </a:p>
          <a:p>
            <a:pPr lvl="1"/>
            <a:r>
              <a:rPr lang="cs-CZ" sz="2000" dirty="0"/>
              <a:t>Členem VDP se může stát každá fyzická osoba starší 21 let, která souhlasí s cíli činnosti, usiluje o jejich naplňování a byla dle zákonných norem vedením své (registrované) církve pověřena službou ve věznicích a obdobných zařízeních.</a:t>
            </a:r>
          </a:p>
          <a:p>
            <a:r>
              <a:rPr lang="cs-CZ" sz="2400" dirty="0"/>
              <a:t>Úkoly:</a:t>
            </a:r>
          </a:p>
          <a:p>
            <a:pPr lvl="1"/>
            <a:r>
              <a:rPr lang="cs-CZ" sz="2000" dirty="0"/>
              <a:t>Garantuje morální předpoklady a odbornou připravenost vězeňských kaplanů – VV VDP vydává stanovisko Vězeňské službě</a:t>
            </a:r>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23</a:t>
            </a:fld>
            <a:endParaRPr lang="cs-CZ"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Výsledek obrázku pro vězenská kaple teplice"/>
          <p:cNvPicPr>
            <a:picLocks noChangeAspect="1" noChangeArrowheads="1"/>
          </p:cNvPicPr>
          <p:nvPr/>
        </p:nvPicPr>
        <p:blipFill>
          <a:blip r:embed="rId2" cstate="print">
            <a:lum bright="10000"/>
          </a:blip>
          <a:srcRect/>
          <a:stretch>
            <a:fillRect/>
          </a:stretch>
        </p:blipFill>
        <p:spPr bwMode="auto">
          <a:xfrm>
            <a:off x="43210" y="463560"/>
            <a:ext cx="9057580" cy="5085184"/>
          </a:xfrm>
          <a:prstGeom prst="rect">
            <a:avLst/>
          </a:prstGeom>
          <a:noFill/>
          <a:ln>
            <a:solidFill>
              <a:schemeClr val="accent1"/>
            </a:solidFill>
          </a:ln>
        </p:spPr>
      </p:pic>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24</a:t>
            </a:fld>
            <a:endParaRPr lang="cs-CZ"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9F097E2-F5C5-4ECD-8EE3-CCEE96352F2E}"/>
              </a:ext>
            </a:extLst>
          </p:cNvPr>
          <p:cNvSpPr>
            <a:spLocks noGrp="1"/>
          </p:cNvSpPr>
          <p:nvPr>
            <p:ph type="ftr" sz="quarter" idx="11"/>
          </p:nvPr>
        </p:nvSpPr>
        <p:spPr/>
        <p:txBody>
          <a:bodyPr/>
          <a:lstStyle/>
          <a:p>
            <a:pPr>
              <a:defRPr/>
            </a:pPr>
            <a:r>
              <a:rPr lang="cs-CZ" altLang="en-US"/>
              <a:t>Duchovní služba ve věznicích. Jabok 2022</a:t>
            </a:r>
          </a:p>
        </p:txBody>
      </p:sp>
      <p:sp>
        <p:nvSpPr>
          <p:cNvPr id="3" name="Zástupný symbol pro číslo snímku 2">
            <a:extLst>
              <a:ext uri="{FF2B5EF4-FFF2-40B4-BE49-F238E27FC236}">
                <a16:creationId xmlns:a16="http://schemas.microsoft.com/office/drawing/2014/main" id="{48BCFDE4-49CA-4C14-A29D-DA7082A0CFA9}"/>
              </a:ext>
            </a:extLst>
          </p:cNvPr>
          <p:cNvSpPr>
            <a:spLocks noGrp="1"/>
          </p:cNvSpPr>
          <p:nvPr>
            <p:ph type="sldNum" sz="quarter" idx="12"/>
          </p:nvPr>
        </p:nvSpPr>
        <p:spPr/>
        <p:txBody>
          <a:bodyPr/>
          <a:lstStyle/>
          <a:p>
            <a:pPr>
              <a:defRPr/>
            </a:pPr>
            <a:fld id="{FE8A36D2-FA2F-4B58-935B-68FA1C30F6B1}" type="slidenum">
              <a:rPr lang="cs-CZ" altLang="en-US" smtClean="0"/>
              <a:pPr>
                <a:defRPr/>
              </a:pPr>
              <a:t>25</a:t>
            </a:fld>
            <a:endParaRPr lang="cs-CZ" altLang="en-US"/>
          </a:p>
        </p:txBody>
      </p:sp>
      <p:pic>
        <p:nvPicPr>
          <p:cNvPr id="5" name="Obrázek 4">
            <a:extLst>
              <a:ext uri="{FF2B5EF4-FFF2-40B4-BE49-F238E27FC236}">
                <a16:creationId xmlns:a16="http://schemas.microsoft.com/office/drawing/2014/main" id="{228DDDF8-5062-4C35-9353-7CDDCE983E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 y="400050"/>
            <a:ext cx="9067800" cy="6057900"/>
          </a:xfrm>
          <a:prstGeom prst="rect">
            <a:avLst/>
          </a:prstGeom>
        </p:spPr>
      </p:pic>
    </p:spTree>
    <p:extLst>
      <p:ext uri="{BB962C8B-B14F-4D97-AF65-F5344CB8AC3E}">
        <p14:creationId xmlns:p14="http://schemas.microsoft.com/office/powerpoint/2010/main" val="1005009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774923"/>
          </a:xfrm>
        </p:spPr>
        <p:txBody>
          <a:bodyPr/>
          <a:lstStyle/>
          <a:p>
            <a:r>
              <a:rPr lang="cs-CZ" sz="4000" dirty="0"/>
              <a:t>Mezinárodní vězeňské společenství o.s. </a:t>
            </a:r>
          </a:p>
        </p:txBody>
      </p:sp>
      <p:sp>
        <p:nvSpPr>
          <p:cNvPr id="3" name="Zástupný symbol pro obsah 2"/>
          <p:cNvSpPr>
            <a:spLocks noGrp="1"/>
          </p:cNvSpPr>
          <p:nvPr>
            <p:ph idx="1"/>
          </p:nvPr>
        </p:nvSpPr>
        <p:spPr>
          <a:xfrm>
            <a:off x="457200" y="1412776"/>
            <a:ext cx="8229600" cy="4718149"/>
          </a:xfrm>
        </p:spPr>
        <p:txBody>
          <a:bodyPr/>
          <a:lstStyle/>
          <a:p>
            <a:r>
              <a:rPr lang="cs-CZ" sz="1800" dirty="0"/>
              <a:t>MVS v České republice vzniklo v roce 2010 a od června 2011 je české společenství součástí největší křesťanské světové dobrovolnické organizace v oblasti vězeňství </a:t>
            </a:r>
            <a:r>
              <a:rPr lang="cs-CZ" sz="1800" dirty="0" err="1"/>
              <a:t>Prison</a:t>
            </a:r>
            <a:r>
              <a:rPr lang="cs-CZ" sz="1800" dirty="0"/>
              <a:t> </a:t>
            </a:r>
            <a:r>
              <a:rPr lang="cs-CZ" sz="1800" dirty="0" err="1"/>
              <a:t>Fellowship</a:t>
            </a:r>
            <a:r>
              <a:rPr lang="cs-CZ" sz="1800" dirty="0"/>
              <a:t> </a:t>
            </a:r>
            <a:r>
              <a:rPr lang="cs-CZ" sz="1800" dirty="0" err="1"/>
              <a:t>International</a:t>
            </a:r>
            <a:r>
              <a:rPr lang="cs-CZ" sz="1800" dirty="0"/>
              <a:t>, která pracuje ve 127 zemích a jejíž vznik se datuje do roku 1976.</a:t>
            </a:r>
          </a:p>
          <a:p>
            <a:r>
              <a:rPr lang="cs-CZ" sz="1800" dirty="0" err="1"/>
              <a:t>Prison</a:t>
            </a:r>
            <a:r>
              <a:rPr lang="cs-CZ" sz="1800" dirty="0"/>
              <a:t> </a:t>
            </a:r>
            <a:r>
              <a:rPr lang="cs-CZ" sz="1800" dirty="0" err="1"/>
              <a:t>Fellowship</a:t>
            </a:r>
            <a:r>
              <a:rPr lang="cs-CZ" sz="1800" dirty="0"/>
              <a:t> </a:t>
            </a:r>
            <a:r>
              <a:rPr lang="cs-CZ" sz="1800" dirty="0" err="1"/>
              <a:t>International</a:t>
            </a:r>
            <a:r>
              <a:rPr lang="cs-CZ" sz="1800" dirty="0"/>
              <a:t> zřizuje po celém světě službu pro odsouzené, propuštěné, jejich rodiny, pro oběti zločinů. Také vězeňský personál a ostatní ve vězeňství angažované osoby jsou součástí této vize.</a:t>
            </a:r>
          </a:p>
          <a:p>
            <a:r>
              <a:rPr lang="cs-CZ" sz="1800" dirty="0">
                <a:hlinkClick r:id="rId2">
                  <a:extLst>
                    <a:ext uri="{A12FA001-AC4F-418D-AE19-62706E023703}">
                      <ahyp:hlinkClr xmlns:ahyp="http://schemas.microsoft.com/office/drawing/2018/hyperlinkcolor" val="tx"/>
                    </a:ext>
                  </a:extLst>
                </a:hlinkClick>
              </a:rPr>
              <a:t>https://mvs.cz/</a:t>
            </a:r>
            <a:endParaRPr lang="cs-CZ" sz="1800" dirty="0"/>
          </a:p>
          <a:p>
            <a:r>
              <a:rPr lang="cs-CZ" sz="1800" b="1" dirty="0"/>
              <a:t>¨Program Andělský strom</a:t>
            </a:r>
            <a:r>
              <a:rPr lang="cs-CZ" sz="1800" dirty="0"/>
              <a:t>: V rámci projektu posílají dárci vánoční dárky dětem dosouzených rodičů a to vždy jménem rodiče a spolu s jeho osobním dopisem. Naše sdružení, vyzkoušelo minulý rok funkčnost program </a:t>
            </a:r>
            <a:r>
              <a:rPr lang="cs-CZ" sz="1800" dirty="0" err="1"/>
              <a:t>pilotně</a:t>
            </a:r>
            <a:r>
              <a:rPr lang="cs-CZ" sz="1800" dirty="0"/>
              <a:t> v součinnosti se šesti českými věznicemi a mnoha dobrovolníky- dárci z církví po celé České republice. Výsledkem bylo obdarování dětí odsouzených rodičů v celkové hodnotě za 60 000-Kč – 70 000,-Kč celkem.</a:t>
            </a:r>
            <a:endParaRPr lang="cs-CZ" sz="1800" b="1" dirty="0"/>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endParaRPr lang="cs-CZ" altLang="en-US" dirty="0"/>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26</a:t>
            </a:fld>
            <a:endParaRPr lang="cs-CZ"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27</a:t>
            </a:fld>
            <a:endParaRPr lang="cs-CZ" altLang="en-US"/>
          </a:p>
        </p:txBody>
      </p:sp>
      <p:pic>
        <p:nvPicPr>
          <p:cNvPr id="1026" name="Picture 2" descr="https://www.vscr.cz/vazebni-veznice-teplice/wp-content/uploads/sites/35/2019/01/Pozv%C3%A1nka-v%C3%BDstava.jpg"/>
          <p:cNvPicPr>
            <a:picLocks noChangeAspect="1" noChangeArrowheads="1"/>
          </p:cNvPicPr>
          <p:nvPr/>
        </p:nvPicPr>
        <p:blipFill>
          <a:blip r:embed="rId2" cstate="print"/>
          <a:srcRect/>
          <a:stretch>
            <a:fillRect/>
          </a:stretch>
        </p:blipFill>
        <p:spPr bwMode="auto">
          <a:xfrm>
            <a:off x="2113479" y="0"/>
            <a:ext cx="4843508" cy="6858000"/>
          </a:xfrm>
          <a:prstGeom prst="rect">
            <a:avLst/>
          </a:prstGeom>
          <a:noFill/>
          <a:ln>
            <a:solidFill>
              <a:schemeClr val="accent1"/>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https://img.ceskatelevize.cz/program/porady/11417814822/foto09/216562260470002_01.jpg?1547549880"/>
          <p:cNvPicPr>
            <a:picLocks noChangeAspect="1" noChangeArrowheads="1"/>
          </p:cNvPicPr>
          <p:nvPr/>
        </p:nvPicPr>
        <p:blipFill>
          <a:blip r:embed="rId2" cstate="print"/>
          <a:srcRect/>
          <a:stretch>
            <a:fillRect/>
          </a:stretch>
        </p:blipFill>
        <p:spPr bwMode="auto">
          <a:xfrm>
            <a:off x="0" y="1714499"/>
            <a:ext cx="9144000" cy="5143501"/>
          </a:xfrm>
          <a:prstGeom prst="rect">
            <a:avLst/>
          </a:prstGeom>
          <a:noFill/>
          <a:ln>
            <a:solidFill>
              <a:schemeClr val="accent1"/>
            </a:solidFill>
          </a:ln>
        </p:spPr>
      </p:pic>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28</a:t>
            </a:fld>
            <a:endParaRPr lang="cs-CZ" altLang="en-US"/>
          </a:p>
        </p:txBody>
      </p:sp>
      <p:pic>
        <p:nvPicPr>
          <p:cNvPr id="68610" name="Picture 2" descr="https://img.ceskatelevize.cz/program/porady/11417814822/detail15/logo.png?verze=1547648320"/>
          <p:cNvPicPr>
            <a:picLocks noChangeAspect="1" noChangeArrowheads="1"/>
          </p:cNvPicPr>
          <p:nvPr/>
        </p:nvPicPr>
        <p:blipFill>
          <a:blip r:embed="rId3" cstate="print"/>
          <a:srcRect/>
          <a:stretch>
            <a:fillRect/>
          </a:stretch>
        </p:blipFill>
        <p:spPr bwMode="auto">
          <a:xfrm>
            <a:off x="611560" y="836712"/>
            <a:ext cx="3705225" cy="158115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29</a:t>
            </a:fld>
            <a:endParaRPr lang="cs-CZ" altLang="en-US"/>
          </a:p>
        </p:txBody>
      </p:sp>
      <p:pic>
        <p:nvPicPr>
          <p:cNvPr id="69634" name="Picture 2" descr="https://img.ceskatelevize.cz/program/porady/11417814822/foto09/216562260470005_03.jpg?1549274126"/>
          <p:cNvPicPr>
            <a:picLocks noChangeAspect="1" noChangeArrowheads="1"/>
          </p:cNvPicPr>
          <p:nvPr/>
        </p:nvPicPr>
        <p:blipFill>
          <a:blip r:embed="rId2" cstate="print"/>
          <a:srcRect/>
          <a:stretch>
            <a:fillRect/>
          </a:stretch>
        </p:blipFill>
        <p:spPr bwMode="auto">
          <a:xfrm>
            <a:off x="1" y="1188962"/>
            <a:ext cx="9144000" cy="5143501"/>
          </a:xfrm>
          <a:prstGeom prst="rect">
            <a:avLst/>
          </a:prstGeom>
          <a:noFill/>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vscr.cz/client_data/1/user_files/19/image/Tiskov%C3%A9%20odd%C4%9Blen%C3%AD%20G%C5%98%20VS/st%C3%A1l%C3%A9/mapky/mapaV20131600.jpg"/>
          <p:cNvPicPr>
            <a:picLocks noChangeAspect="1" noChangeArrowheads="1"/>
          </p:cNvPicPr>
          <p:nvPr/>
        </p:nvPicPr>
        <p:blipFill>
          <a:blip r:embed="rId2" cstate="print"/>
          <a:srcRect/>
          <a:stretch>
            <a:fillRect/>
          </a:stretch>
        </p:blipFill>
        <p:spPr bwMode="auto">
          <a:xfrm>
            <a:off x="0" y="188640"/>
            <a:ext cx="9144000" cy="6469945"/>
          </a:xfrm>
          <a:prstGeom prst="rect">
            <a:avLst/>
          </a:prstGeom>
          <a:noFill/>
          <a:ln>
            <a:solidFill>
              <a:schemeClr val="accent1"/>
            </a:solidFill>
          </a:ln>
        </p:spPr>
      </p:pic>
      <p:sp>
        <p:nvSpPr>
          <p:cNvPr id="10" name="Zástupný symbol pro obsah 9"/>
          <p:cNvSpPr>
            <a:spLocks noGrp="1"/>
          </p:cNvSpPr>
          <p:nvPr>
            <p:ph idx="1"/>
          </p:nvPr>
        </p:nvSpPr>
        <p:spPr>
          <a:xfrm>
            <a:off x="4741168" y="836712"/>
            <a:ext cx="4402832" cy="1008112"/>
          </a:xfrm>
          <a:solidFill>
            <a:srgbClr val="92D050"/>
          </a:solidFill>
          <a:ln>
            <a:solidFill>
              <a:schemeClr val="accent1"/>
            </a:solidFill>
          </a:ln>
        </p:spPr>
        <p:txBody>
          <a:bodyPr/>
          <a:lstStyle/>
          <a:p>
            <a:r>
              <a:rPr lang="cs-CZ" sz="1200" b="1" dirty="0" err="1">
                <a:solidFill>
                  <a:schemeClr val="bg1"/>
                </a:solidFill>
              </a:rPr>
              <a:t>Detenční</a:t>
            </a:r>
            <a:r>
              <a:rPr lang="cs-CZ" sz="1200" b="1" dirty="0">
                <a:solidFill>
                  <a:schemeClr val="bg1"/>
                </a:solidFill>
              </a:rPr>
              <a:t> ústav: zařízení zajišťující soudem uloženou zabezpečovací detenci (ZD) pro psychiatricky nebo sexuologicky nemocné pachatele vážných úmyslných trestných činů, jejichž pobyt na svobodě je pro společnost nebezpečný </a:t>
            </a:r>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3</a:t>
            </a:fld>
            <a:endParaRPr lang="cs-CZ" altLang="en-US"/>
          </a:p>
        </p:txBody>
      </p:sp>
      <p:sp>
        <p:nvSpPr>
          <p:cNvPr id="8" name="Obdélník 7"/>
          <p:cNvSpPr/>
          <p:nvPr/>
        </p:nvSpPr>
        <p:spPr>
          <a:xfrm>
            <a:off x="4283968" y="5661248"/>
            <a:ext cx="4572000" cy="923330"/>
          </a:xfrm>
          <a:prstGeom prst="rect">
            <a:avLst/>
          </a:prstGeom>
        </p:spPr>
        <p:txBody>
          <a:bodyPr>
            <a:spAutoFit/>
          </a:bodyPr>
          <a:lstStyle/>
          <a:p>
            <a:r>
              <a:rPr lang="cs-CZ" b="1" dirty="0">
                <a:solidFill>
                  <a:schemeClr val="bg1"/>
                </a:solidFill>
              </a:rPr>
              <a:t>V České republice s v současnosti nachází 35 věznic, z toho 10 vazebních a dva </a:t>
            </a:r>
            <a:r>
              <a:rPr lang="cs-CZ" b="1" dirty="0" err="1">
                <a:solidFill>
                  <a:schemeClr val="bg1"/>
                </a:solidFill>
              </a:rPr>
              <a:t>detenční</a:t>
            </a:r>
            <a:r>
              <a:rPr lang="cs-CZ" b="1" dirty="0">
                <a:solidFill>
                  <a:schemeClr val="bg1"/>
                </a:solidFill>
              </a:rPr>
              <a:t> ústavy.</a:t>
            </a:r>
            <a:endParaRPr lang="cs-CZ" dirty="0">
              <a:solidFill>
                <a:schemeClr val="bg1"/>
              </a:solidFill>
            </a:endParaRPr>
          </a:p>
        </p:txBody>
      </p:sp>
    </p:spTree>
    <p:extLst>
      <p:ext uri="{BB962C8B-B14F-4D97-AF65-F5344CB8AC3E}">
        <p14:creationId xmlns:p14="http://schemas.microsoft.com/office/powerpoint/2010/main" val="478977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30</a:t>
            </a:fld>
            <a:endParaRPr lang="cs-CZ" altLang="en-US"/>
          </a:p>
        </p:txBody>
      </p:sp>
      <p:pic>
        <p:nvPicPr>
          <p:cNvPr id="70658" name="Picture 2" descr="https://img.ceskatelevize.cz/program/porady/11417814822/foto09/216562260470003_02.jpg?1548146934&amp;_ga=2.144772276.1809904863.1549971555-1236604194.1493044370"/>
          <p:cNvPicPr>
            <a:picLocks noChangeAspect="1" noChangeArrowheads="1"/>
          </p:cNvPicPr>
          <p:nvPr/>
        </p:nvPicPr>
        <p:blipFill>
          <a:blip r:embed="rId2" cstate="print"/>
          <a:srcRect/>
          <a:stretch>
            <a:fillRect/>
          </a:stretch>
        </p:blipFill>
        <p:spPr bwMode="auto">
          <a:xfrm>
            <a:off x="0" y="1124744"/>
            <a:ext cx="9119659" cy="5129809"/>
          </a:xfrm>
          <a:prstGeom prst="rect">
            <a:avLst/>
          </a:prstGeom>
          <a:noFill/>
          <a:ln>
            <a:solidFill>
              <a:schemeClr val="accent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846931"/>
          </a:xfrm>
        </p:spPr>
        <p:txBody>
          <a:bodyPr/>
          <a:lstStyle/>
          <a:p>
            <a:r>
              <a:rPr lang="cs-CZ" dirty="0"/>
              <a:t>Organizace práce ve věznici</a:t>
            </a:r>
          </a:p>
        </p:txBody>
      </p:sp>
      <p:sp>
        <p:nvSpPr>
          <p:cNvPr id="3" name="Zástupný symbol pro obsah 2"/>
          <p:cNvSpPr>
            <a:spLocks noGrp="1"/>
          </p:cNvSpPr>
          <p:nvPr>
            <p:ph idx="1"/>
          </p:nvPr>
        </p:nvSpPr>
        <p:spPr>
          <a:xfrm>
            <a:off x="457200" y="1052736"/>
            <a:ext cx="8229600" cy="5078189"/>
          </a:xfrm>
        </p:spPr>
        <p:txBody>
          <a:bodyPr/>
          <a:lstStyle/>
          <a:p>
            <a:r>
              <a:rPr lang="cs-CZ" dirty="0"/>
              <a:t>Ředitel věznice</a:t>
            </a:r>
          </a:p>
          <a:p>
            <a:r>
              <a:rPr lang="cs-CZ" dirty="0"/>
              <a:t>Dozorci (příslušníci vězeňské služby)</a:t>
            </a:r>
          </a:p>
          <a:p>
            <a:r>
              <a:rPr lang="cs-CZ" dirty="0"/>
              <a:t>Odborní pracovníci (civilní zaměstnanci VS):</a:t>
            </a:r>
          </a:p>
          <a:p>
            <a:pPr lvl="1"/>
            <a:r>
              <a:rPr lang="cs-CZ" dirty="0"/>
              <a:t>Psycholog</a:t>
            </a:r>
          </a:p>
          <a:p>
            <a:pPr lvl="1"/>
            <a:r>
              <a:rPr lang="cs-CZ" dirty="0"/>
              <a:t>Sociální pracovník</a:t>
            </a:r>
          </a:p>
          <a:p>
            <a:pPr lvl="1"/>
            <a:r>
              <a:rPr lang="cs-CZ" dirty="0"/>
              <a:t>Speciální pedagog</a:t>
            </a:r>
          </a:p>
          <a:p>
            <a:pPr lvl="1"/>
            <a:r>
              <a:rPr lang="cs-CZ" dirty="0"/>
              <a:t>Vychovatel</a:t>
            </a:r>
          </a:p>
          <a:p>
            <a:pPr lvl="1"/>
            <a:r>
              <a:rPr lang="cs-CZ" dirty="0"/>
              <a:t>Vychovatel terapeut</a:t>
            </a:r>
          </a:p>
          <a:p>
            <a:pPr lvl="1"/>
            <a:r>
              <a:rPr lang="cs-CZ" dirty="0"/>
              <a:t>Kaplan </a:t>
            </a:r>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31</a:t>
            </a:fld>
            <a:endParaRPr lang="cs-CZ"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774923"/>
          </a:xfrm>
        </p:spPr>
        <p:txBody>
          <a:bodyPr/>
          <a:lstStyle/>
          <a:p>
            <a:r>
              <a:rPr lang="cs-CZ" sz="4400" b="1" dirty="0"/>
              <a:t>Podmínky kaplanské služby</a:t>
            </a:r>
            <a:endParaRPr lang="cs-CZ" dirty="0"/>
          </a:p>
        </p:txBody>
      </p:sp>
      <p:sp>
        <p:nvSpPr>
          <p:cNvPr id="3" name="Zástupný symbol pro obsah 2"/>
          <p:cNvSpPr>
            <a:spLocks noGrp="1"/>
          </p:cNvSpPr>
          <p:nvPr>
            <p:ph idx="1"/>
          </p:nvPr>
        </p:nvSpPr>
        <p:spPr>
          <a:xfrm>
            <a:off x="457200" y="1484784"/>
            <a:ext cx="8229600" cy="4646141"/>
          </a:xfrm>
        </p:spPr>
        <p:txBody>
          <a:bodyPr/>
          <a:lstStyle/>
          <a:p>
            <a:r>
              <a:rPr lang="cs-CZ" sz="2000" b="1" dirty="0"/>
              <a:t>1. Požadované vzdělání:</a:t>
            </a:r>
            <a:r>
              <a:rPr lang="cs-CZ" sz="2000" dirty="0"/>
              <a:t> </a:t>
            </a:r>
            <a:r>
              <a:rPr lang="cs-CZ" sz="2000" b="1" dirty="0"/>
              <a:t>vysokoškolské teologického směru</a:t>
            </a:r>
            <a:r>
              <a:rPr lang="cs-CZ" sz="2000" dirty="0"/>
              <a:t>, případně </a:t>
            </a:r>
            <a:r>
              <a:rPr lang="cs-CZ" sz="2000" b="1" dirty="0"/>
              <a:t>obecně vysokoškolské s teologickou </a:t>
            </a:r>
            <a:r>
              <a:rPr lang="cs-CZ" sz="2000" dirty="0"/>
              <a:t>( i dodatečnou) </a:t>
            </a:r>
            <a:r>
              <a:rPr lang="cs-CZ" sz="2000" b="1" dirty="0"/>
              <a:t>specializací</a:t>
            </a:r>
            <a:r>
              <a:rPr lang="cs-CZ" sz="2000" dirty="0"/>
              <a:t>, opravňující k samostatnému vykonávání kazatelského (kněžského) působení v té které církvi.  </a:t>
            </a:r>
            <a:br>
              <a:rPr lang="cs-CZ" sz="2000" dirty="0"/>
            </a:br>
            <a:br>
              <a:rPr lang="cs-CZ" sz="2000" b="1" dirty="0"/>
            </a:br>
            <a:r>
              <a:rPr lang="cs-CZ" sz="2000" b="1" dirty="0"/>
              <a:t>2. Pověření </a:t>
            </a:r>
            <a:r>
              <a:rPr lang="cs-CZ" sz="2000" dirty="0"/>
              <a:t>církevní autoritou k tomu určenou, a to výslovně pro službu kaplanskou, tedy v pracovním poměru k Vězeňské službě České republiky.</a:t>
            </a:r>
            <a:br>
              <a:rPr lang="cs-CZ" sz="2000" b="1" dirty="0"/>
            </a:br>
            <a:br>
              <a:rPr lang="cs-CZ" sz="2000" b="1" dirty="0"/>
            </a:br>
            <a:r>
              <a:rPr lang="cs-CZ" sz="2000" b="1" dirty="0"/>
              <a:t>3. Předchozí praxe </a:t>
            </a:r>
            <a:r>
              <a:rPr lang="cs-CZ" sz="2000" dirty="0"/>
              <a:t>dobrovolného duchovního na základě pověření církve či náboženské společnosti.</a:t>
            </a:r>
            <a:br>
              <a:rPr lang="cs-CZ" sz="2000" dirty="0"/>
            </a:br>
            <a:br>
              <a:rPr lang="cs-CZ" sz="2000" dirty="0"/>
            </a:br>
            <a:r>
              <a:rPr lang="cs-CZ" sz="2000" b="1" dirty="0"/>
              <a:t>4. Schválení Radou pro duchovní službu ve věznicích a ústavech.</a:t>
            </a:r>
            <a:endParaRPr lang="cs-CZ" sz="2000" dirty="0"/>
          </a:p>
          <a:p>
            <a:endParaRPr lang="cs-CZ" sz="2000" dirty="0"/>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32</a:t>
            </a:fld>
            <a:endParaRPr lang="cs-CZ"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33</a:t>
            </a:fld>
            <a:endParaRPr lang="cs-CZ" altLang="en-US"/>
          </a:p>
        </p:txBody>
      </p:sp>
      <p:pic>
        <p:nvPicPr>
          <p:cNvPr id="48130" name="Picture 2" descr="https://gm1.ggpht.com/fO4J4FwquY935pRVgJib5Ykx9V1o8mYf6nI87voLvUEhxc95rfbdxHelRUZTzEkDd2qS7Lhd9CqbJjy_sKTiqKLs3BRsoENgq1LjxxOul-RGPBUpfdxjpi176Ejmg9xDeyRheXvLqq7yuptqE45CwEnKEKa6OjOpDL2hHrA3EVG48FbFJuqJnxwllsE9t7EYYENbgWOQCRqoKM7IeEiGbu360soQQsR7wb4Pc_l8De8_hesArP_nsaOT50wGbvLoywJ9YjFlCygWxBQKyemu35SuEmc_rT4fgiF2AsA2vvUHVLlhwrDnNFVsRSwXr-xNPWt8yV4izjWSjzz02hoYeSLZynlmDG3Mh8lr1Ij7ZBA7fYEsjuNw45JsDMm2Ftii_cjJTSmFjNC7M1E5palTMABuNKK7NnASUTRABKv5YWTM7rJraA_rfiQg6g2N76gLUS5M8ev0TSrHwePLigC1MDFot4kMSUIdQDIZf_z-9nEubqUiBDYwzeb--5h-DOzk976ui8nBjUN1iM9FFJKNENz4cQtU-gR3QwM=w1803-h770-l75"/>
          <p:cNvPicPr>
            <a:picLocks noChangeAspect="1" noChangeArrowheads="1"/>
          </p:cNvPicPr>
          <p:nvPr/>
        </p:nvPicPr>
        <p:blipFill>
          <a:blip r:embed="rId2" cstate="print"/>
          <a:srcRect/>
          <a:stretch>
            <a:fillRect/>
          </a:stretch>
        </p:blipFill>
        <p:spPr bwMode="auto">
          <a:xfrm>
            <a:off x="164468" y="116632"/>
            <a:ext cx="8823972" cy="6615832"/>
          </a:xfrm>
          <a:prstGeom prst="rect">
            <a:avLst/>
          </a:prstGeom>
          <a:noFill/>
          <a:ln>
            <a:solidFill>
              <a:schemeClr val="accent1"/>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350987"/>
          </a:xfrm>
        </p:spPr>
        <p:txBody>
          <a:bodyPr/>
          <a:lstStyle/>
          <a:p>
            <a:r>
              <a:rPr lang="cs-CZ" dirty="0"/>
              <a:t>Diferenciace výkonu trestu u dospělých odsouzených</a:t>
            </a:r>
          </a:p>
        </p:txBody>
      </p:sp>
      <p:sp>
        <p:nvSpPr>
          <p:cNvPr id="3" name="Zástupný symbol pro obsah 2"/>
          <p:cNvSpPr>
            <a:spLocks noGrp="1"/>
          </p:cNvSpPr>
          <p:nvPr>
            <p:ph idx="1"/>
          </p:nvPr>
        </p:nvSpPr>
        <p:spPr>
          <a:xfrm>
            <a:off x="457200" y="1772816"/>
            <a:ext cx="8229600" cy="4358109"/>
          </a:xfrm>
        </p:spPr>
        <p:txBody>
          <a:bodyPr/>
          <a:lstStyle/>
          <a:p>
            <a:r>
              <a:rPr lang="cs-CZ" sz="2000" dirty="0"/>
              <a:t>Vnější diferenciace (rozhoduje soud):</a:t>
            </a:r>
          </a:p>
          <a:p>
            <a:pPr lvl="1"/>
            <a:r>
              <a:rPr lang="pt-BR" sz="1800" dirty="0"/>
              <a:t>s ostrahou</a:t>
            </a:r>
            <a:r>
              <a:rPr lang="cs-CZ" sz="1800" dirty="0"/>
              <a:t> (nižší stupeň, střední stupeň, vyšší stupeň – rozhoduje ředitel věznice; dříve dohled – dozor – ostraha)</a:t>
            </a:r>
            <a:endParaRPr lang="pt-BR" sz="1800" dirty="0"/>
          </a:p>
          <a:p>
            <a:pPr lvl="1"/>
            <a:r>
              <a:rPr lang="pt-BR" sz="1800" dirty="0"/>
              <a:t>se zvýšenou ostrahou</a:t>
            </a:r>
            <a:endParaRPr lang="cs-CZ" sz="1800" dirty="0"/>
          </a:p>
          <a:p>
            <a:r>
              <a:rPr lang="cs-CZ" sz="2000" dirty="0"/>
              <a:t>Vnitřní diferenciace (rozhoduje ředitel věznice):</a:t>
            </a:r>
          </a:p>
          <a:p>
            <a:pPr lvl="1"/>
            <a:r>
              <a:rPr lang="cs-CZ" sz="1800" dirty="0"/>
              <a:t>a) do první prostupné skupiny (PSVD) jsou zařazováni odsouzení, jež převážně plní program zacházení včetně svých dalších povinností a jejich jednání i chování je v souladu s vnitřním řádem,</a:t>
            </a:r>
          </a:p>
          <a:p>
            <a:pPr lvl="1"/>
            <a:r>
              <a:rPr lang="cs-CZ" sz="1800" dirty="0"/>
              <a:t>b) do druhé skupiny se zařazují odsouzení mající kolísavý a nevyjasněný postoj a přístup k programu zacházení i svým povinnostem,</a:t>
            </a:r>
          </a:p>
          <a:p>
            <a:pPr lvl="1"/>
            <a:r>
              <a:rPr lang="cs-CZ" sz="1800" dirty="0"/>
              <a:t>c) do třetí skupiny jsou zařazováni odsouzení, kteří převážně odmítají či neplní program zacházení; neplní své povinnosti nebo se chovají a jednají v rozporu s vnitřním řádem.</a:t>
            </a:r>
          </a:p>
          <a:p>
            <a:endParaRPr lang="cs-CZ" sz="2000" dirty="0"/>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34</a:t>
            </a:fld>
            <a:endParaRPr lang="cs-CZ"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774923"/>
          </a:xfrm>
        </p:spPr>
        <p:txBody>
          <a:bodyPr/>
          <a:lstStyle/>
          <a:p>
            <a:r>
              <a:rPr lang="cs-CZ" dirty="0"/>
              <a:t>Programy zacházení s odsouzenými</a:t>
            </a:r>
          </a:p>
        </p:txBody>
      </p:sp>
      <p:sp>
        <p:nvSpPr>
          <p:cNvPr id="3" name="Zástupný symbol pro obsah 2"/>
          <p:cNvSpPr>
            <a:spLocks noGrp="1"/>
          </p:cNvSpPr>
          <p:nvPr>
            <p:ph idx="1"/>
          </p:nvPr>
        </p:nvSpPr>
        <p:spPr>
          <a:xfrm>
            <a:off x="457200" y="1196752"/>
            <a:ext cx="8229600" cy="4934173"/>
          </a:xfrm>
        </p:spPr>
        <p:txBody>
          <a:bodyPr/>
          <a:lstStyle/>
          <a:p>
            <a:r>
              <a:rPr lang="cs-CZ" sz="1800" dirty="0"/>
              <a:t>Hlavním cílem programu zacházení s odsouzeným je vytvoření předpokladů pro návrat do civilní společnosti tak, aby odstranil ze svého života páchání trestné činnosti. Při zpracování PZ se uplatňují následující zásady: </a:t>
            </a:r>
          </a:p>
          <a:p>
            <a:pPr lvl="1"/>
            <a:r>
              <a:rPr lang="cs-CZ" sz="1400" dirty="0"/>
              <a:t>individuální</a:t>
            </a:r>
          </a:p>
          <a:p>
            <a:pPr lvl="1"/>
            <a:r>
              <a:rPr lang="cs-CZ" sz="1400" dirty="0"/>
              <a:t>přistup, motivace, přiměřenost, komplexnost, zpětná vazba, cílevědomost, systematičnost,</a:t>
            </a:r>
          </a:p>
          <a:p>
            <a:pPr lvl="1"/>
            <a:r>
              <a:rPr lang="cs-CZ" sz="1400" dirty="0"/>
              <a:t>soustavnost a perspektivnost.</a:t>
            </a:r>
          </a:p>
          <a:p>
            <a:r>
              <a:rPr lang="cs-CZ" sz="1800" dirty="0"/>
              <a:t>Program zacházení je základním prostředkem cílevědomého a komplexního působení na odsouzeného. Je stanoven pro každého odsouzeného individuálně.</a:t>
            </a:r>
          </a:p>
          <a:p>
            <a:r>
              <a:rPr lang="cs-CZ" sz="1800" dirty="0"/>
              <a:t>Určuje okruh konkrétních činností, kterých je odsouzený povinen se zúčastnit, nebo které může vykonávat. Program zacházení je zpracováván speciálními pedagogy na základě komplexní zprávy o odsouzeném, která obsahuje záznamy o průběhu výkonu vazby, pedagogickou, psychologickou a zdravotní charakteristiku a sociální anamnézu , s ohledem na délku trestu, charakteristiku osobnosti a příčiny trestné činnosti.</a:t>
            </a:r>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35</a:t>
            </a:fld>
            <a:endParaRPr lang="cs-CZ"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36</a:t>
            </a:fld>
            <a:endParaRPr lang="cs-CZ" altLang="en-US"/>
          </a:p>
        </p:txBody>
      </p:sp>
      <p:pic>
        <p:nvPicPr>
          <p:cNvPr id="49154" name="Picture 2" descr="https://gm1.ggpht.com/TPeb26LPrm0FhX_90ec_pnU4t4xNxWgOA6GiHC-VZv2TAMNZxgrA5GoZbJiFBW0N2SVYZmwqMJpGCiE9mUziGuVCsHitr6b-9pPf5I0ZugMSFL7rFEN-apr9seGvwG6zqM3YPBt58Vknr4fEmkKYw6L3yXy899xOg9xwZ3uk0cajE5uAauqvRgZpMQIqdAAi401z0WVjQJqlH31nzv3JSSZ_h8XGbeAYT2gINPLj_6pxVSyXNGksJw8FcPCp1o1ArbAQU0WKdyc5RWqDFwzmAK_JPdhSi9QcWx23YYhWqgr-RsinKWoRQhdL6JI7HPpML_agvPtKQ8Id765tvUmKsa-zUzgR4Jm80UQmXazhsDqVw7y6oFPbq6p7_-9rKYatU3OqAk034w8pf3ix31pcLgSb5pZCN9szwC025q2pNbvnG-xub6lhJ2hGpAqMJlEK8MYIe5WSMqF98DgpnuwcU-XNpU84uZzcdHDX-fXVVR9YtZPipFgaM2e0PfPvjmZMvTM3IF5EjNncMo3iOmpU4QWcpBe96XE27Kg1Cw=w1803-h770-l75"/>
          <p:cNvPicPr>
            <a:picLocks noChangeAspect="1" noChangeArrowheads="1"/>
          </p:cNvPicPr>
          <p:nvPr/>
        </p:nvPicPr>
        <p:blipFill>
          <a:blip r:embed="rId2" cstate="print"/>
          <a:srcRect/>
          <a:stretch>
            <a:fillRect/>
          </a:stretch>
        </p:blipFill>
        <p:spPr bwMode="auto">
          <a:xfrm>
            <a:off x="179512" y="116632"/>
            <a:ext cx="8787448" cy="6588448"/>
          </a:xfrm>
          <a:prstGeom prst="rect">
            <a:avLst/>
          </a:prstGeom>
          <a:noFill/>
          <a:ln>
            <a:solidFill>
              <a:schemeClr val="accent1"/>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774923"/>
          </a:xfrm>
        </p:spPr>
        <p:txBody>
          <a:bodyPr/>
          <a:lstStyle/>
          <a:p>
            <a:r>
              <a:rPr lang="cs-CZ" dirty="0"/>
              <a:t>Biblické texty</a:t>
            </a:r>
          </a:p>
        </p:txBody>
      </p:sp>
      <p:sp>
        <p:nvSpPr>
          <p:cNvPr id="3" name="Zástupný symbol pro obsah 2"/>
          <p:cNvSpPr>
            <a:spLocks noGrp="1"/>
          </p:cNvSpPr>
          <p:nvPr>
            <p:ph idx="1"/>
          </p:nvPr>
        </p:nvSpPr>
        <p:spPr>
          <a:xfrm>
            <a:off x="467544" y="1196752"/>
            <a:ext cx="8435280" cy="5078189"/>
          </a:xfrm>
        </p:spPr>
        <p:txBody>
          <a:bodyPr/>
          <a:lstStyle/>
          <a:p>
            <a:r>
              <a:rPr lang="cs-CZ" dirty="0"/>
              <a:t>Matouš 25, 31 – 46 </a:t>
            </a:r>
          </a:p>
          <a:p>
            <a:r>
              <a:rPr lang="cs-CZ" dirty="0"/>
              <a:t>Jan 8, 2 – 11 </a:t>
            </a:r>
          </a:p>
          <a:p>
            <a:r>
              <a:rPr lang="cs-CZ" dirty="0"/>
              <a:t>Lukáš 19, 1 – 10 </a:t>
            </a:r>
          </a:p>
          <a:p>
            <a:pPr lvl="1"/>
            <a:r>
              <a:rPr lang="cs-CZ" dirty="0"/>
              <a:t>Jaké je základní poselství textu?</a:t>
            </a:r>
          </a:p>
          <a:p>
            <a:pPr lvl="1"/>
            <a:r>
              <a:rPr lang="cs-CZ" dirty="0"/>
              <a:t>Jak lze rozumět textu ve vztahu k vězeňské pastoraci?</a:t>
            </a:r>
          </a:p>
          <a:p>
            <a:pPr lvl="1"/>
            <a:r>
              <a:rPr lang="cs-CZ" dirty="0"/>
              <a:t>Jakými metodami lze ve vězeňském prostředí realizovat poselství daného textu?</a:t>
            </a:r>
          </a:p>
          <a:p>
            <a:pPr lvl="1"/>
            <a:r>
              <a:rPr lang="cs-CZ" dirty="0"/>
              <a:t>Jaké překážky může očekávat pastorační pracovník při této činnosti?</a:t>
            </a:r>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37</a:t>
            </a:fld>
            <a:endParaRPr lang="cs-CZ"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Biblická a teologická východiska</a:t>
            </a:r>
          </a:p>
        </p:txBody>
      </p:sp>
      <p:graphicFrame>
        <p:nvGraphicFramePr>
          <p:cNvPr id="6" name="Zástupný symbol pro obsah 5"/>
          <p:cNvGraphicFramePr>
            <a:graphicFrameLocks noGrp="1"/>
          </p:cNvGraphicFramePr>
          <p:nvPr>
            <p:ph idx="1"/>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38</a:t>
            </a:fld>
            <a:endParaRPr lang="cs-CZ"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630907"/>
          </a:xfrm>
        </p:spPr>
        <p:txBody>
          <a:bodyPr/>
          <a:lstStyle/>
          <a:p>
            <a:r>
              <a:rPr lang="cs-CZ" u="sng" dirty="0"/>
              <a:t>Biblická východiska</a:t>
            </a:r>
            <a:endParaRPr lang="cs-CZ" dirty="0"/>
          </a:p>
        </p:txBody>
      </p:sp>
      <p:sp>
        <p:nvSpPr>
          <p:cNvPr id="3" name="Zástupný symbol pro obsah 2"/>
          <p:cNvSpPr>
            <a:spLocks noGrp="1"/>
          </p:cNvSpPr>
          <p:nvPr>
            <p:ph idx="1"/>
          </p:nvPr>
        </p:nvSpPr>
        <p:spPr>
          <a:xfrm>
            <a:off x="457200" y="1196752"/>
            <a:ext cx="8229600" cy="4934173"/>
          </a:xfrm>
        </p:spPr>
        <p:txBody>
          <a:bodyPr/>
          <a:lstStyle/>
          <a:p>
            <a:r>
              <a:rPr lang="cs-CZ" sz="2000" dirty="0"/>
              <a:t>Křesťanská služba je svou podstatou zakotvena v biblickém učení o sestoupení Boha k člověku a obrácení člověka k Bohu. Je tedy závislá na Boží moci. Z toho vyplývá také specifické místo duchovní služby ve vězeňství, které stojí vedle skupiny ostatních typů psychosociální, pedagogické a další hodnotové péče. </a:t>
            </a:r>
          </a:p>
          <a:p>
            <a:r>
              <a:rPr lang="cs-CZ" sz="2000" dirty="0"/>
              <a:t>1. Bible se staví k vězňům jako k lidem, </a:t>
            </a:r>
            <a:r>
              <a:rPr lang="cs-CZ" sz="2000" b="1" dirty="0">
                <a:solidFill>
                  <a:srgbClr val="FFFF00"/>
                </a:solidFill>
              </a:rPr>
              <a:t>kteří si zaslouží pozornost už jen proto, že prožívají těžkou situaci</a:t>
            </a:r>
            <a:r>
              <a:rPr lang="cs-CZ" sz="2000" b="1" dirty="0"/>
              <a:t>.</a:t>
            </a:r>
            <a:r>
              <a:rPr lang="cs-CZ" sz="2000" dirty="0"/>
              <a:t> Ježíš je v Matoušově eschatologické řeči řadí vedle hladových, žíznivých, pocestných, nahých a nemocných k těm, jimž by měl křesťan nabídnout svoji blízkost, pochopení a pomoc: „Byl jsem ve vězení, a přišli jste za mnou“ (</a:t>
            </a:r>
            <a:r>
              <a:rPr lang="cs-CZ" sz="2000" dirty="0" err="1"/>
              <a:t>Mt</a:t>
            </a:r>
            <a:r>
              <a:rPr lang="cs-CZ" sz="2000" dirty="0"/>
              <a:t> 25,36). To je prvním úkolem vězeňské pastorace i dnes, bez ohledu na to, že většina vězňů si svou těžkou situaci zavinila sama svým vlastním hříchem. „Pamatujte na vězně, jako byste byli uvězněni s nimi; pamatujte na ty, kdo trpí, vždyť i vás může potkat utrpení“ (Žid 13,3).</a:t>
            </a:r>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39</a:t>
            </a:fld>
            <a:endParaRPr lang="cs-CZ"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4</a:t>
            </a:fld>
            <a:endParaRPr lang="cs-CZ" altLang="en-US"/>
          </a:p>
        </p:txBody>
      </p:sp>
      <p:sp>
        <p:nvSpPr>
          <p:cNvPr id="1026" name="AutoShape 2" descr="Zobrazení P10406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28" name="AutoShape 4" descr="Zobrazení P10406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0" name="AutoShape 6" descr="Zobrazení P10406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32" name="Picture 8" descr="https://gm1.ggpht.com/blSo8wgzSH0jxD14H-QmgJ2eoPLD6Mdt6JogkJTDB7NK14vXXQqXquwoIhs4SD8KsjDARpNlcSE3vfzpDQlMRf09s92gbYKhiE8F-kStlpEAbGIjYgR-Tv0YIaDojRjn7FUPbryONDkuKDzQBZOLBiAiVu29NVpu9Ec4oooHOhl1NV64vapNdcc4OALzwfqZyeLuWWpBenV6giPj8Unn1r_ti6ktVw9PDy8A73Nd1Mc1RdgTl7XG4x9vQ2ctrOpk6cl_9POTuKD0_FwZMPTIXqnsoNLSBFKYcvR7J2mFqfLoRXWIEC5jeLm-E8FlYSLBvoBezDju2W_e1x82j9tz5SibzrUn6kgwqXpmm96EyermTE_3YKPSCFRjUFXyhW1UHi_WxdvSFUgbpU0zxNaKt94m4eaZHbs6pOy4ElubdYVxpytyRQtQnkoSYk0etdrH85S_fXo2LDl5Fft8z5S70_VaQ3CMKoTQ7_ZpAgqmrheF9fxQRYfOt4zj3oNI6TAb3Pk0O8kSK8OugmmfGdnNuu_DvRTksBIxsgQhpw=w1803-h770-l75"/>
          <p:cNvPicPr>
            <a:picLocks noChangeAspect="1" noChangeArrowheads="1"/>
          </p:cNvPicPr>
          <p:nvPr/>
        </p:nvPicPr>
        <p:blipFill>
          <a:blip r:embed="rId2" cstate="print"/>
          <a:srcRect/>
          <a:stretch>
            <a:fillRect/>
          </a:stretch>
        </p:blipFill>
        <p:spPr bwMode="auto">
          <a:xfrm>
            <a:off x="179512" y="188640"/>
            <a:ext cx="8787448" cy="6588448"/>
          </a:xfrm>
          <a:prstGeom prst="rect">
            <a:avLst/>
          </a:prstGeom>
          <a:noFill/>
          <a:ln>
            <a:solidFill>
              <a:schemeClr val="accent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40</a:t>
            </a:fld>
            <a:endParaRPr lang="cs-CZ" altLang="en-US"/>
          </a:p>
        </p:txBody>
      </p:sp>
      <p:pic>
        <p:nvPicPr>
          <p:cNvPr id="83970" name="Picture 2" descr="Výsledek obrázku pro skutky milosrdenství"/>
          <p:cNvPicPr>
            <a:picLocks noChangeAspect="1" noChangeArrowheads="1"/>
          </p:cNvPicPr>
          <p:nvPr/>
        </p:nvPicPr>
        <p:blipFill>
          <a:blip r:embed="rId2" cstate="print"/>
          <a:srcRect/>
          <a:stretch>
            <a:fillRect/>
          </a:stretch>
        </p:blipFill>
        <p:spPr bwMode="auto">
          <a:xfrm>
            <a:off x="1619672" y="188640"/>
            <a:ext cx="5760640" cy="6071716"/>
          </a:xfrm>
          <a:prstGeom prst="rect">
            <a:avLst/>
          </a:prstGeom>
          <a:noFill/>
          <a:ln>
            <a:solidFill>
              <a:schemeClr val="accent1"/>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5"/>
            <a:ext cx="8229600" cy="1440160"/>
          </a:xfrm>
        </p:spPr>
        <p:txBody>
          <a:bodyPr/>
          <a:lstStyle/>
          <a:p>
            <a:r>
              <a:rPr lang="cs-CZ" sz="1600" dirty="0"/>
              <a:t>2. Ježíšova vstřícnost k hříšníkům jde však dál, než jen k ulehčení jejich momentální bolesti. Jde k jejím kořenům, které často spočívají právě ve spáchaném hříchu. </a:t>
            </a:r>
            <a:r>
              <a:rPr lang="cs-CZ" sz="1600" b="1" dirty="0">
                <a:solidFill>
                  <a:srgbClr val="FFFF00"/>
                </a:solidFill>
              </a:rPr>
              <a:t>Radostná zvěst o vykoupení Ježíšovou obětí na kříži a o odpuštění jakéhokoli hříchu,</a:t>
            </a:r>
            <a:r>
              <a:rPr lang="cs-CZ" sz="1600" dirty="0"/>
              <a:t> pokud pachatel upřímně lituje zla, které způsobil, může způsobit zásadní obrat v jeho životě. Pastorační pracovník mu jménem Božím přináší osvobozující zprávu: „Ani já tě neodsuzuji. Jdi a už nehřeš!“ (J 8,11). </a:t>
            </a:r>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41</a:t>
            </a:fld>
            <a:endParaRPr lang="cs-CZ" altLang="en-US"/>
          </a:p>
        </p:txBody>
      </p:sp>
      <p:pic>
        <p:nvPicPr>
          <p:cNvPr id="80898" name="Picture 2" descr="https://media0.webgarden.cz/images/media0:5103cb1649638.jpg/cranach_sr_overspeligevrouw.jpg"/>
          <p:cNvPicPr>
            <a:picLocks noChangeAspect="1" noChangeArrowheads="1"/>
          </p:cNvPicPr>
          <p:nvPr/>
        </p:nvPicPr>
        <p:blipFill>
          <a:blip r:embed="rId2" cstate="print"/>
          <a:srcRect/>
          <a:stretch>
            <a:fillRect/>
          </a:stretch>
        </p:blipFill>
        <p:spPr bwMode="auto">
          <a:xfrm>
            <a:off x="899592" y="2007776"/>
            <a:ext cx="7164288" cy="4850224"/>
          </a:xfrm>
          <a:prstGeom prst="rect">
            <a:avLst/>
          </a:prstGeom>
          <a:noFill/>
          <a:ln>
            <a:solidFill>
              <a:schemeClr val="accent1"/>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332656"/>
            <a:ext cx="3312368" cy="5832648"/>
          </a:xfrm>
        </p:spPr>
        <p:txBody>
          <a:bodyPr/>
          <a:lstStyle/>
          <a:p>
            <a:r>
              <a:rPr lang="cs-CZ" sz="1800" dirty="0"/>
              <a:t>3. Celník </a:t>
            </a:r>
            <a:r>
              <a:rPr lang="cs-CZ" sz="1800" dirty="0" err="1"/>
              <a:t>Zacheus</a:t>
            </a:r>
            <a:r>
              <a:rPr lang="cs-CZ" sz="1800" dirty="0"/>
              <a:t>, kterého Ježíš navštívil, si nejen uvědomil svůj hřích, ale také se odhodlal k náhradě způsobené škody a k velkorysosti vůči potřebným: „Polovinu svého jmění, Pane, dávám chudým, a jestliže jsem někoho ošidil, nahradím mu to čtyřnásobně.“ (L 19,8). </a:t>
            </a:r>
          </a:p>
          <a:p>
            <a:r>
              <a:rPr lang="cs-CZ" sz="1800" dirty="0"/>
              <a:t>Třetím úkolem těch, kdo reprezentují církev ve věznicích, je </a:t>
            </a:r>
            <a:r>
              <a:rPr lang="cs-CZ" sz="1800" b="1" dirty="0">
                <a:solidFill>
                  <a:srgbClr val="FFFF00"/>
                </a:solidFill>
              </a:rPr>
              <a:t>motivovat vězně k tomu, aby v rámci svých možností nahradili způsobenou škodu a v dalším životě se řídili křesťanskými morálními zásadami</a:t>
            </a:r>
            <a:r>
              <a:rPr lang="cs-CZ" sz="1800" dirty="0">
                <a:solidFill>
                  <a:srgbClr val="FFFF00"/>
                </a:solidFill>
              </a:rPr>
              <a:t>. </a:t>
            </a:r>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42</a:t>
            </a:fld>
            <a:endParaRPr lang="cs-CZ" altLang="en-US"/>
          </a:p>
        </p:txBody>
      </p:sp>
      <p:pic>
        <p:nvPicPr>
          <p:cNvPr id="84994" name="Picture 2" descr="Дерево мытаря Закхея - возраст этого сикомора порядка 2000 лет – Это одно из тех деревьев, что было упомянуто в Новом Завете"/>
          <p:cNvPicPr>
            <a:picLocks noChangeAspect="1" noChangeArrowheads="1"/>
          </p:cNvPicPr>
          <p:nvPr/>
        </p:nvPicPr>
        <p:blipFill>
          <a:blip r:embed="rId2" cstate="print"/>
          <a:srcRect/>
          <a:stretch>
            <a:fillRect/>
          </a:stretch>
        </p:blipFill>
        <p:spPr bwMode="auto">
          <a:xfrm>
            <a:off x="3546879" y="836712"/>
            <a:ext cx="5597122" cy="504056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5798269"/>
          </a:xfrm>
        </p:spPr>
        <p:txBody>
          <a:bodyPr/>
          <a:lstStyle/>
          <a:p>
            <a:r>
              <a:rPr lang="cs-CZ" sz="1800" dirty="0"/>
              <a:t>„Z kontextu biblické zvěsti a situace prvotní církve tedy konstatujme, že součástí služby vězňům je nepochybně zvěstování evangelia včetně služby k obrácení a křtu vězňům i věznitelům (vzpomeňme na Pavlovu komunikaci se žalářníkem). Nechybí však empatie, účast a starost o jejich aktuální psychický stav, pomoc v materiální nouzi a také upozorňování na bezpráví a nelidské zacházení.“ (</a:t>
            </a:r>
            <a:r>
              <a:rPr lang="cs-CZ" sz="1800" dirty="0" err="1"/>
              <a:t>Mitáš</a:t>
            </a:r>
            <a:r>
              <a:rPr lang="cs-CZ" sz="1800" dirty="0"/>
              <a:t>, s. 11)</a:t>
            </a:r>
          </a:p>
          <a:p>
            <a:r>
              <a:rPr lang="cs-CZ" sz="1800" dirty="0"/>
              <a:t>„Kolem půlnoci se Pavel a </a:t>
            </a:r>
            <a:r>
              <a:rPr lang="cs-CZ" sz="1800" dirty="0" err="1"/>
              <a:t>Silas</a:t>
            </a:r>
            <a:r>
              <a:rPr lang="cs-CZ" sz="1800" dirty="0"/>
              <a:t> modlili a zpěvem oslavovali Boha; ostatní vězňové je poslouchali.  Tu náhle nastalo veliké zemětřesení a celé vězení se otřáslo až do základů. Rázem se otevřely všechny dveře a všem vězňům spadla pouta. Když se žalářník probudil a uviděl, že jsou všechny dveře vězení otevřené, vytasil meč a chtěl se zabít, protože myslel, že mu vězňové uprchli. Ale Pavel hlasitě vykřikl: „Nedělej to! Jsme tu všichni!“ Tu žalářník rozkázal, aby mu přinesli světlo, vběhl dovnitř a pln strachu padl před Pavlem a </a:t>
            </a:r>
            <a:r>
              <a:rPr lang="cs-CZ" sz="1800" dirty="0" err="1"/>
              <a:t>Silasem</a:t>
            </a:r>
            <a:r>
              <a:rPr lang="cs-CZ" sz="1800" dirty="0"/>
              <a:t> na kolena. Pak je vyvedl ven a řekl: „Bohové a páni, co mám dělat, abych byl zachráněn?“ Oni mu řekli: „Věř v Pána Ježíše, a budeš spasen ty i všichni, kdo jsou v tvém domě.“ A začali jemu i všem v jeho domácnosti zvěstovat slovo Boží. Ještě v tu noční chvíli se jich ujal, očistil jim rány a hned se dal se všemi svými lidmi pokřtít. Pak je zavedl do svého domu, pozval je ke stolu a s celou rodinou se radoval, že uvěřili v Boha.“ (Sk 16, 25-34)</a:t>
            </a:r>
          </a:p>
          <a:p>
            <a:endParaRPr lang="cs-CZ" sz="1800" dirty="0"/>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43</a:t>
            </a:fld>
            <a:endParaRPr lang="cs-CZ"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774923"/>
          </a:xfrm>
        </p:spPr>
        <p:txBody>
          <a:bodyPr/>
          <a:lstStyle/>
          <a:p>
            <a:r>
              <a:rPr lang="cs-CZ" u="sng" dirty="0"/>
              <a:t>Pastorálně-teologická východiska</a:t>
            </a:r>
            <a:endParaRPr lang="cs-CZ" dirty="0"/>
          </a:p>
        </p:txBody>
      </p:sp>
      <p:sp>
        <p:nvSpPr>
          <p:cNvPr id="3" name="Zástupný symbol pro obsah 2"/>
          <p:cNvSpPr>
            <a:spLocks noGrp="1"/>
          </p:cNvSpPr>
          <p:nvPr>
            <p:ph idx="1"/>
          </p:nvPr>
        </p:nvSpPr>
        <p:spPr>
          <a:xfrm>
            <a:off x="467544" y="1196752"/>
            <a:ext cx="8229600" cy="4752528"/>
          </a:xfrm>
        </p:spPr>
        <p:txBody>
          <a:bodyPr/>
          <a:lstStyle/>
          <a:p>
            <a:r>
              <a:rPr lang="cs-CZ" sz="1800" dirty="0"/>
              <a:t>Pastoraci v širším smyslu můžeme </a:t>
            </a:r>
            <a:r>
              <a:rPr lang="cs-CZ" sz="1800" b="1" dirty="0"/>
              <a:t>definovat</a:t>
            </a:r>
            <a:r>
              <a:rPr lang="cs-CZ" sz="1800" dirty="0"/>
              <a:t> jako „takové jednání s člověkem, ve kterém ho respektujeme v jeho jedinečnosti, přistupujeme k němu z pozice věřících křesťanů, doprovázíme ho v jeho obtížích (…) a pomáháme mu k lidsky důstojnému zvládnutí jeho životní situace (…), a to na jemu dostupné úrovni víry s perspektivou jejího možného rozvoje“ (A. Opatrný). </a:t>
            </a:r>
          </a:p>
          <a:p>
            <a:r>
              <a:rPr lang="cs-CZ" sz="1800" dirty="0"/>
              <a:t>Pastorace se snaží reagovat biblickým poselstvím na </a:t>
            </a:r>
            <a:r>
              <a:rPr lang="cs-CZ" sz="1800" b="1" dirty="0"/>
              <a:t>konkrétní problémy současných lidí</a:t>
            </a:r>
            <a:r>
              <a:rPr lang="cs-CZ" sz="1800" dirty="0"/>
              <a:t>. Mnozí z nich nejsou věřícími křesťany, ale přesto i jich se dotýkají palčivé otázky, na které věda nenachází odpověď: jaký je smysl lidského života, proč musíme snášet bolest a utrpení, jak reagovat na skutečnost vlastního selhání, jak se vyrovnat s umíráním a smrtí. Tyto a další otázky jsou projevem duchovní dimenze člověka, na niž se přednostně zaměřuje pastorační a spirituální péče. Pastorační pracovník může vést dialog na tato témata stejně tak s věřícími křesťany jako s těmi, kdo jsou víře vzdáleni. Pastorace ve vězení je tedy přístupná každému, kdo o ni projeví zájem, bez rozdílu rasy, národnosti či náboženské víry / nevíry.</a:t>
            </a:r>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44</a:t>
            </a:fld>
            <a:endParaRPr lang="cs-CZ"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ástupný symbol pro zápatí 4"/>
          <p:cNvSpPr>
            <a:spLocks noGrp="1"/>
          </p:cNvSpPr>
          <p:nvPr>
            <p:ph type="ftr" sz="quarter" idx="11"/>
          </p:nvPr>
        </p:nvSpPr>
        <p:spPr/>
        <p:txBody>
          <a:bodyPr/>
          <a:lstStyle/>
          <a:p>
            <a:pPr>
              <a:defRPr/>
            </a:pPr>
            <a:r>
              <a:rPr lang="cs-CZ"/>
              <a:t>Duchovní služba ve věznicích. Jabok 2022</a:t>
            </a:r>
          </a:p>
        </p:txBody>
      </p:sp>
      <p:sp>
        <p:nvSpPr>
          <p:cNvPr id="27" name="Zástupný symbol pro číslo snímku 5"/>
          <p:cNvSpPr>
            <a:spLocks noGrp="1"/>
          </p:cNvSpPr>
          <p:nvPr>
            <p:ph type="sldNum" sz="quarter" idx="12"/>
          </p:nvPr>
        </p:nvSpPr>
        <p:spPr/>
        <p:txBody>
          <a:bodyPr/>
          <a:lstStyle/>
          <a:p>
            <a:pPr>
              <a:defRPr/>
            </a:pPr>
            <a:fld id="{E1FCF604-0DE1-4B29-B40C-BE5A65A05D2B}" type="slidenum">
              <a:rPr lang="cs-CZ"/>
              <a:pPr>
                <a:defRPr/>
              </a:pPr>
              <a:t>45</a:t>
            </a:fld>
            <a:endParaRPr lang="cs-CZ"/>
          </a:p>
        </p:txBody>
      </p:sp>
      <p:sp>
        <p:nvSpPr>
          <p:cNvPr id="91436" name="Rectangle 300"/>
          <p:cNvSpPr>
            <a:spLocks noGrp="1" noChangeArrowheads="1"/>
          </p:cNvSpPr>
          <p:nvPr>
            <p:ph type="title"/>
          </p:nvPr>
        </p:nvSpPr>
        <p:spPr>
          <a:xfrm>
            <a:off x="467544" y="188640"/>
            <a:ext cx="8229600" cy="785813"/>
          </a:xfrm>
        </p:spPr>
        <p:txBody>
          <a:bodyPr/>
          <a:lstStyle/>
          <a:p>
            <a:pPr eaLnBrk="1" hangingPunct="1">
              <a:defRPr/>
            </a:pPr>
            <a:r>
              <a:rPr lang="cs-CZ" b="1" dirty="0"/>
              <a:t>Realizační funkce církve</a:t>
            </a:r>
          </a:p>
        </p:txBody>
      </p:sp>
      <p:graphicFrame>
        <p:nvGraphicFramePr>
          <p:cNvPr id="91548" name="Group 412"/>
          <p:cNvGraphicFramePr>
            <a:graphicFrameLocks noGrp="1"/>
          </p:cNvGraphicFramePr>
          <p:nvPr>
            <p:ph type="tbl" idx="1"/>
          </p:nvPr>
        </p:nvGraphicFramePr>
        <p:xfrm>
          <a:off x="467544" y="1052736"/>
          <a:ext cx="8229600" cy="5407152"/>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133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000000"/>
                            </a:outerShdw>
                          </a:effectLst>
                          <a:latin typeface="Arial Black" pitchFamily="34" charset="0"/>
                          <a:cs typeface="Times New Roman" pitchFamily="18" charset="0"/>
                        </a:rPr>
                        <a:t>MARTYRIA</a:t>
                      </a:r>
                      <a:endParaRPr kumimoji="0" lang="cs-CZ" sz="20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000000"/>
                            </a:outerShdw>
                          </a:effectLst>
                          <a:latin typeface="Arial Black" pitchFamily="34" charset="0"/>
                        </a:rPr>
                        <a:t>- svědectví</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000000"/>
                            </a:outerShdw>
                          </a:effectLst>
                          <a:latin typeface="Arial Black" pitchFamily="34" charset="0"/>
                          <a:cs typeface="Times New Roman" pitchFamily="18" charset="0"/>
                        </a:rPr>
                        <a:t>(služba slova)</a:t>
                      </a:r>
                      <a:r>
                        <a:rPr kumimoji="0" lang="cs-CZ" sz="2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Svědectví o Ježíšovi (J 21,24)</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Ježíšův příkaz (Mt 28,16-18)</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Šíření v římské říši (Skutky)</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Předávání víry v církvi</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Misie od 15. století</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Nová evangelizace</a:t>
                      </a:r>
                      <a:endParaRPr kumimoji="0" lang="cs-CZ" sz="2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rPr>
                        <a:t>Preevangelizace</a:t>
                      </a:r>
                      <a:endParaRPr kumimoji="0" lang="cs-CZ" sz="12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8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rPr>
                        <a:t>Evangelizace</a:t>
                      </a:r>
                      <a:endParaRPr kumimoji="0" lang="cs-CZ" sz="12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8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rPr>
                        <a:t>Katechizace</a:t>
                      </a:r>
                      <a:endParaRPr kumimoji="0" lang="cs-CZ" sz="12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8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rPr>
                        <a:t>Vyučování náboženství</a:t>
                      </a:r>
                      <a:endParaRPr kumimoji="0" lang="cs-CZ" sz="12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rPr>
                        <a:t>Kázání</a:t>
                      </a:r>
                      <a:endParaRPr kumimoji="0" lang="cs-CZ" sz="12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rPr>
                        <a:t>Přípravy na svátosti</a:t>
                      </a:r>
                      <a:endParaRPr kumimoji="0" lang="cs-CZ" sz="12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2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rPr>
                        <a:t>Duchovní doprovázení</a:t>
                      </a:r>
                      <a:r>
                        <a:rPr kumimoji="0" lang="cs-CZ" sz="2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84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000000"/>
                            </a:outerShdw>
                          </a:effectLst>
                          <a:latin typeface="Arial Black" pitchFamily="34" charset="0"/>
                        </a:rPr>
                        <a:t>LEITURGIA</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000000"/>
                            </a:outerShdw>
                          </a:effectLst>
                          <a:latin typeface="Arial Black" pitchFamily="34" charset="0"/>
                          <a:cs typeface="Times New Roman" pitchFamily="18" charset="0"/>
                        </a:rPr>
                        <a:t>- slavení</a:t>
                      </a:r>
                      <a:endParaRPr kumimoji="0" lang="cs-CZ" sz="20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000000"/>
                            </a:outerShdw>
                          </a:effectLst>
                          <a:latin typeface="Arial Black" pitchFamily="34" charset="0"/>
                          <a:cs typeface="Times New Roman" pitchFamily="18" charset="0"/>
                        </a:rPr>
                        <a:t>(bohoslužba)</a:t>
                      </a:r>
                      <a:r>
                        <a:rPr kumimoji="0" lang="cs-CZ" sz="2800" b="0" i="0" u="none" strike="noStrike" cap="none" normalizeH="0" baseline="0">
                          <a:ln>
                            <a:noFill/>
                          </a:ln>
                          <a:solidFill>
                            <a:schemeClr val="tx1"/>
                          </a:solidFill>
                          <a:effectLst>
                            <a:outerShdw blurRad="38100" dist="38100" dir="2700000" algn="tl">
                              <a:srgbClr val="000000"/>
                            </a:outerShdw>
                          </a:effectLst>
                          <a:latin typeface="Verdan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Ježíšova večeře (všechna evang.)</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Slavení Večeře Páně</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Křest a další bohoslužby</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Liturgická pluralita</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Odlišný vývoj v různých církvích</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Obnova liturgie na 2.vat.</a:t>
                      </a: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rPr>
                        <a:t>koncilu</a:t>
                      </a: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 </a:t>
                      </a:r>
                      <a:endParaRPr kumimoji="0" lang="cs-CZ" sz="2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Večeře Páně – mše</a:t>
                      </a:r>
                      <a:endPar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Křest</a:t>
                      </a:r>
                      <a:endPar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Další svátosti (katol., prav.)</a:t>
                      </a:r>
                      <a:endPar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Společná četba Písma</a:t>
                      </a:r>
                      <a:endPar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Bohoslužebná architektura, výtvarné umění, hudba </a:t>
                      </a:r>
                      <a:endPar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3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000000"/>
                            </a:outerShdw>
                          </a:effectLst>
                          <a:latin typeface="Arial Black" pitchFamily="34" charset="0"/>
                        </a:rPr>
                        <a:t>DIAKONIA </a:t>
                      </a:r>
                      <a:r>
                        <a:rPr kumimoji="0" lang="cs-CZ" sz="2000" b="0" i="0" u="none" strike="noStrike" cap="none" normalizeH="0" baseline="0">
                          <a:ln>
                            <a:noFill/>
                          </a:ln>
                          <a:solidFill>
                            <a:schemeClr val="tx1"/>
                          </a:solidFill>
                          <a:effectLst>
                            <a:outerShdw blurRad="38100" dist="38100" dir="2700000" algn="tl">
                              <a:srgbClr val="000000"/>
                            </a:outerShdw>
                          </a:effectLst>
                          <a:latin typeface="Arial Black" pitchFamily="34" charset="0"/>
                          <a:cs typeface="Times New Roman" pitchFamily="18" charset="0"/>
                        </a:rPr>
                        <a:t>- slu</a:t>
                      </a:r>
                      <a:r>
                        <a:rPr kumimoji="0" lang="cs-CZ" sz="2000" b="0" i="0" u="none" strike="noStrike" cap="none" normalizeH="0" baseline="0">
                          <a:ln>
                            <a:noFill/>
                          </a:ln>
                          <a:solidFill>
                            <a:schemeClr val="tx1"/>
                          </a:solidFill>
                          <a:effectLst>
                            <a:outerShdw blurRad="38100" dist="38100" dir="2700000" algn="tl">
                              <a:srgbClr val="000000"/>
                            </a:outerShdw>
                          </a:effectLst>
                          <a:latin typeface="Arial" charset="0"/>
                          <a:cs typeface="Times New Roman" pitchFamily="18" charset="0"/>
                        </a:rPr>
                        <a:t>ž</a:t>
                      </a:r>
                      <a:r>
                        <a:rPr kumimoji="0" lang="cs-CZ" sz="2000" b="0" i="0" u="none" strike="noStrike" cap="none" normalizeH="0" baseline="0">
                          <a:ln>
                            <a:noFill/>
                          </a:ln>
                          <a:solidFill>
                            <a:schemeClr val="tx1"/>
                          </a:solidFill>
                          <a:effectLst>
                            <a:outerShdw blurRad="38100" dist="38100" dir="2700000" algn="tl">
                              <a:srgbClr val="000000"/>
                            </a:outerShdw>
                          </a:effectLst>
                          <a:latin typeface="Arial Black" pitchFamily="34" charset="0"/>
                          <a:cs typeface="Times New Roman" pitchFamily="18" charset="0"/>
                        </a:rPr>
                        <a:t>ba</a:t>
                      </a:r>
                      <a:endParaRPr kumimoji="0" lang="cs-CZ" sz="20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Arial Black" pitchFamily="34" charset="0"/>
                          <a:cs typeface="Times New Roman" pitchFamily="18" charset="0"/>
                        </a:rPr>
                        <a:t>(sociální práce,</a:t>
                      </a:r>
                      <a:endParaRPr kumimoji="0" lang="cs-CZ" sz="16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80000"/>
                        </a:lnSpc>
                        <a:spcBef>
                          <a:spcPct val="20000"/>
                        </a:spcBef>
                        <a:spcAft>
                          <a:spcPct val="0"/>
                        </a:spcAft>
                        <a:buClr>
                          <a:schemeClr val="hlink"/>
                        </a:buClr>
                        <a:buSzPct val="60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Arial Black" pitchFamily="34" charset="0"/>
                          <a:cs typeface="Times New Roman" pitchFamily="18" charset="0"/>
                        </a:rPr>
                        <a:t>zdravotnictví,</a:t>
                      </a:r>
                      <a:endParaRPr kumimoji="0" lang="cs-CZ" sz="16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80000"/>
                        </a:lnSpc>
                        <a:spcBef>
                          <a:spcPct val="20000"/>
                        </a:spcBef>
                        <a:spcAft>
                          <a:spcPct val="0"/>
                        </a:spcAft>
                        <a:buClr>
                          <a:schemeClr val="hlink"/>
                        </a:buClr>
                        <a:buSzPct val="60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Arial Black" pitchFamily="34" charset="0"/>
                          <a:cs typeface="Times New Roman" pitchFamily="18" charset="0"/>
                        </a:rPr>
                        <a:t>školství)</a:t>
                      </a:r>
                      <a:r>
                        <a:rPr kumimoji="0" lang="cs-CZ" sz="2000" b="0" i="0" u="none" strike="noStrike" cap="none" normalizeH="0" baseline="0">
                          <a:ln>
                            <a:noFill/>
                          </a:ln>
                          <a:solidFill>
                            <a:schemeClr val="tx1"/>
                          </a:solidFill>
                          <a:effectLst>
                            <a:outerShdw blurRad="38100" dist="38100" dir="2700000" algn="tl">
                              <a:srgbClr val="000000"/>
                            </a:outerShdw>
                          </a:effectLst>
                          <a:latin typeface="Verdan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Ježíš: sociální cítění,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přikázání lásky (Mt 22,34-40)</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Církev: skutky tělesného milosrdenství, hlavní nositelka sociální práce, zdravotnictví a školství ve středověku</a:t>
                      </a:r>
                      <a:endPar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Sociální práce</a:t>
                      </a:r>
                      <a:endPar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Zdravotnictví</a:t>
                      </a:r>
                      <a:endPar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11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Školství a výchova</a:t>
                      </a:r>
                      <a:endPar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11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Pastorační poradenství</a:t>
                      </a:r>
                      <a:endPar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3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Pastorační péče</a:t>
                      </a:r>
                      <a:r>
                        <a:rPr kumimoji="0" lang="cs-CZ" sz="2800" b="0" i="0" u="none" strike="noStrike" cap="none" normalizeH="0" baseline="0">
                          <a:ln>
                            <a:noFill/>
                          </a:ln>
                          <a:solidFill>
                            <a:schemeClr val="tx1"/>
                          </a:solidFill>
                          <a:effectLst>
                            <a:outerShdw blurRad="38100" dist="38100" dir="2700000" algn="tl">
                              <a:srgbClr val="000000"/>
                            </a:outerShdw>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000000"/>
                            </a:outerShdw>
                          </a:effectLst>
                          <a:latin typeface="Arial Black" pitchFamily="34" charset="0"/>
                        </a:rPr>
                        <a:t>KOINONIA</a:t>
                      </a:r>
                      <a:r>
                        <a:rPr kumimoji="0" lang="cs-CZ" sz="2000" b="0" i="0" u="none" strike="noStrike" cap="none" normalizeH="0" baseline="0">
                          <a:ln>
                            <a:noFill/>
                          </a:ln>
                          <a:solidFill>
                            <a:schemeClr val="tx1"/>
                          </a:solidFill>
                          <a:effectLst>
                            <a:outerShdw blurRad="38100" dist="38100" dir="2700000" algn="tl">
                              <a:srgbClr val="000000"/>
                            </a:outerShdw>
                          </a:effectLst>
                          <a:latin typeface="Arial Black" pitchFamily="34" charset="0"/>
                          <a:cs typeface="Times New Roman" pitchFamily="18" charset="0"/>
                        </a:rPr>
                        <a:t>- společenství</a:t>
                      </a:r>
                      <a:endParaRPr kumimoji="0" lang="cs-CZ" sz="20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70000"/>
                        </a:lnSpc>
                        <a:spcBef>
                          <a:spcPct val="20000"/>
                        </a:spcBef>
                        <a:spcAft>
                          <a:spcPct val="0"/>
                        </a:spcAft>
                        <a:buClr>
                          <a:schemeClr val="hlink"/>
                        </a:buClr>
                        <a:buSzPct val="60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Arial Black" pitchFamily="34" charset="0"/>
                          <a:cs typeface="Times New Roman" pitchFamily="18" charset="0"/>
                        </a:rPr>
                        <a:t>(budování obcí</a:t>
                      </a:r>
                      <a:r>
                        <a:rPr kumimoji="0" lang="cs-CZ" sz="1600" b="0" i="0" u="none" strike="noStrike" cap="none" normalizeH="0" baseline="0">
                          <a:ln>
                            <a:noFill/>
                          </a:ln>
                          <a:solidFill>
                            <a:schemeClr val="tx1"/>
                          </a:solidFill>
                          <a:effectLst>
                            <a:outerShdw blurRad="38100" dist="38100" dir="2700000" algn="tl">
                              <a:srgbClr val="000000"/>
                            </a:outerShdw>
                          </a:effectLst>
                          <a:latin typeface="Verdana" pitchFamily="34" charset="0"/>
                        </a:rPr>
                        <a:t> </a:t>
                      </a:r>
                      <a:r>
                        <a:rPr kumimoji="0" lang="cs-CZ" sz="1600" b="0" i="0" u="none" strike="noStrike" cap="none" normalizeH="0" baseline="0">
                          <a:ln>
                            <a:noFill/>
                          </a:ln>
                          <a:solidFill>
                            <a:schemeClr val="tx1"/>
                          </a:solidFill>
                          <a:effectLst>
                            <a:outerShdw blurRad="38100" dist="38100" dir="2700000" algn="tl">
                              <a:srgbClr val="000000"/>
                            </a:outerShdw>
                          </a:effectLst>
                          <a:latin typeface="Arial Black" pitchFamily="34" charset="0"/>
                          <a:cs typeface="Times New Roman" pitchFamily="18" charset="0"/>
                        </a:rPr>
                        <a:t>a</a:t>
                      </a:r>
                      <a:r>
                        <a:rPr kumimoji="0" lang="cs-CZ" sz="1600" b="0" i="0" u="none" strike="noStrike" cap="none" normalizeH="0" baseline="0">
                          <a:ln>
                            <a:noFill/>
                          </a:ln>
                          <a:solidFill>
                            <a:schemeClr val="tx1"/>
                          </a:solidFill>
                          <a:effectLst>
                            <a:outerShdw blurRad="38100" dist="38100" dir="2700000" algn="tl">
                              <a:srgbClr val="000000"/>
                            </a:outerShdw>
                          </a:effectLst>
                          <a:latin typeface="Arial Black" pitchFamily="34" charset="0"/>
                        </a:rPr>
                        <a:t> </a:t>
                      </a:r>
                      <a:r>
                        <a:rPr kumimoji="0" lang="cs-CZ" sz="1600" b="0" i="0" u="none" strike="noStrike" cap="none" normalizeH="0" baseline="0">
                          <a:ln>
                            <a:noFill/>
                          </a:ln>
                          <a:solidFill>
                            <a:schemeClr val="tx1"/>
                          </a:solidFill>
                          <a:effectLst>
                            <a:outerShdw blurRad="38100" dist="38100" dir="2700000" algn="tl">
                              <a:srgbClr val="000000"/>
                            </a:outerShdw>
                          </a:effectLst>
                          <a:latin typeface="Arial Black" pitchFamily="34" charset="0"/>
                          <a:cs typeface="Times New Roman" pitchFamily="18" charset="0"/>
                        </a:rPr>
                        <a:t>správa církve)</a:t>
                      </a:r>
                      <a:r>
                        <a:rPr kumimoji="0" lang="cs-CZ" sz="2800" b="0" i="0" u="none" strike="noStrike" cap="none" normalizeH="0" baseline="0">
                          <a:ln>
                            <a:noFill/>
                          </a:ln>
                          <a:solidFill>
                            <a:schemeClr val="tx1"/>
                          </a:solidFill>
                          <a:effectLst>
                            <a:outerShdw blurRad="38100" dist="38100" dir="2700000" algn="tl">
                              <a:srgbClr val="000000"/>
                            </a:outerShdw>
                          </a:effectLst>
                          <a:latin typeface="Verdan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Ježíš: volba apoštolů (Mt 4,18-22)</a:t>
                      </a:r>
                    </a:p>
                    <a:p>
                      <a:pPr marL="0" marR="0" lvl="0" indent="0" algn="l" defTabSz="914400" rtl="0" eaLnBrk="1" fontAlgn="base" latinLnBrk="0" hangingPunct="1">
                        <a:lnSpc>
                          <a:spcPct val="11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Skutky:zakládání církevních obcí</a:t>
                      </a:r>
                      <a:endPar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30000"/>
                        </a:lnSpc>
                        <a:spcBef>
                          <a:spcPct val="20000"/>
                        </a:spcBef>
                        <a:spcAft>
                          <a:spcPct val="0"/>
                        </a:spcAft>
                        <a:buClr>
                          <a:schemeClr val="hlink"/>
                        </a:buClr>
                        <a:buSzPct val="60000"/>
                        <a:buFont typeface="Wingdings" pitchFamily="2" charset="2"/>
                        <a:buNone/>
                        <a:tabLst/>
                      </a:pPr>
                      <a:r>
                        <a:rPr kumimoji="0" lang="cs-CZ" sz="12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Různé modely organizace církve</a:t>
                      </a:r>
                      <a:r>
                        <a:rPr kumimoji="0" lang="cs-CZ" sz="2800" b="0" i="0" u="none" strike="noStrike" cap="none" normalizeH="0" baseline="0">
                          <a:ln>
                            <a:noFill/>
                          </a:ln>
                          <a:solidFill>
                            <a:schemeClr val="tx1"/>
                          </a:solidFill>
                          <a:effectLst>
                            <a:outerShdw blurRad="38100" dist="38100" dir="2700000" algn="tl">
                              <a:srgbClr val="000000"/>
                            </a:outerShdw>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rPr>
                        <a:t>Vedení a animace církevních obcí (farností, sborů)</a:t>
                      </a:r>
                      <a:endParaRPr kumimoji="0" lang="cs-CZ" sz="12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endParaRPr>
                    </a:p>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rPr>
                        <a:t>Pastorace sociálních skupin</a:t>
                      </a:r>
                      <a:endParaRPr kumimoji="0" lang="cs-CZ" sz="1200" b="1"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dirty="0">
                          <a:ln>
                            <a:noFill/>
                          </a:ln>
                          <a:solidFill>
                            <a:schemeClr val="tx1"/>
                          </a:solidFill>
                          <a:effectLst>
                            <a:outerShdw blurRad="38100" dist="38100" dir="2700000" algn="tl">
                              <a:srgbClr val="000000"/>
                            </a:outerShdw>
                          </a:effectLst>
                          <a:latin typeface="Verdana" pitchFamily="34" charset="0"/>
                        </a:rPr>
                        <a:t>Ekonomika</a:t>
                      </a:r>
                    </a:p>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cs-CZ" sz="12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Times New Roman" pitchFamily="18" charset="0"/>
                        </a:rPr>
                        <a:t>Organizace a management</a:t>
                      </a:r>
                      <a:endParaRPr kumimoji="0" lang="cs-CZ" sz="2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936609"/>
          </a:xfrm>
        </p:spPr>
        <p:txBody>
          <a:bodyPr/>
          <a:lstStyle/>
          <a:p>
            <a:r>
              <a:rPr lang="cs-CZ" dirty="0"/>
              <a:t>Služba – </a:t>
            </a:r>
            <a:r>
              <a:rPr lang="cs-CZ" dirty="0" err="1"/>
              <a:t>diakonia</a:t>
            </a:r>
            <a:endParaRPr lang="cs-CZ" dirty="0"/>
          </a:p>
        </p:txBody>
      </p:sp>
      <p:sp>
        <p:nvSpPr>
          <p:cNvPr id="3" name="Zástupný symbol pro obsah 2"/>
          <p:cNvSpPr>
            <a:spLocks noGrp="1"/>
          </p:cNvSpPr>
          <p:nvPr>
            <p:ph idx="1"/>
          </p:nvPr>
        </p:nvSpPr>
        <p:spPr>
          <a:xfrm>
            <a:off x="457200" y="1000108"/>
            <a:ext cx="8229600" cy="5130817"/>
          </a:xfrm>
        </p:spPr>
        <p:txBody>
          <a:bodyPr/>
          <a:lstStyle/>
          <a:p>
            <a:r>
              <a:rPr lang="cs-CZ" sz="2400" dirty="0"/>
              <a:t>Nabídka komunikace, vztahu, lidské blízkosti, pastoračního poradenství, modlitby</a:t>
            </a:r>
          </a:p>
          <a:p>
            <a:r>
              <a:rPr lang="cs-CZ" sz="2400" dirty="0"/>
              <a:t>Cíl: ulehčit tíhu osamocenosti a pobytu ve vězení (zvláště VV); disponovat k sebereflexi, smysluplnému prožití doby trestu a řádnému životu po jeho skončení</a:t>
            </a:r>
          </a:p>
          <a:p>
            <a:r>
              <a:rPr lang="cs-CZ" sz="2400" dirty="0"/>
              <a:t>Zásady:</a:t>
            </a:r>
          </a:p>
          <a:p>
            <a:pPr lvl="1"/>
            <a:r>
              <a:rPr lang="cs-CZ" sz="2000" dirty="0"/>
              <a:t>Svědomitě dodržovat bezpečnostní zásady VS</a:t>
            </a:r>
          </a:p>
          <a:p>
            <a:pPr lvl="1"/>
            <a:r>
              <a:rPr lang="cs-CZ" sz="2000" dirty="0"/>
              <a:t>Využívat možnosti </a:t>
            </a:r>
            <a:r>
              <a:rPr lang="cs-CZ" sz="2000" dirty="0" err="1"/>
              <a:t>penitenciární</a:t>
            </a:r>
            <a:r>
              <a:rPr lang="cs-CZ" sz="2000" dirty="0"/>
              <a:t> pedagogiky: aktivity programu zacházení, </a:t>
            </a:r>
            <a:r>
              <a:rPr lang="cs-CZ" sz="2000" dirty="0" err="1"/>
              <a:t>extramurální</a:t>
            </a:r>
            <a:r>
              <a:rPr lang="cs-CZ" sz="2000" dirty="0"/>
              <a:t> aktivity, podpora ve studiu a práci, návrhy kázeňských odměn (příp. trestů), spolupráce s PMS (Křehká šance), MVS apod., podpora v řízení o PP.</a:t>
            </a:r>
          </a:p>
          <a:p>
            <a:pPr lvl="1"/>
            <a:r>
              <a:rPr lang="cs-CZ" sz="2000" dirty="0"/>
              <a:t>Odmítat požadavky na finanční či materiální podporu (případ Liberec), na kontakt s vnějšími subjekty, pomoc v soudním řízení</a:t>
            </a:r>
          </a:p>
          <a:p>
            <a:pPr lvl="1"/>
            <a:r>
              <a:rPr lang="cs-CZ" sz="2000" dirty="0"/>
              <a:t>V odůvodněných případech navázat kontakt s rodinou</a:t>
            </a:r>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46</a:t>
            </a:fld>
            <a:endParaRPr lang="cs-CZ"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793733"/>
          </a:xfrm>
        </p:spPr>
        <p:txBody>
          <a:bodyPr/>
          <a:lstStyle/>
          <a:p>
            <a:r>
              <a:rPr lang="cs-CZ" dirty="0"/>
              <a:t>Svědectví - martyria</a:t>
            </a:r>
          </a:p>
        </p:txBody>
      </p:sp>
      <p:sp>
        <p:nvSpPr>
          <p:cNvPr id="3" name="Zástupný symbol pro obsah 2"/>
          <p:cNvSpPr>
            <a:spLocks noGrp="1"/>
          </p:cNvSpPr>
          <p:nvPr>
            <p:ph idx="1"/>
          </p:nvPr>
        </p:nvSpPr>
        <p:spPr>
          <a:xfrm>
            <a:off x="457200" y="980728"/>
            <a:ext cx="8229600" cy="5150197"/>
          </a:xfrm>
        </p:spPr>
        <p:txBody>
          <a:bodyPr/>
          <a:lstStyle/>
          <a:p>
            <a:r>
              <a:rPr lang="cs-CZ" dirty="0"/>
              <a:t>Nabídka radostné zvěsti o vykoupení, odpuštění a novém životě, případně účasti na bohoslužbách, členství v církvi apod.</a:t>
            </a:r>
          </a:p>
          <a:p>
            <a:r>
              <a:rPr lang="cs-CZ" dirty="0"/>
              <a:t>Zásady:</a:t>
            </a:r>
          </a:p>
          <a:p>
            <a:pPr lvl="1"/>
            <a:r>
              <a:rPr lang="cs-CZ" dirty="0"/>
              <a:t>Respekt ke svobodě</a:t>
            </a:r>
          </a:p>
          <a:p>
            <a:pPr lvl="1"/>
            <a:r>
              <a:rPr lang="cs-CZ" dirty="0"/>
              <a:t>Ekumenická otevřenost – nikoli proselytismus (Služebný kodex ekumenické spolupráce)</a:t>
            </a:r>
          </a:p>
          <a:p>
            <a:pPr lvl="1"/>
            <a:r>
              <a:rPr lang="cs-CZ" dirty="0"/>
              <a:t>Četba a výklad Bible, půjčování literatury</a:t>
            </a:r>
          </a:p>
          <a:p>
            <a:pPr lvl="1"/>
            <a:r>
              <a:rPr lang="cs-CZ" dirty="0"/>
              <a:t>V případě zájmu systematický výklad a křesťanská formace (</a:t>
            </a:r>
            <a:r>
              <a:rPr lang="cs-CZ" dirty="0" err="1"/>
              <a:t>katechumenát</a:t>
            </a:r>
            <a:r>
              <a:rPr lang="cs-CZ" dirty="0"/>
              <a:t>)</a:t>
            </a:r>
          </a:p>
          <a:p>
            <a:pPr lvl="1"/>
            <a:r>
              <a:rPr lang="cs-CZ" dirty="0"/>
              <a:t> Zdrženlivost v udělování křtu</a:t>
            </a:r>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47</a:t>
            </a:fld>
            <a:endParaRPr lang="cs-CZ"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Bohoslužba – liturgie </a:t>
            </a:r>
          </a:p>
        </p:txBody>
      </p:sp>
      <p:sp>
        <p:nvSpPr>
          <p:cNvPr id="3" name="Zástupný symbol pro obsah 2"/>
          <p:cNvSpPr>
            <a:spLocks noGrp="1"/>
          </p:cNvSpPr>
          <p:nvPr>
            <p:ph idx="1"/>
          </p:nvPr>
        </p:nvSpPr>
        <p:spPr>
          <a:xfrm>
            <a:off x="428596" y="1214422"/>
            <a:ext cx="8229600" cy="4929222"/>
          </a:xfrm>
        </p:spPr>
        <p:txBody>
          <a:bodyPr/>
          <a:lstStyle/>
          <a:p>
            <a:r>
              <a:rPr lang="cs-CZ" sz="2800" dirty="0"/>
              <a:t>Společné nebo individuální bohoslužebné aktivity pro ty, kdo o ně projevili výslovný zájem.</a:t>
            </a:r>
          </a:p>
          <a:p>
            <a:r>
              <a:rPr lang="cs-CZ" sz="2800" dirty="0"/>
              <a:t>Možnosti:</a:t>
            </a:r>
          </a:p>
          <a:p>
            <a:pPr lvl="1"/>
            <a:r>
              <a:rPr lang="cs-CZ" sz="2400" dirty="0"/>
              <a:t>Biblické hodiny, večeře Páně – mše, oslavy křesťanských svátků (vánoce, velikonoce…), modlitby za nemocné / zemřelé členy rodiny, vykrápění cel, modlitba růžence, individuální svátostná zpověď (svátost smíření), výjimečně křest, biřmování.</a:t>
            </a:r>
          </a:p>
          <a:p>
            <a:pPr lvl="1"/>
            <a:r>
              <a:rPr lang="cs-CZ" sz="2400" dirty="0"/>
              <a:t>Udělování souhlasu s náboženskými předměty v majetku odsouzených.</a:t>
            </a:r>
          </a:p>
          <a:p>
            <a:pPr lvl="1"/>
            <a:r>
              <a:rPr lang="cs-CZ" sz="2400" dirty="0"/>
              <a:t>Návštěvy bohoslužeb mimo věznici v rámci </a:t>
            </a:r>
            <a:r>
              <a:rPr lang="cs-CZ" sz="2400" dirty="0" err="1"/>
              <a:t>extramurálních</a:t>
            </a:r>
            <a:r>
              <a:rPr lang="cs-CZ" sz="2400" dirty="0"/>
              <a:t> aktivit.</a:t>
            </a:r>
          </a:p>
          <a:p>
            <a:endParaRPr lang="cs-CZ" sz="2800" dirty="0"/>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48</a:t>
            </a:fld>
            <a:endParaRPr lang="cs-CZ"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Společenství – </a:t>
            </a:r>
            <a:r>
              <a:rPr lang="cs-CZ" dirty="0" err="1"/>
              <a:t>koinonia</a:t>
            </a:r>
            <a:r>
              <a:rPr lang="cs-CZ" dirty="0"/>
              <a:t> </a:t>
            </a:r>
          </a:p>
        </p:txBody>
      </p:sp>
      <p:sp>
        <p:nvSpPr>
          <p:cNvPr id="3" name="Zástupný symbol pro obsah 2"/>
          <p:cNvSpPr>
            <a:spLocks noGrp="1"/>
          </p:cNvSpPr>
          <p:nvPr>
            <p:ph idx="1"/>
          </p:nvPr>
        </p:nvSpPr>
        <p:spPr>
          <a:xfrm>
            <a:off x="457200" y="1571612"/>
            <a:ext cx="8229600" cy="4500594"/>
          </a:xfrm>
        </p:spPr>
        <p:txBody>
          <a:bodyPr/>
          <a:lstStyle/>
          <a:p>
            <a:r>
              <a:rPr lang="cs-CZ" sz="2400" dirty="0"/>
              <a:t>Setkávání skupiny věřících klientů, jejich vzájemná podpora ve znalostech a životě víry, návaznost na vnější církevní struktury.</a:t>
            </a:r>
          </a:p>
          <a:p>
            <a:r>
              <a:rPr lang="cs-CZ" sz="2400" dirty="0"/>
              <a:t>Možnosti:</a:t>
            </a:r>
          </a:p>
          <a:p>
            <a:pPr lvl="1"/>
            <a:r>
              <a:rPr lang="cs-CZ" sz="2000" dirty="0"/>
              <a:t>Využití skupinové dynamiky</a:t>
            </a:r>
          </a:p>
          <a:p>
            <a:pPr lvl="1"/>
            <a:r>
              <a:rPr lang="cs-CZ" sz="2000" dirty="0"/>
              <a:t>Podpora osobních vztahů mezi odsouzenými, kteří jsou skrze víru motivováni ke změně života</a:t>
            </a:r>
          </a:p>
          <a:p>
            <a:pPr lvl="1"/>
            <a:r>
              <a:rPr lang="cs-CZ" sz="2000" dirty="0"/>
              <a:t>Vytvoření pocitu sounáležitosti s církví jako světovým společenstvím (lze podpořit např. občasnou návštěvou biskupa / představitele církve)</a:t>
            </a:r>
          </a:p>
          <a:p>
            <a:r>
              <a:rPr lang="cs-CZ" sz="2400" dirty="0"/>
              <a:t>Problém: nejasná motivace některých účastníků (setkání s jinými, nedovolené předávání věcí)</a:t>
            </a:r>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49</a:t>
            </a:fld>
            <a:endParaRPr lang="cs-CZ"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Pojetí kurzu</a:t>
            </a:r>
          </a:p>
        </p:txBody>
      </p:sp>
      <p:sp>
        <p:nvSpPr>
          <p:cNvPr id="3" name="Zástupný symbol pro obsah 2"/>
          <p:cNvSpPr>
            <a:spLocks noGrp="1"/>
          </p:cNvSpPr>
          <p:nvPr>
            <p:ph idx="1"/>
          </p:nvPr>
        </p:nvSpPr>
        <p:spPr>
          <a:xfrm>
            <a:off x="457200" y="980728"/>
            <a:ext cx="8229600" cy="5262910"/>
          </a:xfrm>
        </p:spPr>
        <p:txBody>
          <a:bodyPr/>
          <a:lstStyle/>
          <a:p>
            <a:r>
              <a:rPr lang="cs-CZ" sz="1800" dirty="0"/>
              <a:t>Cíl: seznámit se s realitou duchovenské péče ve věznicích (legislativa, koncepty, organizace, náplň práce, základní témata), být schopen zapojit se jako dobrovolník do spolupráce s vězeňským kaplanem</a:t>
            </a:r>
          </a:p>
          <a:p>
            <a:r>
              <a:rPr lang="cs-CZ" sz="1800" dirty="0"/>
              <a:t>Metody: Přednášky a diskuse, exkurze ve věznici</a:t>
            </a:r>
          </a:p>
          <a:p>
            <a:r>
              <a:rPr lang="cs-CZ" sz="1800" dirty="0"/>
              <a:t>Výuka: 8.2. 15.2. 22.2. 1.3. 8.3. 15.3. </a:t>
            </a:r>
          </a:p>
          <a:p>
            <a:r>
              <a:rPr lang="cs-CZ" sz="1800" dirty="0"/>
              <a:t>Kolokvium: 3.5. nebo 10.5. </a:t>
            </a:r>
          </a:p>
          <a:p>
            <a:r>
              <a:rPr lang="cs-CZ" sz="1800" dirty="0"/>
              <a:t>Požadavky k absolvování: Účast ve výuce a na exkurzi, prokázání základních znalostí a zkušeností v rámci kolokvia. Tolerovaná absence: 2 výukové bloky.</a:t>
            </a:r>
          </a:p>
          <a:p>
            <a:r>
              <a:rPr lang="cs-CZ" sz="1800" dirty="0"/>
              <a:t>Exkurze: </a:t>
            </a:r>
          </a:p>
          <a:p>
            <a:pPr lvl="1"/>
            <a:r>
              <a:rPr lang="cs-CZ" sz="1600" dirty="0"/>
              <a:t>individuálně nebo ve skupinách max. 4 osob, </a:t>
            </a:r>
          </a:p>
          <a:p>
            <a:pPr lvl="1"/>
            <a:r>
              <a:rPr lang="cs-CZ" sz="1600" dirty="0"/>
              <a:t>v kterékoli věznici či vazební věznici v ČR, </a:t>
            </a:r>
          </a:p>
          <a:p>
            <a:pPr lvl="1"/>
            <a:r>
              <a:rPr lang="cs-CZ" sz="1600" dirty="0"/>
              <a:t>ve spolupráci s vězeňským kaplanem; </a:t>
            </a:r>
          </a:p>
          <a:p>
            <a:pPr lvl="1"/>
            <a:r>
              <a:rPr lang="cs-CZ" sz="1600" dirty="0"/>
              <a:t>délka trvání 6 – 8 hodin;</a:t>
            </a:r>
          </a:p>
          <a:p>
            <a:pPr lvl="1"/>
            <a:r>
              <a:rPr lang="cs-CZ" sz="1600" dirty="0"/>
              <a:t>Možnosti: Teplice (M. Martinek), </a:t>
            </a:r>
            <a:r>
              <a:rPr lang="cs-CZ" sz="1600" dirty="0" err="1"/>
              <a:t>Bělušice</a:t>
            </a:r>
            <a:r>
              <a:rPr lang="cs-CZ" sz="1600" dirty="0"/>
              <a:t> (R. Kuchař), Praha Ruzyně (L. </a:t>
            </a:r>
            <a:r>
              <a:rPr lang="cs-CZ" sz="1600" dirty="0" err="1"/>
              <a:t>Heryán</a:t>
            </a:r>
            <a:r>
              <a:rPr lang="cs-CZ" sz="1600" dirty="0"/>
              <a:t>), Vinařice (P. </a:t>
            </a:r>
            <a:r>
              <a:rPr lang="cs-CZ" sz="1600" dirty="0" err="1"/>
              <a:t>Kočnar</a:t>
            </a:r>
            <a:r>
              <a:rPr lang="cs-CZ" sz="1600" dirty="0"/>
              <a:t>), Jiřice (R. </a:t>
            </a:r>
            <a:r>
              <a:rPr lang="cs-CZ" sz="1600" dirty="0" err="1"/>
              <a:t>Čovan</a:t>
            </a:r>
            <a:r>
              <a:rPr lang="cs-CZ" sz="1600" dirty="0"/>
              <a:t>), Plzeň (B. Pelán), příp. další podle vlastní domluvy.</a:t>
            </a:r>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5</a:t>
            </a:fld>
            <a:endParaRPr lang="cs-CZ" altLang="en-US"/>
          </a:p>
        </p:txBody>
      </p:sp>
    </p:spTree>
    <p:extLst>
      <p:ext uri="{BB962C8B-B14F-4D97-AF65-F5344CB8AC3E}">
        <p14:creationId xmlns:p14="http://schemas.microsoft.com/office/powerpoint/2010/main" val="2813101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2195736" y="277812"/>
            <a:ext cx="6491064" cy="1495003"/>
          </a:xfrm>
        </p:spPr>
        <p:txBody>
          <a:bodyPr/>
          <a:lstStyle/>
          <a:p>
            <a:r>
              <a:rPr lang="cs-CZ" dirty="0"/>
              <a:t>Historie vězeňské duchovní služby</a:t>
            </a:r>
          </a:p>
        </p:txBody>
      </p:sp>
      <p:graphicFrame>
        <p:nvGraphicFramePr>
          <p:cNvPr id="7" name="Zástupný symbol pro obsah 6"/>
          <p:cNvGraphicFramePr>
            <a:graphicFrameLocks noGrp="1"/>
          </p:cNvGraphicFramePr>
          <p:nvPr>
            <p:ph idx="1"/>
          </p:nvPr>
        </p:nvGraphicFramePr>
        <p:xfrm>
          <a:off x="395536" y="2348880"/>
          <a:ext cx="8229600" cy="3853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A637C747-EF2E-44EE-948F-E88DC519196E}" type="slidenum">
              <a:rPr lang="cs-CZ" altLang="en-US" smtClean="0"/>
              <a:pPr>
                <a:defRPr/>
              </a:pPr>
              <a:t>50</a:t>
            </a:fld>
            <a:endParaRPr lang="cs-CZ" altLang="en-US"/>
          </a:p>
        </p:txBody>
      </p:sp>
      <p:pic>
        <p:nvPicPr>
          <p:cNvPr id="32770" name="Picture 2" descr="František Josef &amp;Rcaron;ezá&amp;ccaron;"/>
          <p:cNvPicPr>
            <a:picLocks noChangeAspect="1" noChangeArrowheads="1"/>
          </p:cNvPicPr>
          <p:nvPr/>
        </p:nvPicPr>
        <p:blipFill>
          <a:blip r:embed="rId7" cstate="print"/>
          <a:srcRect/>
          <a:stretch>
            <a:fillRect/>
          </a:stretch>
        </p:blipFill>
        <p:spPr bwMode="auto">
          <a:xfrm>
            <a:off x="0" y="0"/>
            <a:ext cx="1895475" cy="2381250"/>
          </a:xfrm>
          <a:prstGeom prst="rect">
            <a:avLst/>
          </a:prstGeom>
          <a:noFill/>
          <a:ln>
            <a:solidFill>
              <a:schemeClr val="accent1"/>
            </a:solid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277813"/>
            <a:ext cx="8435280" cy="630907"/>
          </a:xfrm>
        </p:spPr>
        <p:txBody>
          <a:bodyPr/>
          <a:lstStyle/>
          <a:p>
            <a:r>
              <a:rPr lang="cs-CZ" sz="3200" dirty="0"/>
              <a:t>Proč vyhledávají obvinění / odsouzení duchovního?</a:t>
            </a:r>
          </a:p>
        </p:txBody>
      </p:sp>
      <p:graphicFrame>
        <p:nvGraphicFramePr>
          <p:cNvPr id="11" name="Zástupný symbol pro obsah 10"/>
          <p:cNvGraphicFramePr>
            <a:graphicFrameLocks noGrp="1"/>
          </p:cNvGraphicFramePr>
          <p:nvPr>
            <p:ph idx="1"/>
          </p:nvPr>
        </p:nvGraphicFramePr>
        <p:xfrm>
          <a:off x="457200" y="980728"/>
          <a:ext cx="8229600" cy="5150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ástupný symbol pro zápatí 5"/>
          <p:cNvSpPr>
            <a:spLocks noGrp="1"/>
          </p:cNvSpPr>
          <p:nvPr>
            <p:ph type="ftr" sz="quarter" idx="11"/>
          </p:nvPr>
        </p:nvSpPr>
        <p:spPr/>
        <p:txBody>
          <a:bodyPr/>
          <a:lstStyle/>
          <a:p>
            <a:pPr>
              <a:defRPr/>
            </a:pPr>
            <a:r>
              <a:rPr lang="cs-CZ" altLang="en-US"/>
              <a:t>Duchovní služba ve věznicích. Jabok 2022</a:t>
            </a:r>
          </a:p>
        </p:txBody>
      </p:sp>
      <p:sp>
        <p:nvSpPr>
          <p:cNvPr id="7" name="Zástupný symbol pro číslo snímku 6"/>
          <p:cNvSpPr>
            <a:spLocks noGrp="1"/>
          </p:cNvSpPr>
          <p:nvPr>
            <p:ph type="sldNum" sz="quarter" idx="12"/>
          </p:nvPr>
        </p:nvSpPr>
        <p:spPr/>
        <p:txBody>
          <a:bodyPr/>
          <a:lstStyle/>
          <a:p>
            <a:pPr>
              <a:defRPr/>
            </a:pPr>
            <a:fld id="{C1CE6C9E-1360-4015-8842-ACA39D16188C}" type="slidenum">
              <a:rPr lang="cs-CZ" altLang="en-US" smtClean="0"/>
              <a:pPr>
                <a:defRPr/>
              </a:pPr>
              <a:t>51</a:t>
            </a:fld>
            <a:endParaRPr lang="cs-CZ"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Proč přicházejí duchovní do věznic?</a:t>
            </a:r>
          </a:p>
        </p:txBody>
      </p:sp>
      <p:graphicFrame>
        <p:nvGraphicFramePr>
          <p:cNvPr id="7" name="Zástupný symbol pro obsah 6"/>
          <p:cNvGraphicFramePr>
            <a:graphicFrameLocks noGrp="1"/>
          </p:cNvGraphicFramePr>
          <p:nvPr>
            <p:ph idx="1"/>
          </p:nvPr>
        </p:nvGraphicFramePr>
        <p:xfrm>
          <a:off x="251520" y="1124744"/>
          <a:ext cx="8640960" cy="5006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52</a:t>
            </a:fld>
            <a:endParaRPr lang="cs-CZ"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308672-F21C-450A-8548-D0A42C792430}"/>
              </a:ext>
            </a:extLst>
          </p:cNvPr>
          <p:cNvSpPr>
            <a:spLocks noGrp="1"/>
          </p:cNvSpPr>
          <p:nvPr>
            <p:ph type="title"/>
          </p:nvPr>
        </p:nvSpPr>
        <p:spPr/>
        <p:txBody>
          <a:bodyPr/>
          <a:lstStyle/>
          <a:p>
            <a:r>
              <a:rPr lang="cs-CZ" dirty="0"/>
              <a:t>Dobro a zlo</a:t>
            </a:r>
          </a:p>
        </p:txBody>
      </p:sp>
      <p:sp>
        <p:nvSpPr>
          <p:cNvPr id="3" name="Zástupný symbol pro obsah 2">
            <a:extLst>
              <a:ext uri="{FF2B5EF4-FFF2-40B4-BE49-F238E27FC236}">
                <a16:creationId xmlns:a16="http://schemas.microsoft.com/office/drawing/2014/main" id="{485D6CDB-E07B-4F41-BE39-6EB4FEED201E}"/>
              </a:ext>
            </a:extLst>
          </p:cNvPr>
          <p:cNvSpPr>
            <a:spLocks noGrp="1"/>
          </p:cNvSpPr>
          <p:nvPr>
            <p:ph idx="1"/>
          </p:nvPr>
        </p:nvSpPr>
        <p:spPr>
          <a:xfrm>
            <a:off x="457200" y="980728"/>
            <a:ext cx="8229600" cy="5400600"/>
          </a:xfrm>
        </p:spPr>
        <p:txBody>
          <a:bodyPr/>
          <a:lstStyle/>
          <a:p>
            <a:r>
              <a:rPr lang="cs-CZ" sz="2000" dirty="0"/>
              <a:t>Dobro podporuje život a jeho kvalitu, zlo život a jeho kvalitu omezuje, snižuje nebo ničí. Fyzické zlo je to, které nezávisí na lidské vůli, ale přitom zásadně ovlivňuje život člověka. Mravní zlo působí sám člověk tím, že jedná proti životu, v rozporu s mravním zákonem. </a:t>
            </a:r>
          </a:p>
          <a:p>
            <a:r>
              <a:rPr lang="cs-CZ" sz="2000" dirty="0"/>
              <a:t>Původ dobra a zla: </a:t>
            </a:r>
          </a:p>
          <a:p>
            <a:pPr lvl="1"/>
            <a:r>
              <a:rPr lang="cs-CZ" sz="1600" dirty="0"/>
              <a:t>dvě rovnocenné síly, které spolu po celé dějiny bojují (dualismus) a z nichž kterákoliv může člověka ovládnout; </a:t>
            </a:r>
          </a:p>
          <a:p>
            <a:pPr lvl="1"/>
            <a:r>
              <a:rPr lang="cs-CZ" sz="1600" dirty="0"/>
              <a:t>existuje jen dobro, zatímco zlo je pouhá iluze, od které se má člověk oprostit (některá východní náboženství); </a:t>
            </a:r>
          </a:p>
          <a:p>
            <a:pPr lvl="1"/>
            <a:r>
              <a:rPr lang="cs-CZ" sz="1600" dirty="0"/>
              <a:t>relativní pojmy, které odráží hodnoty dané společnosti a kultury.</a:t>
            </a:r>
          </a:p>
          <a:p>
            <a:r>
              <a:rPr lang="cs-CZ" sz="2000" dirty="0"/>
              <a:t>Křesťanství: absolutním dobrem je sám Bůh, který stvořil člověka ke svému obrazu, tedy k tomu, aby také konal dobro. Ponechal však člověku svobodu, v níž se může rozhodnout i pro zlo.</a:t>
            </a:r>
          </a:p>
          <a:p>
            <a:r>
              <a:rPr lang="cs-CZ" sz="2000" dirty="0"/>
              <a:t>Lidská svoboda je omezena geneticky, výchovou, sociálním prostředím, psychickým stavem atd.</a:t>
            </a:r>
          </a:p>
          <a:p>
            <a:r>
              <a:rPr lang="cs-CZ" sz="2000" dirty="0"/>
              <a:t>Zlo jako duchovní princip</a:t>
            </a:r>
          </a:p>
          <a:p>
            <a:endParaRPr lang="cs-CZ" sz="2000" dirty="0"/>
          </a:p>
        </p:txBody>
      </p:sp>
      <p:sp>
        <p:nvSpPr>
          <p:cNvPr id="4" name="Zástupný symbol pro zápatí 3">
            <a:extLst>
              <a:ext uri="{FF2B5EF4-FFF2-40B4-BE49-F238E27FC236}">
                <a16:creationId xmlns:a16="http://schemas.microsoft.com/office/drawing/2014/main" id="{0AA200CD-2858-45FF-A305-E6B4E7628D03}"/>
              </a:ext>
            </a:extLst>
          </p:cNvPr>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a:extLst>
              <a:ext uri="{FF2B5EF4-FFF2-40B4-BE49-F238E27FC236}">
                <a16:creationId xmlns:a16="http://schemas.microsoft.com/office/drawing/2014/main" id="{E50C64CF-A21B-4F16-B1D1-B627109D39B7}"/>
              </a:ext>
            </a:extLst>
          </p:cNvPr>
          <p:cNvSpPr>
            <a:spLocks noGrp="1"/>
          </p:cNvSpPr>
          <p:nvPr>
            <p:ph type="sldNum" sz="quarter" idx="12"/>
          </p:nvPr>
        </p:nvSpPr>
        <p:spPr/>
        <p:txBody>
          <a:bodyPr/>
          <a:lstStyle/>
          <a:p>
            <a:pPr>
              <a:defRPr/>
            </a:pPr>
            <a:fld id="{DF522BFC-2805-406B-BB32-CD1106E8DB64}" type="slidenum">
              <a:rPr lang="cs-CZ" altLang="en-US" smtClean="0"/>
              <a:pPr>
                <a:defRPr/>
              </a:pPr>
              <a:t>53</a:t>
            </a:fld>
            <a:endParaRPr lang="cs-CZ" altLang="en-US"/>
          </a:p>
        </p:txBody>
      </p:sp>
    </p:spTree>
    <p:extLst>
      <p:ext uri="{BB962C8B-B14F-4D97-AF65-F5344CB8AC3E}">
        <p14:creationId xmlns:p14="http://schemas.microsoft.com/office/powerpoint/2010/main" val="25324396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322387"/>
          </a:xfrm>
        </p:spPr>
        <p:txBody>
          <a:bodyPr/>
          <a:lstStyle/>
          <a:p>
            <a:r>
              <a:rPr lang="cs-CZ" dirty="0"/>
              <a:t>Příčiny kriminality </a:t>
            </a:r>
            <a:br>
              <a:rPr lang="cs-CZ" dirty="0"/>
            </a:br>
            <a:r>
              <a:rPr lang="cs-CZ" dirty="0"/>
              <a:t>– kriminogenní faktory</a:t>
            </a:r>
          </a:p>
        </p:txBody>
      </p:sp>
      <p:sp>
        <p:nvSpPr>
          <p:cNvPr id="3" name="Zástupný symbol pro obsah 2"/>
          <p:cNvSpPr>
            <a:spLocks noGrp="1"/>
          </p:cNvSpPr>
          <p:nvPr>
            <p:ph idx="1"/>
          </p:nvPr>
        </p:nvSpPr>
        <p:spPr>
          <a:xfrm>
            <a:off x="457200" y="2132856"/>
            <a:ext cx="8229600" cy="3998069"/>
          </a:xfrm>
        </p:spPr>
        <p:txBody>
          <a:bodyPr/>
          <a:lstStyle/>
          <a:p>
            <a:r>
              <a:rPr lang="cs-CZ" dirty="0"/>
              <a:t>Biologické: pohlaví, věk, mentální schopnosti</a:t>
            </a:r>
          </a:p>
          <a:p>
            <a:r>
              <a:rPr lang="cs-CZ" dirty="0"/>
              <a:t>Psychologické: psychické nemoci, porucha osobnosti (nejčastěji disociální); obsedantně-kompulzivní porucha, agresivita, kleptománie.</a:t>
            </a:r>
          </a:p>
          <a:p>
            <a:r>
              <a:rPr lang="cs-CZ" dirty="0"/>
              <a:t>Sociální: rodina, parta</a:t>
            </a:r>
          </a:p>
          <a:p>
            <a:r>
              <a:rPr lang="cs-CZ" dirty="0"/>
              <a:t>Drogová a alkoholová závislost</a:t>
            </a:r>
          </a:p>
          <a:p>
            <a:endParaRPr lang="cs-CZ" dirty="0"/>
          </a:p>
          <a:p>
            <a:endParaRPr lang="cs-CZ" dirty="0"/>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54</a:t>
            </a:fld>
            <a:endParaRPr lang="cs-CZ"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CA7903-9278-495D-85D7-E608061879C8}"/>
              </a:ext>
            </a:extLst>
          </p:cNvPr>
          <p:cNvSpPr>
            <a:spLocks noGrp="1"/>
          </p:cNvSpPr>
          <p:nvPr>
            <p:ph type="title"/>
          </p:nvPr>
        </p:nvSpPr>
        <p:spPr/>
        <p:txBody>
          <a:bodyPr/>
          <a:lstStyle/>
          <a:p>
            <a:r>
              <a:rPr lang="cs-CZ" dirty="0"/>
              <a:t>Temná tetráda</a:t>
            </a:r>
          </a:p>
        </p:txBody>
      </p:sp>
      <p:sp>
        <p:nvSpPr>
          <p:cNvPr id="3" name="Zástupný symbol pro obsah 2">
            <a:extLst>
              <a:ext uri="{FF2B5EF4-FFF2-40B4-BE49-F238E27FC236}">
                <a16:creationId xmlns:a16="http://schemas.microsoft.com/office/drawing/2014/main" id="{E2C2C428-9185-42D7-BD89-485A59D5E329}"/>
              </a:ext>
            </a:extLst>
          </p:cNvPr>
          <p:cNvSpPr>
            <a:spLocks noGrp="1"/>
          </p:cNvSpPr>
          <p:nvPr>
            <p:ph idx="1"/>
          </p:nvPr>
        </p:nvSpPr>
        <p:spPr>
          <a:xfrm>
            <a:off x="457200" y="1417638"/>
            <a:ext cx="8229600" cy="4713287"/>
          </a:xfrm>
        </p:spPr>
        <p:txBody>
          <a:bodyPr/>
          <a:lstStyle/>
          <a:p>
            <a:r>
              <a:rPr lang="cs-CZ" sz="2000" dirty="0"/>
              <a:t>Psychopatie, narcismus, machiavelismus a sadismus. </a:t>
            </a:r>
          </a:p>
          <a:p>
            <a:r>
              <a:rPr lang="cs-CZ" sz="2000" dirty="0"/>
              <a:t>Psychopatií jsou míněny znaky disociální poruchy osobnosti, ale v nižší míře, než aby bylo možné tuto poruchu diagnostikovat.</a:t>
            </a:r>
          </a:p>
          <a:p>
            <a:r>
              <a:rPr lang="cs-CZ" sz="2000" dirty="0"/>
              <a:t>Podstatou narcismu je přesvědčení dané osoby, že je lepší, důležitější, výjimečnější než ostatní, a že si proto zaslouží větší obdiv a uznání. </a:t>
            </a:r>
          </a:p>
          <a:p>
            <a:r>
              <a:rPr lang="cs-CZ" sz="2000" dirty="0"/>
              <a:t>Jako machiavelismus (podle renesančního diplomata a myslitele Nicolo </a:t>
            </a:r>
            <a:r>
              <a:rPr lang="cs-CZ" sz="2000" dirty="0" err="1"/>
              <a:t>Machiaveliho</a:t>
            </a:r>
            <a:r>
              <a:rPr lang="cs-CZ" sz="2000" dirty="0"/>
              <a:t>, autora knihy Vladař) se označuje snaha dosáhnout osobních mocenských cílů s využitím jakýchkoli nástrojů, i nemorálních (manipulace, lhaní, korupce), podle zásady „účel světí prostředky“. </a:t>
            </a:r>
          </a:p>
          <a:p>
            <a:r>
              <a:rPr lang="cs-CZ" sz="2000" dirty="0"/>
              <a:t>Sadismus se projevuje tím, že člověk pociťuje potěšení nebo přímo rozkoš, pokud někomu jinému působí nepohodlí či bolest</a:t>
            </a:r>
          </a:p>
        </p:txBody>
      </p:sp>
      <p:sp>
        <p:nvSpPr>
          <p:cNvPr id="4" name="Zástupný symbol pro zápatí 3">
            <a:extLst>
              <a:ext uri="{FF2B5EF4-FFF2-40B4-BE49-F238E27FC236}">
                <a16:creationId xmlns:a16="http://schemas.microsoft.com/office/drawing/2014/main" id="{987CA950-AB0E-4F96-AAC8-D1528212C3A8}"/>
              </a:ext>
            </a:extLst>
          </p:cNvPr>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a:extLst>
              <a:ext uri="{FF2B5EF4-FFF2-40B4-BE49-F238E27FC236}">
                <a16:creationId xmlns:a16="http://schemas.microsoft.com/office/drawing/2014/main" id="{77C4FDDC-AF35-4CEA-8D8A-2D206D4EFAB9}"/>
              </a:ext>
            </a:extLst>
          </p:cNvPr>
          <p:cNvSpPr>
            <a:spLocks noGrp="1"/>
          </p:cNvSpPr>
          <p:nvPr>
            <p:ph type="sldNum" sz="quarter" idx="12"/>
          </p:nvPr>
        </p:nvSpPr>
        <p:spPr/>
        <p:txBody>
          <a:bodyPr/>
          <a:lstStyle/>
          <a:p>
            <a:pPr>
              <a:defRPr/>
            </a:pPr>
            <a:fld id="{DF522BFC-2805-406B-BB32-CD1106E8DB64}" type="slidenum">
              <a:rPr lang="cs-CZ" altLang="en-US" smtClean="0"/>
              <a:pPr>
                <a:defRPr/>
              </a:pPr>
              <a:t>55</a:t>
            </a:fld>
            <a:endParaRPr lang="cs-CZ" altLang="en-US"/>
          </a:p>
        </p:txBody>
      </p:sp>
    </p:spTree>
    <p:extLst>
      <p:ext uri="{BB962C8B-B14F-4D97-AF65-F5344CB8AC3E}">
        <p14:creationId xmlns:p14="http://schemas.microsoft.com/office/powerpoint/2010/main" val="14583766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435280" cy="558899"/>
          </a:xfrm>
        </p:spPr>
        <p:txBody>
          <a:bodyPr/>
          <a:lstStyle/>
          <a:p>
            <a:r>
              <a:rPr lang="cs-CZ" sz="2600" b="1" dirty="0"/>
              <a:t>SLUŽEBNÝ KODEX EKUMENICKÉ SPOLUPRÁCE</a:t>
            </a:r>
            <a:endParaRPr lang="cs-CZ" sz="2600" dirty="0"/>
          </a:p>
        </p:txBody>
      </p:sp>
      <p:sp>
        <p:nvSpPr>
          <p:cNvPr id="3" name="Zástupný symbol pro obsah 2"/>
          <p:cNvSpPr>
            <a:spLocks noGrp="1"/>
          </p:cNvSpPr>
          <p:nvPr>
            <p:ph idx="1"/>
          </p:nvPr>
        </p:nvSpPr>
        <p:spPr>
          <a:xfrm>
            <a:off x="179512" y="836712"/>
            <a:ext cx="8784976" cy="5294213"/>
          </a:xfrm>
        </p:spPr>
        <p:txBody>
          <a:bodyPr/>
          <a:lstStyle/>
          <a:p>
            <a:r>
              <a:rPr lang="cs-CZ" sz="1600" dirty="0"/>
              <a:t>2. Církve jednotlivých denominací plně respektují vzájemné teologické i pastorační odlišnosti, aniž by si nárokovaly prosazování svých vlastních specifik na úkor druhých. O své víře a vlastní tradici svědčí a učí vhodným a nekonfliktním způsobem.</a:t>
            </a:r>
          </a:p>
          <a:p>
            <a:r>
              <a:rPr lang="cs-CZ" sz="1600" dirty="0"/>
              <a:t>3. Prostředí věznic nelze chápat jako území pro prosazování vlastních zájmů, ale jako prostor pro službu potřebným v duchu evangelia.</a:t>
            </a:r>
          </a:p>
          <a:p>
            <a:r>
              <a:rPr lang="cs-CZ" sz="1600" dirty="0"/>
              <a:t>4. Vězněná osoba je před Bohem svobodný člověk, spoluodpovědný za své  rozhodování i jednání, který nesmí být nijak nucen ani k náboženským úkonům.</a:t>
            </a:r>
          </a:p>
          <a:p>
            <a:r>
              <a:rPr lang="cs-CZ" sz="1600" dirty="0"/>
              <a:t>5. Člen VDP:</a:t>
            </a:r>
            <a:br>
              <a:rPr lang="cs-CZ" sz="1600" dirty="0"/>
            </a:br>
            <a:r>
              <a:rPr lang="cs-CZ" sz="1600" dirty="0"/>
              <a:t>- plně uznává svobodu člověka, kterému přichází do vězení sloužit a zvěstovat evangelium; </a:t>
            </a:r>
            <a:br>
              <a:rPr lang="cs-CZ" sz="1600" dirty="0"/>
            </a:br>
            <a:r>
              <a:rPr lang="cs-CZ" sz="1600" dirty="0"/>
              <a:t>- respektuje jeho náboženské kořeny, tradici i zázemí, z nichž pochází;</a:t>
            </a:r>
            <a:br>
              <a:rPr lang="cs-CZ" sz="1600" dirty="0"/>
            </a:br>
            <a:r>
              <a:rPr lang="cs-CZ" sz="1600" dirty="0"/>
              <a:t>- podporuje kontinuitu jeho původní církevní tradice;</a:t>
            </a:r>
            <a:br>
              <a:rPr lang="cs-CZ" sz="1600" dirty="0"/>
            </a:br>
            <a:r>
              <a:rPr lang="cs-CZ" sz="1600" dirty="0"/>
              <a:t>- je-li již pokřtěn, uznává platnost tohoto křtu v jeho tradici.</a:t>
            </a:r>
          </a:p>
          <a:p>
            <a:r>
              <a:rPr lang="cs-CZ" sz="1600" dirty="0"/>
              <a:t>6. Spolupracuje přitom s ostatními církvemi a jejich zástupci působícími ve věznici. Neomezuje je a nepřekáží jejich činnosti.</a:t>
            </a:r>
          </a:p>
          <a:p>
            <a:r>
              <a:rPr lang="cs-CZ" sz="1600" dirty="0"/>
              <a:t>7. Doprovází-li ve vězení člověka jiného vyznání, kontaktuje v případě potřeby duchovního jeho vlastní církve a dle možností s ním i spolupracuje.</a:t>
            </a:r>
          </a:p>
          <a:p>
            <a:r>
              <a:rPr lang="cs-CZ" sz="1600" dirty="0"/>
              <a:t>8. V případě konverze, kterou vězněná osoba touží vyjádřit křtem a vstupem do jiné křesťanské církve, konzultuje tuto skutečnost s místní skupinou, případně s vedením VDP.</a:t>
            </a:r>
          </a:p>
          <a:p>
            <a:r>
              <a:rPr lang="cs-CZ" sz="1600" dirty="0"/>
              <a:t>Poznámka: VV je toho názoru, že rozhodnutí ve věcech eminentně důležitých pro vězněnou osobu, je třeba pokud možno odkládat až na období po ukončení výkonu trestu.</a:t>
            </a:r>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56</a:t>
            </a:fld>
            <a:endParaRPr lang="cs-CZ"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Témata rozhovorů</a:t>
            </a:r>
          </a:p>
        </p:txBody>
      </p:sp>
      <p:graphicFrame>
        <p:nvGraphicFramePr>
          <p:cNvPr id="9" name="Zástupný symbol pro obsah 8"/>
          <p:cNvGraphicFramePr>
            <a:graphicFrameLocks noGrp="1"/>
          </p:cNvGraphicFramePr>
          <p:nvPr>
            <p:ph idx="1"/>
          </p:nvPr>
        </p:nvGraphicFramePr>
        <p:xfrm>
          <a:off x="539552" y="1340772"/>
          <a:ext cx="8064896" cy="4320480"/>
        </p:xfrm>
        <a:graphic>
          <a:graphicData uri="http://schemas.openxmlformats.org/drawingml/2006/table">
            <a:tbl>
              <a:tblPr/>
              <a:tblGrid>
                <a:gridCol w="240103">
                  <a:extLst>
                    <a:ext uri="{9D8B030D-6E8A-4147-A177-3AD203B41FA5}">
                      <a16:colId xmlns:a16="http://schemas.microsoft.com/office/drawing/2014/main" val="20000"/>
                    </a:ext>
                  </a:extLst>
                </a:gridCol>
                <a:gridCol w="5520537">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382827">
                <a:tc>
                  <a:txBody>
                    <a:bodyPr/>
                    <a:lstStyle/>
                    <a:p>
                      <a:pPr algn="l" fontAlgn="b"/>
                      <a:r>
                        <a:rPr lang="cs-CZ" sz="1600" b="1"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ctr"/>
                      <a:r>
                        <a:rPr lang="cs-CZ" sz="1600" b="1" i="0" u="none" strike="noStrike" dirty="0">
                          <a:solidFill>
                            <a:srgbClr val="000000"/>
                          </a:solidFill>
                          <a:latin typeface="Calibri"/>
                        </a:rPr>
                        <a:t>téma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b"/>
                      <a:r>
                        <a:rPr lang="cs-CZ" sz="1600" b="1" i="0" u="none" strike="noStrike">
                          <a:solidFill>
                            <a:srgbClr val="000000"/>
                          </a:solidFill>
                          <a:latin typeface="Calibri"/>
                        </a:rPr>
                        <a:t>celk.pořadí</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b"/>
                      <a:r>
                        <a:rPr lang="cs-CZ" sz="1600" b="1" i="0" u="none" strike="noStrike">
                          <a:solidFill>
                            <a:srgbClr val="000000"/>
                          </a:solidFill>
                          <a:latin typeface="Calibri"/>
                        </a:rPr>
                        <a:t>zaokrouhleno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0"/>
                  </a:ext>
                </a:extLst>
              </a:tr>
              <a:tr h="437517">
                <a:tc>
                  <a:txBody>
                    <a:bodyPr/>
                    <a:lstStyle/>
                    <a:p>
                      <a:pPr algn="ctr" fontAlgn="ctr"/>
                      <a:r>
                        <a:rPr lang="cs-CZ" sz="1600" b="1" i="0" u="none" strike="noStrike">
                          <a:solidFill>
                            <a:srgbClr val="000000"/>
                          </a:solidFill>
                          <a:latin typeface="Calibri"/>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l" fontAlgn="ctr"/>
                      <a:r>
                        <a:rPr lang="cs-CZ" sz="1600" b="1" i="0" u="none" strike="noStrike">
                          <a:solidFill>
                            <a:srgbClr val="000000"/>
                          </a:solidFill>
                          <a:latin typeface="Calibri"/>
                        </a:rPr>
                        <a:t>Momentální problémy, konflikty, obavy, psychické tenze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ctr"/>
                      <a:r>
                        <a:rPr lang="cs-CZ" sz="1600" b="1" i="0" u="none" strike="noStrike">
                          <a:solidFill>
                            <a:srgbClr val="000000"/>
                          </a:solidFill>
                          <a:latin typeface="Calibri"/>
                        </a:rPr>
                        <a:t>1,82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b"/>
                      <a:r>
                        <a:rPr lang="cs-CZ" sz="1600" b="1"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1"/>
                  </a:ext>
                </a:extLst>
              </a:tr>
              <a:tr h="437517">
                <a:tc>
                  <a:txBody>
                    <a:bodyPr/>
                    <a:lstStyle/>
                    <a:p>
                      <a:pPr algn="ctr" fontAlgn="ctr"/>
                      <a:r>
                        <a:rPr lang="cs-CZ" sz="1600" b="1" i="0" u="none" strike="noStrike">
                          <a:solidFill>
                            <a:srgbClr val="000000"/>
                          </a:solidFill>
                          <a:latin typeface="Calibri"/>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l" fontAlgn="ctr"/>
                      <a:r>
                        <a:rPr lang="cs-CZ" sz="1600" b="1" i="0" u="none" strike="noStrike">
                          <a:solidFill>
                            <a:srgbClr val="000000"/>
                          </a:solidFill>
                          <a:latin typeface="Calibri"/>
                        </a:rPr>
                        <a:t>Víra v Boha, modlitba, duchovní život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ctr"/>
                      <a:r>
                        <a:rPr lang="cs-CZ" sz="1600" b="1" i="0" u="none" strike="noStrike">
                          <a:solidFill>
                            <a:srgbClr val="000000"/>
                          </a:solidFill>
                          <a:latin typeface="Calibri"/>
                        </a:rPr>
                        <a:t>1,91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b"/>
                      <a:r>
                        <a:rPr lang="cs-CZ" sz="1600" b="1"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2"/>
                  </a:ext>
                </a:extLst>
              </a:tr>
              <a:tr h="437517">
                <a:tc>
                  <a:txBody>
                    <a:bodyPr/>
                    <a:lstStyle/>
                    <a:p>
                      <a:pPr algn="ctr" fontAlgn="ctr"/>
                      <a:r>
                        <a:rPr lang="cs-CZ" sz="1600" b="1" i="0" u="none" strike="noStrike">
                          <a:solidFill>
                            <a:srgbClr val="000000"/>
                          </a:solidFill>
                          <a:latin typeface="Calibri"/>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l" fontAlgn="ctr"/>
                      <a:r>
                        <a:rPr lang="cs-CZ" sz="1600" b="1" i="0" u="none" strike="noStrike" dirty="0">
                          <a:solidFill>
                            <a:srgbClr val="000000"/>
                          </a:solidFill>
                          <a:latin typeface="Calibri"/>
                        </a:rPr>
                        <a:t>Vlastní trestná činnost, vyrovnávání se s vinou a trestem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ctr"/>
                      <a:r>
                        <a:rPr lang="cs-CZ" sz="1600" b="1" i="0" u="none" strike="noStrike">
                          <a:solidFill>
                            <a:srgbClr val="000000"/>
                          </a:solidFill>
                          <a:latin typeface="Calibri"/>
                        </a:rPr>
                        <a:t>2,68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b"/>
                      <a:r>
                        <a:rPr lang="cs-CZ" sz="1600" b="1" i="0" u="none" strike="noStrike">
                          <a:solidFill>
                            <a:srgbClr val="000000"/>
                          </a:solidFill>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3"/>
                  </a:ext>
                </a:extLst>
              </a:tr>
              <a:tr h="437517">
                <a:tc>
                  <a:txBody>
                    <a:bodyPr/>
                    <a:lstStyle/>
                    <a:p>
                      <a:pPr algn="ctr" fontAlgn="ctr"/>
                      <a:r>
                        <a:rPr lang="cs-CZ" sz="1600" b="1" i="0" u="none" strike="noStrike">
                          <a:solidFill>
                            <a:srgbClr val="000000"/>
                          </a:solidFill>
                          <a:latin typeface="Calibri"/>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l" fontAlgn="ctr"/>
                      <a:r>
                        <a:rPr lang="cs-CZ" sz="1600" b="1" i="0" u="none" strike="noStrike" dirty="0">
                          <a:solidFill>
                            <a:srgbClr val="000000"/>
                          </a:solidFill>
                          <a:latin typeface="Calibri"/>
                        </a:rPr>
                        <a:t>Sociální kontakty mimo věznici, starost o rodinu a blízké osoby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ctr"/>
                      <a:r>
                        <a:rPr lang="cs-CZ" sz="1600" b="1" i="0" u="none" strike="noStrike">
                          <a:solidFill>
                            <a:srgbClr val="000000"/>
                          </a:solidFill>
                          <a:latin typeface="Calibri"/>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b"/>
                      <a:r>
                        <a:rPr lang="cs-CZ" sz="1600" b="1" i="0" u="none" strike="noStrike">
                          <a:solidFill>
                            <a:srgbClr val="000000"/>
                          </a:solidFill>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4"/>
                  </a:ext>
                </a:extLst>
              </a:tr>
              <a:tr h="437517">
                <a:tc>
                  <a:txBody>
                    <a:bodyPr/>
                    <a:lstStyle/>
                    <a:p>
                      <a:pPr algn="ctr" fontAlgn="ctr"/>
                      <a:r>
                        <a:rPr lang="cs-CZ" sz="1600" b="1" i="0" u="none" strike="noStrike">
                          <a:solidFill>
                            <a:srgbClr val="000000"/>
                          </a:solidFill>
                          <a:latin typeface="Calibri"/>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l" fontAlgn="ctr"/>
                      <a:r>
                        <a:rPr lang="cs-CZ" sz="1600" b="1" i="0" u="none" strike="noStrike">
                          <a:solidFill>
                            <a:srgbClr val="000000"/>
                          </a:solidFill>
                          <a:latin typeface="Calibri"/>
                        </a:rPr>
                        <a:t>Plánování života po propuštění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ctr"/>
                      <a:r>
                        <a:rPr lang="cs-CZ" sz="1600" b="1" i="0" u="none" strike="noStrike">
                          <a:solidFill>
                            <a:srgbClr val="000000"/>
                          </a:solidFill>
                          <a:latin typeface="Calibri"/>
                        </a:rPr>
                        <a:t>4,26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b"/>
                      <a:r>
                        <a:rPr lang="cs-CZ" sz="1600" b="1" i="0" u="none" strike="noStrike">
                          <a:solidFill>
                            <a:srgbClr val="000000"/>
                          </a:solidFill>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5"/>
                  </a:ext>
                </a:extLst>
              </a:tr>
              <a:tr h="437517">
                <a:tc>
                  <a:txBody>
                    <a:bodyPr/>
                    <a:lstStyle/>
                    <a:p>
                      <a:pPr algn="ctr" fontAlgn="ctr"/>
                      <a:r>
                        <a:rPr lang="cs-CZ" sz="1600" b="1" i="0" u="none" strike="noStrike">
                          <a:solidFill>
                            <a:srgbClr val="000000"/>
                          </a:solidFill>
                          <a:latin typeface="Calibri"/>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l" fontAlgn="ctr"/>
                      <a:r>
                        <a:rPr lang="cs-CZ" sz="1600" b="1" i="0" u="none" strike="noStrike">
                          <a:solidFill>
                            <a:srgbClr val="000000"/>
                          </a:solidFill>
                          <a:latin typeface="Calibri"/>
                        </a:rPr>
                        <a:t>Zdravotní stav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ctr"/>
                      <a:r>
                        <a:rPr lang="cs-CZ" sz="1600" b="1" i="0" u="none" strike="noStrike">
                          <a:solidFill>
                            <a:srgbClr val="000000"/>
                          </a:solidFill>
                          <a:latin typeface="Calibri"/>
                        </a:rPr>
                        <a:t>5,53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b"/>
                      <a:r>
                        <a:rPr lang="cs-CZ" sz="1600" b="1" i="0" u="none" strike="noStrike">
                          <a:solidFill>
                            <a:srgbClr val="000000"/>
                          </a:solidFill>
                          <a:latin typeface="Calibri"/>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6"/>
                  </a:ext>
                </a:extLst>
              </a:tr>
              <a:tr h="437517">
                <a:tc>
                  <a:txBody>
                    <a:bodyPr/>
                    <a:lstStyle/>
                    <a:p>
                      <a:pPr algn="ctr" fontAlgn="ctr"/>
                      <a:r>
                        <a:rPr lang="cs-CZ" sz="1600" b="1" i="0" u="none" strike="noStrike">
                          <a:solidFill>
                            <a:srgbClr val="000000"/>
                          </a:solidFill>
                          <a:latin typeface="Calibri"/>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l" fontAlgn="ctr"/>
                      <a:r>
                        <a:rPr lang="cs-CZ" sz="1600" b="1" i="0" u="none" strike="noStrike">
                          <a:solidFill>
                            <a:srgbClr val="000000"/>
                          </a:solidFill>
                          <a:latin typeface="Calibri"/>
                        </a:rPr>
                        <a:t>Diskuse o společenské a politické situaci, včetně justiční praxe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ctr"/>
                      <a:r>
                        <a:rPr lang="cs-CZ" sz="1600" b="1" i="0" u="none" strike="noStrike">
                          <a:solidFill>
                            <a:srgbClr val="000000"/>
                          </a:solidFill>
                          <a:latin typeface="Calibri"/>
                        </a:rPr>
                        <a:t>5,62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b"/>
                      <a:r>
                        <a:rPr lang="cs-CZ" sz="1600" b="1" i="0" u="none" strike="noStrike">
                          <a:solidFill>
                            <a:srgbClr val="000000"/>
                          </a:solidFill>
                          <a:latin typeface="Calibri"/>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7"/>
                  </a:ext>
                </a:extLst>
              </a:tr>
              <a:tr h="437517">
                <a:tc>
                  <a:txBody>
                    <a:bodyPr/>
                    <a:lstStyle/>
                    <a:p>
                      <a:pPr algn="l" fontAlgn="b"/>
                      <a:r>
                        <a:rPr lang="cs-CZ" sz="1600" b="1"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l" fontAlgn="ctr"/>
                      <a:r>
                        <a:rPr lang="cs-CZ" sz="1600" b="1" i="1" u="none" strike="noStrike">
                          <a:solidFill>
                            <a:srgbClr val="000000"/>
                          </a:solidFill>
                          <a:latin typeface="Calibri"/>
                        </a:rPr>
                        <a:t>minulý až dosavadní život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b"/>
                      <a:r>
                        <a:rPr lang="cs-CZ" sz="16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b"/>
                      <a:r>
                        <a:rPr lang="cs-CZ" sz="1600" b="1"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8"/>
                  </a:ext>
                </a:extLst>
              </a:tr>
              <a:tr h="437517">
                <a:tc>
                  <a:txBody>
                    <a:bodyPr/>
                    <a:lstStyle/>
                    <a:p>
                      <a:pPr algn="l" fontAlgn="b"/>
                      <a:r>
                        <a:rPr lang="cs-CZ" sz="1600" b="1"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l" fontAlgn="ctr"/>
                      <a:r>
                        <a:rPr lang="cs-CZ" sz="1600" b="1" i="1" u="none" strike="noStrike">
                          <a:solidFill>
                            <a:srgbClr val="000000"/>
                          </a:solidFill>
                          <a:latin typeface="Calibri"/>
                        </a:rPr>
                        <a:t>smrt blízké osoby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b"/>
                      <a:r>
                        <a:rPr lang="cs-CZ" sz="16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gn="ctr" fontAlgn="b"/>
                      <a:r>
                        <a:rPr lang="cs-CZ" sz="1600" b="1"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9"/>
                  </a:ext>
                </a:extLst>
              </a:tr>
            </a:tbl>
          </a:graphicData>
        </a:graphic>
      </p:graphicFrame>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57</a:t>
            </a:fld>
            <a:endParaRPr lang="cs-CZ"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r>
              <a:rPr lang="cs-CZ" sz="4000" b="1" dirty="0"/>
              <a:t>Skupinové aktivity vykonávané nebo organizované duchovními (2013)</a:t>
            </a:r>
            <a:br>
              <a:rPr lang="cs-CZ" sz="4000" dirty="0"/>
            </a:br>
            <a:endParaRPr lang="cs-CZ" sz="4000" dirty="0"/>
          </a:p>
        </p:txBody>
      </p:sp>
      <p:graphicFrame>
        <p:nvGraphicFramePr>
          <p:cNvPr id="7" name="Zástupný symbol pro obsah 6"/>
          <p:cNvGraphicFramePr>
            <a:graphicFrameLocks noGrp="1"/>
          </p:cNvGraphicFramePr>
          <p:nvPr>
            <p:ph idx="1"/>
          </p:nvPr>
        </p:nvGraphicFramePr>
        <p:xfrm>
          <a:off x="1331640" y="1772816"/>
          <a:ext cx="6120681" cy="4486656"/>
        </p:xfrm>
        <a:graphic>
          <a:graphicData uri="http://schemas.openxmlformats.org/drawingml/2006/table">
            <a:tbl>
              <a:tblPr/>
              <a:tblGrid>
                <a:gridCol w="1310259">
                  <a:extLst>
                    <a:ext uri="{9D8B030D-6E8A-4147-A177-3AD203B41FA5}">
                      <a16:colId xmlns:a16="http://schemas.microsoft.com/office/drawing/2014/main" val="20000"/>
                    </a:ext>
                  </a:extLst>
                </a:gridCol>
                <a:gridCol w="2880435">
                  <a:extLst>
                    <a:ext uri="{9D8B030D-6E8A-4147-A177-3AD203B41FA5}">
                      <a16:colId xmlns:a16="http://schemas.microsoft.com/office/drawing/2014/main" val="20001"/>
                    </a:ext>
                  </a:extLst>
                </a:gridCol>
                <a:gridCol w="824366">
                  <a:extLst>
                    <a:ext uri="{9D8B030D-6E8A-4147-A177-3AD203B41FA5}">
                      <a16:colId xmlns:a16="http://schemas.microsoft.com/office/drawing/2014/main" val="20002"/>
                    </a:ext>
                  </a:extLst>
                </a:gridCol>
                <a:gridCol w="1105621">
                  <a:extLst>
                    <a:ext uri="{9D8B030D-6E8A-4147-A177-3AD203B41FA5}">
                      <a16:colId xmlns:a16="http://schemas.microsoft.com/office/drawing/2014/main" val="20003"/>
                    </a:ext>
                  </a:extLst>
                </a:gridCol>
              </a:tblGrid>
              <a:tr h="226766">
                <a:tc>
                  <a:txBody>
                    <a:bodyPr/>
                    <a:lstStyle/>
                    <a:p>
                      <a:pPr>
                        <a:lnSpc>
                          <a:spcPct val="115000"/>
                        </a:lnSpc>
                        <a:spcAft>
                          <a:spcPts val="600"/>
                        </a:spcAft>
                      </a:pPr>
                      <a:r>
                        <a:rPr lang="cs-CZ" sz="1400" b="1" i="1" dirty="0">
                          <a:solidFill>
                            <a:schemeClr val="bg1"/>
                          </a:solidFill>
                          <a:latin typeface="Calibri"/>
                          <a:ea typeface="Calibri"/>
                          <a:cs typeface="Calibri"/>
                        </a:rPr>
                        <a:t>typ aktivity</a:t>
                      </a:r>
                      <a:endParaRPr lang="cs-CZ" sz="1800" b="1" i="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i="1" dirty="0">
                          <a:solidFill>
                            <a:schemeClr val="bg1"/>
                          </a:solidFill>
                          <a:latin typeface="Calibri"/>
                          <a:ea typeface="Calibri"/>
                          <a:cs typeface="Calibri"/>
                        </a:rPr>
                        <a:t>aktivita</a:t>
                      </a:r>
                      <a:endParaRPr lang="cs-CZ" sz="1800" b="1" i="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i="1">
                          <a:solidFill>
                            <a:schemeClr val="bg1"/>
                          </a:solidFill>
                          <a:latin typeface="Calibri"/>
                          <a:ea typeface="Calibri"/>
                          <a:cs typeface="Calibri"/>
                        </a:rPr>
                        <a:t>počet</a:t>
                      </a:r>
                      <a:endParaRPr lang="cs-CZ" sz="1800" b="1" i="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i="1" dirty="0">
                          <a:solidFill>
                            <a:schemeClr val="bg1"/>
                          </a:solidFill>
                          <a:latin typeface="Calibri"/>
                          <a:ea typeface="Calibri"/>
                          <a:cs typeface="Calibri"/>
                        </a:rPr>
                        <a:t>účast</a:t>
                      </a:r>
                      <a:endParaRPr lang="cs-CZ" sz="1800" b="1" i="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0"/>
                  </a:ext>
                </a:extLst>
              </a:tr>
              <a:tr h="226766">
                <a:tc>
                  <a:txBody>
                    <a:bodyPr/>
                    <a:lstStyle/>
                    <a:p>
                      <a:pPr>
                        <a:lnSpc>
                          <a:spcPct val="115000"/>
                        </a:lnSpc>
                        <a:spcAft>
                          <a:spcPts val="600"/>
                        </a:spcAft>
                      </a:pPr>
                      <a:r>
                        <a:rPr lang="cs-CZ" sz="1400" b="1">
                          <a:solidFill>
                            <a:schemeClr val="bg1"/>
                          </a:solidFill>
                          <a:latin typeface="Calibri"/>
                          <a:ea typeface="Calibri"/>
                          <a:cs typeface="Calibri"/>
                        </a:rPr>
                        <a:t>bohoslužebná</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dirty="0">
                          <a:solidFill>
                            <a:schemeClr val="bg1"/>
                          </a:solidFill>
                          <a:latin typeface="Calibri"/>
                          <a:ea typeface="Calibri"/>
                          <a:cs typeface="Calibri"/>
                        </a:rPr>
                        <a:t>bohoslužba</a:t>
                      </a:r>
                      <a:endParaRPr lang="cs-CZ" sz="1800" b="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dirty="0">
                          <a:solidFill>
                            <a:schemeClr val="bg1"/>
                          </a:solidFill>
                          <a:latin typeface="Calibri"/>
                          <a:ea typeface="Calibri"/>
                          <a:cs typeface="Calibri"/>
                        </a:rPr>
                        <a:t>1064</a:t>
                      </a:r>
                      <a:endParaRPr lang="cs-CZ" sz="1800" b="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dirty="0">
                          <a:solidFill>
                            <a:schemeClr val="bg1"/>
                          </a:solidFill>
                          <a:latin typeface="Calibri"/>
                          <a:ea typeface="Calibri"/>
                          <a:cs typeface="Calibri"/>
                        </a:rPr>
                        <a:t>9585</a:t>
                      </a:r>
                      <a:endParaRPr lang="cs-CZ" sz="1800" b="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1"/>
                  </a:ext>
                </a:extLst>
              </a:tr>
              <a:tr h="226766">
                <a:tc>
                  <a:txBody>
                    <a:bodyPr/>
                    <a:lstStyle/>
                    <a:p>
                      <a:pPr>
                        <a:lnSpc>
                          <a:spcPct val="115000"/>
                        </a:lnSpc>
                        <a:spcAft>
                          <a:spcPts val="600"/>
                        </a:spcAft>
                      </a:pPr>
                      <a:endParaRPr lang="cs-CZ" sz="1400" b="1">
                        <a:solidFill>
                          <a:schemeClr val="bg1"/>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katolická/pravosl. mše</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476</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4714</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2"/>
                  </a:ext>
                </a:extLst>
              </a:tr>
              <a:tr h="226766">
                <a:tc>
                  <a:txBody>
                    <a:bodyPr/>
                    <a:lstStyle/>
                    <a:p>
                      <a:pPr>
                        <a:lnSpc>
                          <a:spcPct val="115000"/>
                        </a:lnSpc>
                        <a:spcAft>
                          <a:spcPts val="600"/>
                        </a:spcAft>
                      </a:pPr>
                      <a:endParaRPr lang="cs-CZ" sz="1400" b="1">
                        <a:solidFill>
                          <a:schemeClr val="bg1"/>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modlitba/meditace</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1009</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5090</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3"/>
                  </a:ext>
                </a:extLst>
              </a:tr>
              <a:tr h="226766">
                <a:tc>
                  <a:txBody>
                    <a:bodyPr/>
                    <a:lstStyle/>
                    <a:p>
                      <a:pPr>
                        <a:lnSpc>
                          <a:spcPct val="115000"/>
                        </a:lnSpc>
                        <a:spcAft>
                          <a:spcPts val="600"/>
                        </a:spcAft>
                      </a:pPr>
                      <a:endParaRPr lang="cs-CZ" sz="1400" b="1">
                        <a:solidFill>
                          <a:schemeClr val="bg1"/>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ekumenická bohoslužba </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361</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2131</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4"/>
                  </a:ext>
                </a:extLst>
              </a:tr>
              <a:tr h="226766">
                <a:tc>
                  <a:txBody>
                    <a:bodyPr/>
                    <a:lstStyle/>
                    <a:p>
                      <a:pPr>
                        <a:lnSpc>
                          <a:spcPct val="115000"/>
                        </a:lnSpc>
                        <a:spcAft>
                          <a:spcPts val="600"/>
                        </a:spcAft>
                      </a:pPr>
                      <a:r>
                        <a:rPr lang="cs-CZ" sz="1400" b="1">
                          <a:solidFill>
                            <a:schemeClr val="bg1"/>
                          </a:solidFill>
                          <a:latin typeface="Calibri"/>
                          <a:ea typeface="Calibri"/>
                          <a:cs typeface="Calibri"/>
                        </a:rPr>
                        <a:t>kulturní</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film</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151</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1236</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5"/>
                  </a:ext>
                </a:extLst>
              </a:tr>
              <a:tr h="226766">
                <a:tc>
                  <a:txBody>
                    <a:bodyPr/>
                    <a:lstStyle/>
                    <a:p>
                      <a:pPr>
                        <a:lnSpc>
                          <a:spcPct val="115000"/>
                        </a:lnSpc>
                        <a:spcAft>
                          <a:spcPts val="600"/>
                        </a:spcAft>
                      </a:pPr>
                      <a:endParaRPr lang="cs-CZ" sz="1400" b="1">
                        <a:solidFill>
                          <a:schemeClr val="bg1"/>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koncert</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25</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674</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6"/>
                  </a:ext>
                </a:extLst>
              </a:tr>
              <a:tr h="226766">
                <a:tc>
                  <a:txBody>
                    <a:bodyPr/>
                    <a:lstStyle/>
                    <a:p>
                      <a:pPr>
                        <a:lnSpc>
                          <a:spcPct val="115000"/>
                        </a:lnSpc>
                        <a:spcAft>
                          <a:spcPts val="600"/>
                        </a:spcAft>
                      </a:pPr>
                      <a:endParaRPr lang="cs-CZ" sz="1400" b="1">
                        <a:solidFill>
                          <a:schemeClr val="bg1"/>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setkání s osobností</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26</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544</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7"/>
                  </a:ext>
                </a:extLst>
              </a:tr>
              <a:tr h="226766">
                <a:tc>
                  <a:txBody>
                    <a:bodyPr/>
                    <a:lstStyle/>
                    <a:p>
                      <a:pPr>
                        <a:lnSpc>
                          <a:spcPct val="115000"/>
                        </a:lnSpc>
                        <a:spcAft>
                          <a:spcPts val="600"/>
                        </a:spcAft>
                      </a:pPr>
                      <a:r>
                        <a:rPr lang="cs-CZ" sz="1400" b="1">
                          <a:solidFill>
                            <a:schemeClr val="bg1"/>
                          </a:solidFill>
                          <a:latin typeface="Calibri"/>
                          <a:ea typeface="Calibri"/>
                          <a:cs typeface="Calibri"/>
                        </a:rPr>
                        <a:t>vzdělávací</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základy křesťanství</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622</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4945</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8"/>
                  </a:ext>
                </a:extLst>
              </a:tr>
              <a:tr h="226766">
                <a:tc>
                  <a:txBody>
                    <a:bodyPr/>
                    <a:lstStyle/>
                    <a:p>
                      <a:pPr>
                        <a:lnSpc>
                          <a:spcPct val="115000"/>
                        </a:lnSpc>
                        <a:spcAft>
                          <a:spcPts val="600"/>
                        </a:spcAft>
                      </a:pPr>
                      <a:endParaRPr lang="cs-CZ" sz="1400" b="1">
                        <a:solidFill>
                          <a:schemeClr val="bg1"/>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výklad Bible</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656</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4114</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09"/>
                  </a:ext>
                </a:extLst>
              </a:tr>
              <a:tr h="226766">
                <a:tc>
                  <a:txBody>
                    <a:bodyPr/>
                    <a:lstStyle/>
                    <a:p>
                      <a:pPr>
                        <a:lnSpc>
                          <a:spcPct val="115000"/>
                        </a:lnSpc>
                        <a:spcAft>
                          <a:spcPts val="600"/>
                        </a:spcAft>
                      </a:pPr>
                      <a:endParaRPr lang="cs-CZ" sz="1400" b="1">
                        <a:solidFill>
                          <a:schemeClr val="bg1"/>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jiná témata</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560</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5133</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10"/>
                  </a:ext>
                </a:extLst>
              </a:tr>
              <a:tr h="226766">
                <a:tc>
                  <a:txBody>
                    <a:bodyPr/>
                    <a:lstStyle/>
                    <a:p>
                      <a:pPr>
                        <a:lnSpc>
                          <a:spcPct val="115000"/>
                        </a:lnSpc>
                        <a:spcAft>
                          <a:spcPts val="600"/>
                        </a:spcAft>
                      </a:pPr>
                      <a:r>
                        <a:rPr lang="cs-CZ" sz="1400" b="1">
                          <a:solidFill>
                            <a:schemeClr val="bg1"/>
                          </a:solidFill>
                          <a:latin typeface="Calibri"/>
                          <a:ea typeface="Calibri"/>
                          <a:cs typeface="Calibri"/>
                        </a:rPr>
                        <a:t>ostatní</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duchovní obnova</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7</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96</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11"/>
                  </a:ext>
                </a:extLst>
              </a:tr>
              <a:tr h="226766">
                <a:tc>
                  <a:txBody>
                    <a:bodyPr/>
                    <a:lstStyle/>
                    <a:p>
                      <a:pPr>
                        <a:lnSpc>
                          <a:spcPct val="115000"/>
                        </a:lnSpc>
                        <a:spcAft>
                          <a:spcPts val="600"/>
                        </a:spcAft>
                      </a:pPr>
                      <a:endParaRPr lang="cs-CZ" sz="1400" b="1">
                        <a:solidFill>
                          <a:schemeClr val="bg1"/>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pastorační péče</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553</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2111</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12"/>
                  </a:ext>
                </a:extLst>
              </a:tr>
              <a:tr h="226766">
                <a:tc>
                  <a:txBody>
                    <a:bodyPr/>
                    <a:lstStyle/>
                    <a:p>
                      <a:pPr>
                        <a:lnSpc>
                          <a:spcPct val="115000"/>
                        </a:lnSpc>
                        <a:spcAft>
                          <a:spcPts val="600"/>
                        </a:spcAft>
                      </a:pPr>
                      <a:endParaRPr lang="cs-CZ" sz="1400" b="1">
                        <a:solidFill>
                          <a:schemeClr val="bg1"/>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terapeutické</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113</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841</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13"/>
                  </a:ext>
                </a:extLst>
              </a:tr>
              <a:tr h="226766">
                <a:tc>
                  <a:txBody>
                    <a:bodyPr/>
                    <a:lstStyle/>
                    <a:p>
                      <a:pPr>
                        <a:lnSpc>
                          <a:spcPct val="115000"/>
                        </a:lnSpc>
                        <a:spcAft>
                          <a:spcPts val="600"/>
                        </a:spcAft>
                      </a:pPr>
                      <a:endParaRPr lang="cs-CZ" sz="1400" b="1">
                        <a:solidFill>
                          <a:schemeClr val="bg1"/>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hudební</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73</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319</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14"/>
                  </a:ext>
                </a:extLst>
              </a:tr>
              <a:tr h="226766">
                <a:tc>
                  <a:txBody>
                    <a:bodyPr/>
                    <a:lstStyle/>
                    <a:p>
                      <a:pPr>
                        <a:lnSpc>
                          <a:spcPct val="115000"/>
                        </a:lnSpc>
                        <a:spcAft>
                          <a:spcPts val="600"/>
                        </a:spcAft>
                      </a:pPr>
                      <a:endParaRPr lang="cs-CZ" sz="1400" b="1">
                        <a:solidFill>
                          <a:schemeClr val="bg1"/>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zájmové</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73</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390</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15"/>
                  </a:ext>
                </a:extLst>
              </a:tr>
              <a:tr h="226766">
                <a:tc>
                  <a:txBody>
                    <a:bodyPr/>
                    <a:lstStyle/>
                    <a:p>
                      <a:pPr>
                        <a:lnSpc>
                          <a:spcPct val="115000"/>
                        </a:lnSpc>
                        <a:spcAft>
                          <a:spcPts val="600"/>
                        </a:spcAft>
                      </a:pPr>
                      <a:endParaRPr lang="cs-CZ" sz="1400" b="1">
                        <a:solidFill>
                          <a:schemeClr val="bg1"/>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extramurální</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15</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a:solidFill>
                            <a:schemeClr val="bg1"/>
                          </a:solidFill>
                          <a:latin typeface="Calibri"/>
                          <a:ea typeface="Calibri"/>
                          <a:cs typeface="Calibri"/>
                        </a:rPr>
                        <a:t>36</a:t>
                      </a:r>
                      <a:endParaRPr lang="cs-CZ" sz="18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16"/>
                  </a:ext>
                </a:extLst>
              </a:tr>
              <a:tr h="249442">
                <a:tc>
                  <a:txBody>
                    <a:bodyPr/>
                    <a:lstStyle/>
                    <a:p>
                      <a:pPr>
                        <a:lnSpc>
                          <a:spcPct val="115000"/>
                        </a:lnSpc>
                        <a:spcAft>
                          <a:spcPts val="600"/>
                        </a:spcAft>
                      </a:pPr>
                      <a:r>
                        <a:rPr lang="cs-CZ" sz="1400" b="1" dirty="0">
                          <a:solidFill>
                            <a:schemeClr val="bg1"/>
                          </a:solidFill>
                          <a:latin typeface="Calibri"/>
                          <a:ea typeface="Calibri"/>
                          <a:cs typeface="Calibri"/>
                        </a:rPr>
                        <a:t>CELKEM</a:t>
                      </a:r>
                      <a:endParaRPr lang="cs-CZ" sz="1800" b="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endParaRPr lang="cs-CZ" sz="1800" b="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dirty="0">
                          <a:solidFill>
                            <a:schemeClr val="bg1"/>
                          </a:solidFill>
                          <a:latin typeface="Calibri"/>
                          <a:ea typeface="Calibri"/>
                          <a:cs typeface="Calibri"/>
                        </a:rPr>
                        <a:t>5784</a:t>
                      </a:r>
                      <a:endParaRPr lang="cs-CZ" sz="1800" b="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tc>
                  <a:txBody>
                    <a:bodyPr/>
                    <a:lstStyle/>
                    <a:p>
                      <a:pPr>
                        <a:lnSpc>
                          <a:spcPct val="115000"/>
                        </a:lnSpc>
                        <a:spcAft>
                          <a:spcPts val="600"/>
                        </a:spcAft>
                      </a:pPr>
                      <a:r>
                        <a:rPr lang="cs-CZ" sz="1400" b="1" dirty="0">
                          <a:solidFill>
                            <a:schemeClr val="bg1"/>
                          </a:solidFill>
                          <a:latin typeface="Calibri"/>
                          <a:ea typeface="Calibri"/>
                          <a:cs typeface="Calibri"/>
                        </a:rPr>
                        <a:t>41959</a:t>
                      </a:r>
                      <a:endParaRPr lang="cs-CZ" sz="1800" b="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10017"/>
                  </a:ext>
                </a:extLst>
              </a:tr>
            </a:tbl>
          </a:graphicData>
        </a:graphic>
      </p:graphicFrame>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58</a:t>
            </a:fld>
            <a:endParaRPr lang="cs-CZ"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774923"/>
          </a:xfrm>
        </p:spPr>
        <p:txBody>
          <a:bodyPr/>
          <a:lstStyle/>
          <a:p>
            <a:r>
              <a:rPr lang="cs-CZ" sz="4400" b="1" dirty="0"/>
              <a:t>Zásady </a:t>
            </a:r>
            <a:endParaRPr lang="cs-CZ" dirty="0"/>
          </a:p>
        </p:txBody>
      </p:sp>
      <p:sp>
        <p:nvSpPr>
          <p:cNvPr id="3" name="Zástupný symbol pro obsah 2"/>
          <p:cNvSpPr>
            <a:spLocks noGrp="1"/>
          </p:cNvSpPr>
          <p:nvPr>
            <p:ph idx="1"/>
          </p:nvPr>
        </p:nvSpPr>
        <p:spPr>
          <a:xfrm>
            <a:off x="457200" y="1052736"/>
            <a:ext cx="8229600" cy="5078189"/>
          </a:xfrm>
        </p:spPr>
        <p:txBody>
          <a:bodyPr/>
          <a:lstStyle/>
          <a:p>
            <a:pPr lvl="0"/>
            <a:r>
              <a:rPr lang="cs-CZ" sz="1800" dirty="0"/>
              <a:t>Důsledně zachováváme pravidla bezpečnosti, stanovená zákony ČR a vnitřními normami VS ČR.  </a:t>
            </a:r>
          </a:p>
          <a:p>
            <a:pPr lvl="0"/>
            <a:r>
              <a:rPr lang="cs-CZ" sz="1800" dirty="0"/>
              <a:t>Vykonáváme svou službu v ekumenickém duchu, jak je stanoveno ve Služebném kodexu ekumenické spolupráce VDP. Dbáme na to, aby bylo vyhověno spirituálním potřebám lidí z různých náboženských nebo kulturních prostředí.</a:t>
            </a:r>
          </a:p>
          <a:p>
            <a:pPr lvl="0"/>
            <a:r>
              <a:rPr lang="cs-CZ" sz="1800" dirty="0"/>
              <a:t>Doprovázíme člověka v jeho složité životní situaci, aniž bychom hodnotili, zda a jakou měrou si ji sám zavinil.</a:t>
            </a:r>
          </a:p>
          <a:p>
            <a:pPr lvl="0"/>
            <a:r>
              <a:rPr lang="cs-CZ" sz="1800" dirty="0"/>
              <a:t>Zachováváme mlčenlivost o svěřených důvěrných sděleních.</a:t>
            </a:r>
          </a:p>
          <a:p>
            <a:pPr lvl="0"/>
            <a:r>
              <a:rPr lang="cs-CZ" sz="1800" dirty="0"/>
              <a:t>Působíme jako zprostředkující a smírčí osoby v konfliktních situacích.</a:t>
            </a:r>
          </a:p>
          <a:p>
            <a:pPr lvl="0"/>
            <a:r>
              <a:rPr lang="cs-CZ" sz="1800" dirty="0"/>
              <a:t>Poskytujeme podpůrnou spirituální péči zejména empatickým nasloucháním, s porozuměním vnímáme stavy úzkosti, obav a znejistění, a tak přispíváme ke zklidnění vězeňského prostředí a k eliminaci </a:t>
            </a:r>
            <a:r>
              <a:rPr lang="cs-CZ" sz="1800" dirty="0" err="1"/>
              <a:t>suicidálních</a:t>
            </a:r>
            <a:r>
              <a:rPr lang="cs-CZ" sz="1800" dirty="0"/>
              <a:t> tlaků.</a:t>
            </a:r>
          </a:p>
          <a:p>
            <a:pPr lvl="0"/>
            <a:r>
              <a:rPr lang="cs-CZ" sz="1800" dirty="0"/>
              <a:t>V případě potřeby zajišťujeme propojení mezi vězením a svobodou (kontakt s rodinami odsouzených, pastorační doprovázení po propuštění, spolupráce s církvemi a dalšími podpůrnými organizacemi).</a:t>
            </a:r>
          </a:p>
          <a:p>
            <a:endParaRPr lang="cs-CZ" sz="1800" dirty="0"/>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59</a:t>
            </a:fld>
            <a:endParaRPr lang="cs-CZ"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918939"/>
          </a:xfrm>
        </p:spPr>
        <p:txBody>
          <a:bodyPr/>
          <a:lstStyle/>
          <a:p>
            <a:r>
              <a:rPr lang="cs-CZ" dirty="0"/>
              <a:t>Exkurze ve věznici</a:t>
            </a:r>
          </a:p>
        </p:txBody>
      </p:sp>
      <p:sp>
        <p:nvSpPr>
          <p:cNvPr id="3" name="Zástupný symbol pro obsah 2"/>
          <p:cNvSpPr>
            <a:spLocks noGrp="1"/>
          </p:cNvSpPr>
          <p:nvPr>
            <p:ph idx="1"/>
          </p:nvPr>
        </p:nvSpPr>
        <p:spPr>
          <a:xfrm>
            <a:off x="457200" y="1268760"/>
            <a:ext cx="8229600" cy="4862165"/>
          </a:xfrm>
        </p:spPr>
        <p:txBody>
          <a:bodyPr/>
          <a:lstStyle/>
          <a:p>
            <a:r>
              <a:rPr lang="cs-CZ" dirty="0"/>
              <a:t>Domluvit se s příslušným kaplanem nejméně 3 týdny před akcí, dát mu své osobní údaje: jméno, příjmení, číslo OP.</a:t>
            </a:r>
          </a:p>
          <a:p>
            <a:r>
              <a:rPr lang="cs-CZ" dirty="0"/>
              <a:t>Při návštěvě je nutné se prokázat OBČANSKÝM PRŮKAZEM</a:t>
            </a:r>
          </a:p>
          <a:p>
            <a:r>
              <a:rPr lang="cs-CZ" dirty="0"/>
              <a:t>Zakázáno: mobil, datové nosiče (CD, DVD, MP3, </a:t>
            </a:r>
            <a:r>
              <a:rPr lang="cs-CZ" dirty="0" err="1"/>
              <a:t>flashdisk</a:t>
            </a:r>
            <a:r>
              <a:rPr lang="cs-CZ" dirty="0"/>
              <a:t> apod.), nože, zbraně, léky (v případě nutnosti nahlásit na vrátnici a dostanete klíč k uložení ve skříňce)</a:t>
            </a:r>
          </a:p>
          <a:p>
            <a:r>
              <a:rPr lang="cs-CZ" dirty="0"/>
              <a:t>Je možné objednat oběd (za 64,- Kč?)</a:t>
            </a:r>
          </a:p>
          <a:p>
            <a:endParaRPr lang="cs-CZ" dirty="0"/>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6</a:t>
            </a:fld>
            <a:endParaRPr lang="cs-CZ" altLang="en-US"/>
          </a:p>
        </p:txBody>
      </p:sp>
    </p:spTree>
    <p:extLst>
      <p:ext uri="{BB962C8B-B14F-4D97-AF65-F5344CB8AC3E}">
        <p14:creationId xmlns:p14="http://schemas.microsoft.com/office/powerpoint/2010/main" val="3345064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774923"/>
          </a:xfrm>
        </p:spPr>
        <p:txBody>
          <a:bodyPr/>
          <a:lstStyle/>
          <a:p>
            <a:r>
              <a:rPr lang="cs-CZ" b="1" dirty="0"/>
              <a:t>Dopisování s vězni </a:t>
            </a:r>
            <a:endParaRPr lang="cs-CZ" dirty="0"/>
          </a:p>
        </p:txBody>
      </p:sp>
      <p:sp>
        <p:nvSpPr>
          <p:cNvPr id="3" name="Zástupný symbol pro obsah 2"/>
          <p:cNvSpPr>
            <a:spLocks noGrp="1"/>
          </p:cNvSpPr>
          <p:nvPr>
            <p:ph idx="1"/>
          </p:nvPr>
        </p:nvSpPr>
        <p:spPr>
          <a:xfrm>
            <a:off x="457200" y="1124744"/>
            <a:ext cx="8229600" cy="5006181"/>
          </a:xfrm>
        </p:spPr>
        <p:txBody>
          <a:bodyPr/>
          <a:lstStyle/>
          <a:p>
            <a:r>
              <a:rPr lang="cs-CZ" sz="2200" dirty="0"/>
              <a:t>Projekt se řadí mezi programy prevence a zmírňování sociálně patologických jevů. Je určen pro osoby ve výkonu trestu odnětí svobody a jeho hlavním cílem je snížit negativní vlivy pobytu ve věznici, a to hlavně sociální izolaci, prostřednictvím pravidelného písemného kontaktu s dobrovolníkem. Korespondence probíhá prostřednictvím adresy </a:t>
            </a:r>
            <a:r>
              <a:rPr lang="cs-CZ" sz="2200" b="1" dirty="0"/>
              <a:t>Maltézské pomoci</a:t>
            </a:r>
            <a:r>
              <a:rPr lang="cs-CZ" sz="2200" dirty="0"/>
              <a:t>, ze které jsou dopisy předávány konkrétním dobrovolníkům. Frekvence dopisování se pohybuje v průměru jednoho dopisu za měsíc.</a:t>
            </a:r>
          </a:p>
          <a:p>
            <a:r>
              <a:rPr lang="cs-CZ" sz="2200" dirty="0"/>
              <a:t>Projekt je realizován v Olomouci a Brně, v současné době má 50 dobrovolníků.</a:t>
            </a:r>
          </a:p>
          <a:p>
            <a:r>
              <a:rPr lang="cs-CZ" sz="2200" b="1" dirty="0"/>
              <a:t>!UPOZORNĚNÍ! V SOUČASNÉ DOBĚ JE KAPACITA PROJEKTU PLNĚ NAPLNĚNA A NEPŘIJÍMÁ NOVÉ DOBROVOLNÍKY! </a:t>
            </a:r>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60</a:t>
            </a:fld>
            <a:endParaRPr lang="cs-CZ"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548680"/>
            <a:ext cx="8229600" cy="5582245"/>
          </a:xfrm>
        </p:spPr>
        <p:txBody>
          <a:bodyPr/>
          <a:lstStyle/>
          <a:p>
            <a:r>
              <a:rPr lang="cs-CZ" sz="1800" b="1" dirty="0"/>
              <a:t>Z důvodu bezpečnosti a efektivnosti služby je třeba, aby dobrovolník tohoto projektu splňoval tyto podmínky:</a:t>
            </a:r>
            <a:endParaRPr lang="cs-CZ" sz="1800" dirty="0"/>
          </a:p>
          <a:p>
            <a:r>
              <a:rPr lang="cs-CZ" sz="1800" dirty="0"/>
              <a:t>1. Čistý trestní rejstřík – dobrovolník předkládá jeho výpis před podepsáním smlouvy.</a:t>
            </a:r>
          </a:p>
          <a:p>
            <a:r>
              <a:rPr lang="cs-CZ" sz="1800" dirty="0"/>
              <a:t>2. Smlouva o vykonávání služby – podpisem této smlouvy se dobrovolník zavazuje k mlčenlivosti v rámci tohoto projektu a v  návaznosti na tuto smlouvu mu vzniká pojištění.</a:t>
            </a:r>
          </a:p>
          <a:p>
            <a:r>
              <a:rPr lang="cs-CZ" sz="1800" dirty="0"/>
              <a:t>3. Anonymita – dobrovolník si zvolí svůj pseudonym, pod kterým si s vězněm píše.</a:t>
            </a:r>
          </a:p>
          <a:p>
            <a:r>
              <a:rPr lang="cs-CZ" sz="1800" dirty="0"/>
              <a:t>4. Účast na supervizích – dobrovolník je povinen se účastnit supervizí, které probíhají 1x za 2 měsíce.</a:t>
            </a:r>
          </a:p>
          <a:p>
            <a:r>
              <a:rPr lang="cs-CZ" sz="1800" dirty="0"/>
              <a:t>5. Účast na vzdělávacích kurzech – jednou ročně pořádáme víkendový kurz, kde se dobrovolníci</a:t>
            </a:r>
          </a:p>
          <a:p>
            <a:endParaRPr lang="cs-CZ" sz="1800" dirty="0"/>
          </a:p>
          <a:p>
            <a:r>
              <a:rPr lang="cs-CZ" sz="1800" b="1" dirty="0"/>
              <a:t>Mgr. Petra Vašíčková</a:t>
            </a:r>
            <a:br>
              <a:rPr lang="cs-CZ" sz="1800" b="1" dirty="0"/>
            </a:br>
            <a:r>
              <a:rPr lang="cs-CZ" sz="1800" b="1" dirty="0"/>
              <a:t>koordinátor projektu Dopisování s vězni</a:t>
            </a:r>
            <a:br>
              <a:rPr lang="cs-CZ" sz="1800" b="1" dirty="0"/>
            </a:br>
            <a:r>
              <a:rPr lang="cs-CZ" sz="1800" b="1" dirty="0"/>
              <a:t>tel: 605 946 306</a:t>
            </a:r>
            <a:br>
              <a:rPr lang="cs-CZ" sz="1800" b="1" dirty="0"/>
            </a:br>
            <a:r>
              <a:rPr lang="cs-CZ" sz="1800" b="1" dirty="0"/>
              <a:t>email: </a:t>
            </a:r>
            <a:r>
              <a:rPr lang="cs-CZ" sz="1800" b="1" dirty="0" err="1">
                <a:hlinkClick r:id="rId2"/>
              </a:rPr>
              <a:t>dopisovani</a:t>
            </a:r>
            <a:r>
              <a:rPr lang="cs-CZ" sz="1800" b="1" dirty="0">
                <a:hlinkClick r:id="rId2"/>
              </a:rPr>
              <a:t>-</a:t>
            </a:r>
            <a:r>
              <a:rPr lang="cs-CZ" sz="1800" b="1" dirty="0" err="1">
                <a:hlinkClick r:id="rId2"/>
              </a:rPr>
              <a:t>ol</a:t>
            </a:r>
            <a:r>
              <a:rPr lang="cs-CZ" sz="1800" b="1" dirty="0">
                <a:hlinkClick r:id="rId2"/>
              </a:rPr>
              <a:t>@</a:t>
            </a:r>
            <a:r>
              <a:rPr lang="cs-CZ" sz="1800" b="1" dirty="0" err="1">
                <a:hlinkClick r:id="rId2"/>
              </a:rPr>
              <a:t>maltezskapomoc.cz</a:t>
            </a:r>
            <a:endParaRPr lang="cs-CZ" sz="1800" dirty="0"/>
          </a:p>
          <a:p>
            <a:endParaRPr lang="cs-CZ" sz="1800" dirty="0"/>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endParaRPr lang="cs-CZ" altLang="en-US" dirty="0"/>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61</a:t>
            </a:fld>
            <a:endParaRPr lang="cs-CZ"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5798269"/>
          </a:xfrm>
        </p:spPr>
        <p:txBody>
          <a:bodyPr/>
          <a:lstStyle/>
          <a:p>
            <a:r>
              <a:rPr lang="cs-CZ" sz="1800" b="1" dirty="0"/>
              <a:t>Účastníci projektu Dopisování s vězni se řídí těmito zásadami</a:t>
            </a:r>
            <a:endParaRPr lang="cs-CZ" sz="1800" dirty="0"/>
          </a:p>
          <a:p>
            <a:r>
              <a:rPr lang="cs-CZ" sz="1800" dirty="0"/>
              <a:t>1. Klient si je vědom toho, že vlastní korespondence je projev dobré vůle dobrovolníka pomoci mu překonat jeho tíživou situaci způsobenou pobytem ve vězení.</a:t>
            </a:r>
          </a:p>
          <a:p>
            <a:r>
              <a:rPr lang="cs-CZ" sz="1800" dirty="0"/>
              <a:t>2. Účastníci korespondence ji nezneužijí pro své vlastní cíle.</a:t>
            </a:r>
          </a:p>
          <a:p>
            <a:r>
              <a:rPr lang="cs-CZ" sz="1800" dirty="0"/>
              <a:t>3. Klient respektuje právo dobrovolníka na zachování jeho anonymity a soukromí.</a:t>
            </a:r>
          </a:p>
          <a:p>
            <a:r>
              <a:rPr lang="cs-CZ" sz="1800" dirty="0"/>
              <a:t>4. Korespondence se uskutečňuje prostřednictvím Maltézské pomoci.</a:t>
            </a:r>
          </a:p>
          <a:p>
            <a:r>
              <a:rPr lang="cs-CZ" sz="1800" dirty="0"/>
              <a:t>5. Klient si je vědom, že obsah korespondence může být konzultován s druhou osobou, která je k tomu oprávněna a která je také vázána mlčenlivostí v rámci tohoto projektu.</a:t>
            </a:r>
          </a:p>
          <a:p>
            <a:r>
              <a:rPr lang="cs-CZ" sz="1800" dirty="0"/>
              <a:t>6. Klient nepožaduje po korespondentovi materiální věci ani jiné výhody nesouvisející s vlastním posláním korespondence.</a:t>
            </a:r>
          </a:p>
          <a:p>
            <a:r>
              <a:rPr lang="cs-CZ" sz="1800" dirty="0"/>
              <a:t>7. Účastníci dopisování mají právo kdykoliv přerušit či ukončit korespondenci.</a:t>
            </a:r>
          </a:p>
          <a:p>
            <a:r>
              <a:rPr lang="cs-CZ" sz="1800" dirty="0"/>
              <a:t>8. Propuštěním na svobodu je tato korespondence automaticky ukončena.</a:t>
            </a:r>
          </a:p>
          <a:p>
            <a:r>
              <a:rPr lang="cs-CZ" sz="1800" dirty="0"/>
              <a:t>9. V rámci tohoto projektu má kaplan věznice právo podávat dobrovolníkovi obecné informace o klientovi (neosobního rázu).</a:t>
            </a:r>
          </a:p>
          <a:p>
            <a:r>
              <a:rPr lang="cs-CZ" sz="1800" dirty="0"/>
              <a:t>10. Korespondence probíhá na úrovni vzájemného respektu, úcty a přijetí</a:t>
            </a:r>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62</a:t>
            </a:fld>
            <a:endParaRPr lang="cs-CZ"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277813"/>
            <a:ext cx="8229600" cy="846931"/>
          </a:xfrm>
        </p:spPr>
        <p:txBody>
          <a:bodyPr/>
          <a:lstStyle/>
          <a:p>
            <a:r>
              <a:rPr lang="cs-CZ" b="1" dirty="0"/>
              <a:t>Penologie</a:t>
            </a:r>
            <a:endParaRPr lang="cs-CZ" dirty="0"/>
          </a:p>
        </p:txBody>
      </p:sp>
      <p:sp>
        <p:nvSpPr>
          <p:cNvPr id="9" name="Zástupný symbol pro obsah 8"/>
          <p:cNvSpPr>
            <a:spLocks noGrp="1"/>
          </p:cNvSpPr>
          <p:nvPr>
            <p:ph idx="1"/>
          </p:nvPr>
        </p:nvSpPr>
        <p:spPr>
          <a:xfrm>
            <a:off x="457200" y="1052736"/>
            <a:ext cx="8435280" cy="5078189"/>
          </a:xfrm>
        </p:spPr>
        <p:txBody>
          <a:bodyPr/>
          <a:lstStyle/>
          <a:p>
            <a:r>
              <a:rPr lang="cs-CZ" sz="1800" b="1" dirty="0"/>
              <a:t>Penologie</a:t>
            </a:r>
            <a:r>
              <a:rPr lang="cs-CZ" sz="1800" dirty="0"/>
              <a:t> (z latinského </a:t>
            </a:r>
            <a:r>
              <a:rPr lang="cs-CZ" sz="1800" i="1" dirty="0" err="1"/>
              <a:t>poena</a:t>
            </a:r>
            <a:r>
              <a:rPr lang="cs-CZ" sz="1800" dirty="0"/>
              <a:t>, trest) je součást právní vědy, jež se zabývá výkonem trestu. Zkoumá účinnost různých druhů trestu, podmínky výkonu trestu, praktické otázky vězeňství, možnosti alternativních trestů, prevenci, recidivu a podobně.</a:t>
            </a:r>
          </a:p>
          <a:p>
            <a:r>
              <a:rPr lang="cs-CZ" sz="1800" dirty="0"/>
              <a:t>Trestem společenství vymáhá dodržování svých norem. Tím jednak hodnotí a potvrzuje jejich závažnost a zároveň uznává trestaného jako příčetnou osobu, odpovědnou za své jednání. </a:t>
            </a:r>
            <a:endParaRPr lang="cs-CZ" sz="1400" dirty="0"/>
          </a:p>
          <a:p>
            <a:r>
              <a:rPr lang="cs-CZ" sz="1800" dirty="0"/>
              <a:t>Kritikové právního trestu jej často přirovnávají k pomstě. Od pomsty by se trest měl lišit tím,</a:t>
            </a:r>
          </a:p>
          <a:p>
            <a:pPr lvl="1"/>
            <a:r>
              <a:rPr lang="cs-CZ" sz="1400" dirty="0"/>
              <a:t>že se neukládá za utrpěnou újmu, nýbrž za </a:t>
            </a:r>
            <a:r>
              <a:rPr lang="cs-CZ" sz="1400" i="1" dirty="0"/>
              <a:t>porušení pravidel</a:t>
            </a:r>
            <a:r>
              <a:rPr lang="cs-CZ" sz="1400" dirty="0"/>
              <a:t>,</a:t>
            </a:r>
          </a:p>
          <a:p>
            <a:pPr lvl="1"/>
            <a:r>
              <a:rPr lang="cs-CZ" sz="1400" dirty="0"/>
              <a:t>že jej ukládá a vykonává </a:t>
            </a:r>
            <a:r>
              <a:rPr lang="cs-CZ" sz="1400" i="1" dirty="0"/>
              <a:t>autorita</a:t>
            </a:r>
            <a:r>
              <a:rPr lang="cs-CZ" sz="1400" dirty="0"/>
              <a:t> (případně společnost) a nikoli poškozený sám,</a:t>
            </a:r>
          </a:p>
          <a:p>
            <a:pPr lvl="1"/>
            <a:r>
              <a:rPr lang="cs-CZ" sz="1400" dirty="0"/>
              <a:t>že je co do rozsahu </a:t>
            </a:r>
            <a:r>
              <a:rPr lang="cs-CZ" sz="1400" i="1" dirty="0"/>
              <a:t>omezen</a:t>
            </a:r>
            <a:r>
              <a:rPr lang="cs-CZ" sz="1400" dirty="0"/>
              <a:t>.</a:t>
            </a:r>
          </a:p>
          <a:p>
            <a:r>
              <a:rPr lang="cs-CZ" sz="1800" dirty="0"/>
              <a:t>Prvním omezením trestu je zásada „oko za oko, zub za zub“: za vyražený zub jen jeden zub a ne všechny. Postupně se tato míra trestu dále snižovala a dnes se nejen postiženým, ale i kritikům společnosti často zdá, že trest je až příliš mírný. Naopak vlivná kritika moderního vězeňství M. </a:t>
            </a:r>
            <a:r>
              <a:rPr lang="cs-CZ" sz="1800" dirty="0" err="1"/>
              <a:t>Foucaulta</a:t>
            </a:r>
            <a:r>
              <a:rPr lang="cs-CZ" sz="1800" dirty="0"/>
              <a:t> ukazuje, jak právě zdánlivě „humánní“ vězení trestance lidsky poškozuje.</a:t>
            </a:r>
          </a:p>
          <a:p>
            <a:endParaRPr lang="cs-CZ" sz="1800" dirty="0"/>
          </a:p>
        </p:txBody>
      </p:sp>
      <p:sp>
        <p:nvSpPr>
          <p:cNvPr id="6" name="Zástupný symbol pro zápatí 5"/>
          <p:cNvSpPr>
            <a:spLocks noGrp="1"/>
          </p:cNvSpPr>
          <p:nvPr>
            <p:ph type="ftr" sz="quarter" idx="11"/>
          </p:nvPr>
        </p:nvSpPr>
        <p:spPr/>
        <p:txBody>
          <a:bodyPr/>
          <a:lstStyle/>
          <a:p>
            <a:pPr>
              <a:defRPr/>
            </a:pPr>
            <a:r>
              <a:rPr lang="cs-CZ" altLang="en-US"/>
              <a:t>Duchovní služba ve věznicích. Jabok 2022</a:t>
            </a:r>
          </a:p>
        </p:txBody>
      </p:sp>
      <p:sp>
        <p:nvSpPr>
          <p:cNvPr id="7" name="Zástupný symbol pro číslo snímku 6"/>
          <p:cNvSpPr>
            <a:spLocks noGrp="1"/>
          </p:cNvSpPr>
          <p:nvPr>
            <p:ph type="sldNum" sz="quarter" idx="12"/>
          </p:nvPr>
        </p:nvSpPr>
        <p:spPr/>
        <p:txBody>
          <a:bodyPr/>
          <a:lstStyle/>
          <a:p>
            <a:pPr>
              <a:defRPr/>
            </a:pPr>
            <a:fld id="{682CD55A-60D7-4571-A729-508FCB59A186}" type="slidenum">
              <a:rPr lang="cs-CZ" altLang="en-US" smtClean="0"/>
              <a:pPr>
                <a:defRPr/>
              </a:pPr>
              <a:t>63</a:t>
            </a:fld>
            <a:endParaRPr lang="cs-CZ"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400" dirty="0"/>
              <a:t>§ 52 </a:t>
            </a:r>
            <a:r>
              <a:rPr lang="cs-CZ" sz="4400" b="1" dirty="0"/>
              <a:t>Druhy trestů</a:t>
            </a:r>
            <a:br>
              <a:rPr lang="cs-CZ" sz="4400" b="1" dirty="0"/>
            </a:br>
            <a:endParaRPr lang="cs-CZ" dirty="0"/>
          </a:p>
        </p:txBody>
      </p:sp>
      <p:sp>
        <p:nvSpPr>
          <p:cNvPr id="3" name="Zástupný symbol pro obsah 2"/>
          <p:cNvSpPr>
            <a:spLocks noGrp="1"/>
          </p:cNvSpPr>
          <p:nvPr>
            <p:ph idx="1"/>
          </p:nvPr>
        </p:nvSpPr>
        <p:spPr>
          <a:xfrm>
            <a:off x="457200" y="1268760"/>
            <a:ext cx="8435280" cy="4862165"/>
          </a:xfrm>
        </p:spPr>
        <p:txBody>
          <a:bodyPr/>
          <a:lstStyle/>
          <a:p>
            <a:r>
              <a:rPr lang="cs-CZ" sz="2000" dirty="0"/>
              <a:t>(1) Za spáchané trestné činy může soud uložit tresty</a:t>
            </a:r>
          </a:p>
          <a:p>
            <a:pPr lvl="1"/>
            <a:r>
              <a:rPr lang="cs-CZ" sz="1200" dirty="0"/>
              <a:t>a) odnětí svobody,</a:t>
            </a:r>
          </a:p>
          <a:p>
            <a:pPr lvl="1"/>
            <a:r>
              <a:rPr lang="cs-CZ" sz="1200" dirty="0"/>
              <a:t>b) domácí vězení,</a:t>
            </a:r>
          </a:p>
          <a:p>
            <a:pPr lvl="1"/>
            <a:r>
              <a:rPr lang="cs-CZ" sz="1200" dirty="0"/>
              <a:t>c) obecně prospěšné práce,</a:t>
            </a:r>
          </a:p>
          <a:p>
            <a:pPr lvl="1"/>
            <a:r>
              <a:rPr lang="cs-CZ" sz="1200" dirty="0"/>
              <a:t>d) propadnutí majetku,</a:t>
            </a:r>
          </a:p>
          <a:p>
            <a:pPr lvl="1"/>
            <a:r>
              <a:rPr lang="cs-CZ" sz="1200" dirty="0"/>
              <a:t>e) peněžitý trest,</a:t>
            </a:r>
          </a:p>
          <a:p>
            <a:pPr lvl="1"/>
            <a:r>
              <a:rPr lang="cs-CZ" sz="1200" dirty="0"/>
              <a:t>f) propadnutí věci nebo jiné majetkové hodnoty,</a:t>
            </a:r>
          </a:p>
          <a:p>
            <a:pPr lvl="1"/>
            <a:r>
              <a:rPr lang="cs-CZ" sz="1200" dirty="0"/>
              <a:t>g) zákaz činnosti,</a:t>
            </a:r>
          </a:p>
          <a:p>
            <a:pPr lvl="1"/>
            <a:r>
              <a:rPr lang="cs-CZ" sz="1200" dirty="0"/>
              <a:t>h) zákaz pobytu,</a:t>
            </a:r>
          </a:p>
          <a:p>
            <a:pPr lvl="1"/>
            <a:r>
              <a:rPr lang="cs-CZ" sz="1200" dirty="0"/>
              <a:t>i) zákaz vstupu na sportovní, kulturní a jiné společenské akce,</a:t>
            </a:r>
          </a:p>
          <a:p>
            <a:pPr lvl="1"/>
            <a:r>
              <a:rPr lang="cs-CZ" sz="1200" dirty="0"/>
              <a:t>j) ztrátu čestných titulů nebo vyznamenání,</a:t>
            </a:r>
          </a:p>
          <a:p>
            <a:pPr lvl="1"/>
            <a:r>
              <a:rPr lang="cs-CZ" sz="1200" dirty="0"/>
              <a:t>k) ztrátu vojenské hodnosti,</a:t>
            </a:r>
          </a:p>
          <a:p>
            <a:pPr lvl="1"/>
            <a:r>
              <a:rPr lang="cs-CZ" sz="1200" dirty="0"/>
              <a:t>l) vyhoštění.</a:t>
            </a:r>
          </a:p>
          <a:p>
            <a:r>
              <a:rPr lang="cs-CZ" sz="2000" dirty="0"/>
              <a:t>(2) Trestem odnětí svobody se rozumí, nestanoví-li trestní zákon jinak,</a:t>
            </a:r>
          </a:p>
          <a:p>
            <a:pPr lvl="1"/>
            <a:r>
              <a:rPr lang="cs-CZ" sz="1200" dirty="0"/>
              <a:t>a) nepodmíněný trest odnětí svobody,</a:t>
            </a:r>
          </a:p>
          <a:p>
            <a:pPr lvl="1"/>
            <a:r>
              <a:rPr lang="cs-CZ" sz="1200" dirty="0"/>
              <a:t>b) podmíněné odsouzení k trestu odnětí svobody,</a:t>
            </a:r>
          </a:p>
          <a:p>
            <a:pPr lvl="1"/>
            <a:r>
              <a:rPr lang="cs-CZ" sz="1200" dirty="0"/>
              <a:t>c) podmíněné odsouzení k trestu odnětí svobody s dohledem.</a:t>
            </a:r>
          </a:p>
          <a:p>
            <a:r>
              <a:rPr lang="cs-CZ" sz="2000" dirty="0"/>
              <a:t>(3) Zvláštním typem trestu odnětí svobody je výjimečný trest (§ 54).</a:t>
            </a:r>
          </a:p>
          <a:p>
            <a:endParaRPr lang="cs-CZ" sz="2000" dirty="0"/>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64</a:t>
            </a:fld>
            <a:endParaRPr lang="cs-CZ"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350987"/>
          </a:xfrm>
        </p:spPr>
        <p:txBody>
          <a:bodyPr/>
          <a:lstStyle/>
          <a:p>
            <a:r>
              <a:rPr lang="cs-CZ" sz="4000" b="1" dirty="0"/>
              <a:t>Účel trestu odnětí svobody</a:t>
            </a:r>
          </a:p>
        </p:txBody>
      </p:sp>
      <p:graphicFrame>
        <p:nvGraphicFramePr>
          <p:cNvPr id="7" name="Zástupný symbol pro obsah 6"/>
          <p:cNvGraphicFramePr>
            <a:graphicFrameLocks noGrp="1"/>
          </p:cNvGraphicFramePr>
          <p:nvPr>
            <p:ph idx="1"/>
          </p:nvPr>
        </p:nvGraphicFramePr>
        <p:xfrm>
          <a:off x="457200" y="1196752"/>
          <a:ext cx="8229600" cy="4934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65</a:t>
            </a:fld>
            <a:endParaRPr lang="cs-CZ"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846931"/>
          </a:xfrm>
        </p:spPr>
        <p:txBody>
          <a:bodyPr/>
          <a:lstStyle/>
          <a:p>
            <a:r>
              <a:rPr lang="cs-CZ" b="1" dirty="0"/>
              <a:t>Dějiny trestu</a:t>
            </a:r>
            <a:endParaRPr lang="cs-CZ" dirty="0"/>
          </a:p>
        </p:txBody>
      </p:sp>
      <p:sp>
        <p:nvSpPr>
          <p:cNvPr id="3" name="Zástupný symbol pro obsah 2"/>
          <p:cNvSpPr>
            <a:spLocks noGrp="1"/>
          </p:cNvSpPr>
          <p:nvPr>
            <p:ph idx="1"/>
          </p:nvPr>
        </p:nvSpPr>
        <p:spPr>
          <a:xfrm>
            <a:off x="457200" y="1124744"/>
            <a:ext cx="8435280" cy="5006181"/>
          </a:xfrm>
        </p:spPr>
        <p:txBody>
          <a:bodyPr/>
          <a:lstStyle/>
          <a:p>
            <a:r>
              <a:rPr lang="cs-CZ" sz="1800" dirty="0"/>
              <a:t>Trest jakožto sankce, uvalená na pachatele vnější autoritou bez ohledu na to, jak své jednání hodnotí on sám, se vyskytuje už v archaických společnostech bez státního monopolu na násilí. Běžnými sankcemi jsou například veřejný posměch, vyloučení z kmene, tělesný trest anebo smrt. Trest, vynesený kmenovou autoritou, vykonává celé společenství. Ve starověkých společnostech se trestní řízení chápalo jako </a:t>
            </a:r>
            <a:r>
              <a:rPr lang="cs-CZ" sz="1800" b="1" dirty="0"/>
              <a:t>spor mezi poškozenými nebo jejich příbuznými a pachatelem </a:t>
            </a:r>
            <a:r>
              <a:rPr lang="cs-CZ" sz="1800" dirty="0"/>
              <a:t>(</a:t>
            </a:r>
            <a:r>
              <a:rPr lang="cs-CZ" sz="1800" i="1" dirty="0" err="1"/>
              <a:t>akuzační</a:t>
            </a:r>
            <a:r>
              <a:rPr lang="cs-CZ" sz="1800" i="1" dirty="0"/>
              <a:t> princip</a:t>
            </a:r>
            <a:r>
              <a:rPr lang="cs-CZ" sz="1800" dirty="0"/>
              <a:t>). Ještě v antickém Římě musel žalobce obviněného sám chytit, předvést a usvědčit. </a:t>
            </a:r>
            <a:endParaRPr lang="cs-CZ" sz="1800" baseline="30000" dirty="0"/>
          </a:p>
          <a:p>
            <a:r>
              <a:rPr lang="cs-CZ" sz="1800" dirty="0"/>
              <a:t>Teprve s posilováním centrální moci se trestní řízení odchyluje od soukromoprávního a </a:t>
            </a:r>
            <a:r>
              <a:rPr lang="cs-CZ" sz="1800" b="1" dirty="0"/>
              <a:t>funkci žalobce přebírá stát, který také zařizuje vyšetřování a případný výkon trestu</a:t>
            </a:r>
            <a:r>
              <a:rPr lang="cs-CZ" sz="1800" dirty="0"/>
              <a:t> (</a:t>
            </a:r>
            <a:r>
              <a:rPr lang="cs-CZ" sz="1800" i="1" dirty="0"/>
              <a:t>inkviziční princip</a:t>
            </a:r>
            <a:r>
              <a:rPr lang="cs-CZ" sz="1800" dirty="0"/>
              <a:t>); naopak poškozený hraje v procesu nanejvýš roli svědka a o náhradu škody musí žalovat zvlášť. Tak vzniká funkce veřejného žalobce a později i policejního vyšetřování. Důležitým krokem bylo </a:t>
            </a:r>
            <a:r>
              <a:rPr lang="cs-CZ" sz="1800" b="1" dirty="0"/>
              <a:t>zavedení práva na obhajobu</a:t>
            </a:r>
            <a:r>
              <a:rPr lang="cs-CZ" sz="1800" dirty="0"/>
              <a:t>, jež se prosadilo ve vrcholném středověku, a </a:t>
            </a:r>
            <a:r>
              <a:rPr lang="cs-CZ" sz="1800" b="1" dirty="0"/>
              <a:t>monopol státu na legitimní užívání násilí. </a:t>
            </a:r>
            <a:r>
              <a:rPr lang="cs-CZ" sz="1800" dirty="0"/>
              <a:t>V tradici římského práva se konečně prosadila i zásada, že trest lze ukládat jen na základě zákona (</a:t>
            </a:r>
            <a:r>
              <a:rPr lang="cs-CZ" sz="1800" i="1" dirty="0" err="1"/>
              <a:t>nulla</a:t>
            </a:r>
            <a:r>
              <a:rPr lang="cs-CZ" sz="1800" i="1" dirty="0"/>
              <a:t> </a:t>
            </a:r>
            <a:r>
              <a:rPr lang="cs-CZ" sz="1800" i="1" dirty="0" err="1"/>
              <a:t>poena</a:t>
            </a:r>
            <a:r>
              <a:rPr lang="cs-CZ" sz="1800" i="1" dirty="0"/>
              <a:t> sine </a:t>
            </a:r>
            <a:r>
              <a:rPr lang="cs-CZ" sz="1800" i="1" dirty="0" err="1"/>
              <a:t>lege</a:t>
            </a:r>
            <a:r>
              <a:rPr lang="cs-CZ" sz="1800" dirty="0"/>
              <a:t>), a jen v jím stanovené výši. Od 18. století se také zavádí instituce odvolacích soudů a odvolání.</a:t>
            </a:r>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66</a:t>
            </a:fld>
            <a:endParaRPr lang="cs-CZ"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Druhy trestů</a:t>
            </a:r>
          </a:p>
        </p:txBody>
      </p:sp>
      <p:sp>
        <p:nvSpPr>
          <p:cNvPr id="3" name="Zástupný symbol pro obsah 2"/>
          <p:cNvSpPr>
            <a:spLocks noGrp="1"/>
          </p:cNvSpPr>
          <p:nvPr>
            <p:ph idx="1"/>
          </p:nvPr>
        </p:nvSpPr>
        <p:spPr>
          <a:xfrm>
            <a:off x="323528" y="1124744"/>
            <a:ext cx="8363272" cy="5006181"/>
          </a:xfrm>
        </p:spPr>
        <p:txBody>
          <a:bodyPr/>
          <a:lstStyle/>
          <a:p>
            <a:r>
              <a:rPr lang="cs-CZ" sz="2400" dirty="0"/>
              <a:t>Starší hrdelní a tělesné tresty se od počátku novověku nahrazují vězením nebo pokutami a vyskytují se už jen ve velmi tradicionalistických, zejména islámských zemích. </a:t>
            </a:r>
          </a:p>
          <a:p>
            <a:r>
              <a:rPr lang="cs-CZ" sz="2400" b="1" dirty="0"/>
              <a:t>Trest smrti poprvé napadl italský právník </a:t>
            </a:r>
            <a:r>
              <a:rPr lang="cs-CZ" sz="2400" b="1" dirty="0" err="1"/>
              <a:t>Beccaria</a:t>
            </a:r>
            <a:r>
              <a:rPr lang="cs-CZ" sz="2400" b="1" dirty="0"/>
              <a:t>, a přes vehementní obhajobu I. Kanta a dalších se v průběhu 20. století ve většině zemí zrušil</a:t>
            </a:r>
            <a:r>
              <a:rPr lang="cs-CZ" sz="2400" dirty="0"/>
              <a:t>; přispělo k tomu i zneužívání trestu smrti totalitními režimy 20. století. </a:t>
            </a:r>
          </a:p>
          <a:p>
            <a:r>
              <a:rPr lang="cs-CZ" sz="2400" dirty="0"/>
              <a:t>V současné době se diskutuje o účelnosti a účinnosti běžného trestu vězení a zkoušejí se různé alternativní tresty, které například pachatele konfrontují s jeho obětí a ukládají mu, aby se o ni nebo o pozůstalé postaral, nebo mu ukládají veřejně prospěšné práce.</a:t>
            </a:r>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67</a:t>
            </a:fld>
            <a:endParaRPr lang="cs-CZ"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846931"/>
          </a:xfrm>
        </p:spPr>
        <p:txBody>
          <a:bodyPr/>
          <a:lstStyle/>
          <a:p>
            <a:r>
              <a:rPr lang="cs-CZ" b="1" dirty="0" err="1"/>
              <a:t>Retributivní</a:t>
            </a:r>
            <a:r>
              <a:rPr lang="cs-CZ" b="1" dirty="0"/>
              <a:t> a </a:t>
            </a:r>
            <a:r>
              <a:rPr lang="cs-CZ" b="1" dirty="0" err="1"/>
              <a:t>restorativní</a:t>
            </a:r>
            <a:r>
              <a:rPr lang="cs-CZ" b="1" dirty="0"/>
              <a:t> justice</a:t>
            </a:r>
            <a:endParaRPr lang="cs-CZ" dirty="0"/>
          </a:p>
        </p:txBody>
      </p:sp>
      <p:sp>
        <p:nvSpPr>
          <p:cNvPr id="3" name="Zástupný symbol pro obsah 2"/>
          <p:cNvSpPr>
            <a:spLocks noGrp="1"/>
          </p:cNvSpPr>
          <p:nvPr>
            <p:ph sz="half" idx="1"/>
          </p:nvPr>
        </p:nvSpPr>
        <p:spPr>
          <a:xfrm>
            <a:off x="457200" y="1484784"/>
            <a:ext cx="3970784" cy="4646141"/>
          </a:xfrm>
        </p:spPr>
        <p:txBody>
          <a:bodyPr/>
          <a:lstStyle/>
          <a:p>
            <a:r>
              <a:rPr lang="cs-CZ" sz="1800" b="1" dirty="0" err="1"/>
              <a:t>Retributivní</a:t>
            </a:r>
            <a:r>
              <a:rPr lang="cs-CZ" sz="1800" b="1" dirty="0"/>
              <a:t> justice</a:t>
            </a:r>
            <a:r>
              <a:rPr lang="cs-CZ" sz="1800" dirty="0"/>
              <a:t> je tradiční koncept trestního soudnictví, který se zaměřuje spíše na potrestání (</a:t>
            </a:r>
            <a:r>
              <a:rPr lang="cs-CZ" sz="1800" i="1" dirty="0"/>
              <a:t>retribuci</a:t>
            </a:r>
            <a:r>
              <a:rPr lang="cs-CZ" sz="1800" dirty="0"/>
              <a:t>) pachatele než na obnovení předchozích poměrů. Důležitý je trest, zejména trest odnětí svobody, nikoli tresty alternativní nebo např. mediace či probace. V tomto konceptu je vlastně primární obětí stát, skutečná oběť, poškozený, je do jisté míry přehlížena. Jde tak o odchylný koncept od novějšího konceptu obnovující (</a:t>
            </a:r>
            <a:r>
              <a:rPr lang="cs-CZ" sz="1800" i="1" dirty="0" err="1"/>
              <a:t>restorativní</a:t>
            </a:r>
            <a:r>
              <a:rPr lang="cs-CZ" sz="1800" dirty="0"/>
              <a:t>) justice.</a:t>
            </a:r>
          </a:p>
          <a:p>
            <a:endParaRPr lang="cs-CZ" sz="2000" dirty="0"/>
          </a:p>
        </p:txBody>
      </p:sp>
      <p:sp>
        <p:nvSpPr>
          <p:cNvPr id="4" name="Zástupný symbol pro obsah 3"/>
          <p:cNvSpPr>
            <a:spLocks noGrp="1"/>
          </p:cNvSpPr>
          <p:nvPr>
            <p:ph sz="half" idx="2"/>
          </p:nvPr>
        </p:nvSpPr>
        <p:spPr>
          <a:xfrm>
            <a:off x="4648200" y="1484784"/>
            <a:ext cx="4038600" cy="4646141"/>
          </a:xfrm>
        </p:spPr>
        <p:txBody>
          <a:bodyPr/>
          <a:lstStyle/>
          <a:p>
            <a:r>
              <a:rPr lang="cs-CZ" sz="1800" b="1" dirty="0" err="1"/>
              <a:t>Restorativní</a:t>
            </a:r>
            <a:r>
              <a:rPr lang="cs-CZ" sz="1800" b="1" dirty="0"/>
              <a:t> justice</a:t>
            </a:r>
            <a:r>
              <a:rPr lang="cs-CZ" sz="1800" dirty="0"/>
              <a:t> je koncept trestního soudnictví, který se zaměřuje spíše na obnovení (anglicky </a:t>
            </a:r>
            <a:r>
              <a:rPr lang="cs-CZ" sz="1800" i="1" dirty="0" err="1"/>
              <a:t>restoration</a:t>
            </a:r>
            <a:r>
              <a:rPr lang="cs-CZ" sz="1800" dirty="0"/>
              <a:t>) poměrů než na represi. V tomto konceptu ustupuje zájem na potrestání pachatele do pozadí, naopak je upřednostňováno aktivní zapojení obětí trestných činů do řízení, jsou zdůrazňována jejich práva a pachatelům se usnadňuje rozhodnutí převzít odpovědnost za své činy, napravit škody a obětem dát satisfakci za způsobenou újmu. Je zde využívána hlavně probace a mediace.</a:t>
            </a:r>
          </a:p>
          <a:p>
            <a:endParaRPr lang="cs-CZ" sz="1800" dirty="0"/>
          </a:p>
        </p:txBody>
      </p:sp>
      <p:sp>
        <p:nvSpPr>
          <p:cNvPr id="6" name="Zástupný symbol pro zápatí 5"/>
          <p:cNvSpPr>
            <a:spLocks noGrp="1"/>
          </p:cNvSpPr>
          <p:nvPr>
            <p:ph type="ftr" sz="quarter" idx="11"/>
          </p:nvPr>
        </p:nvSpPr>
        <p:spPr/>
        <p:txBody>
          <a:bodyPr/>
          <a:lstStyle/>
          <a:p>
            <a:pPr>
              <a:defRPr/>
            </a:pPr>
            <a:r>
              <a:rPr lang="cs-CZ" altLang="en-US"/>
              <a:t>Duchovní služba ve věznicích. Jabok 2022</a:t>
            </a:r>
          </a:p>
        </p:txBody>
      </p:sp>
      <p:sp>
        <p:nvSpPr>
          <p:cNvPr id="7" name="Zástupný symbol pro číslo snímku 6"/>
          <p:cNvSpPr>
            <a:spLocks noGrp="1"/>
          </p:cNvSpPr>
          <p:nvPr>
            <p:ph type="sldNum" sz="quarter" idx="12"/>
          </p:nvPr>
        </p:nvSpPr>
        <p:spPr/>
        <p:txBody>
          <a:bodyPr/>
          <a:lstStyle/>
          <a:p>
            <a:pPr>
              <a:defRPr/>
            </a:pPr>
            <a:fld id="{682CD55A-60D7-4571-A729-508FCB59A186}" type="slidenum">
              <a:rPr lang="cs-CZ" altLang="en-US" smtClean="0"/>
              <a:pPr>
                <a:defRPr/>
              </a:pPr>
              <a:t>68</a:t>
            </a:fld>
            <a:endParaRPr lang="cs-CZ"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400" dirty="0" err="1"/>
              <a:t>Restorativní</a:t>
            </a:r>
            <a:r>
              <a:rPr lang="cs-CZ" sz="4400" dirty="0"/>
              <a:t> justice</a:t>
            </a:r>
            <a:endParaRPr lang="cs-CZ" dirty="0"/>
          </a:p>
        </p:txBody>
      </p:sp>
      <p:sp>
        <p:nvSpPr>
          <p:cNvPr id="3" name="Zástupný symbol pro obsah 2"/>
          <p:cNvSpPr>
            <a:spLocks noGrp="1"/>
          </p:cNvSpPr>
          <p:nvPr>
            <p:ph idx="1"/>
          </p:nvPr>
        </p:nvSpPr>
        <p:spPr>
          <a:xfrm>
            <a:off x="457200" y="1600201"/>
            <a:ext cx="8229600" cy="3917032"/>
          </a:xfrm>
        </p:spPr>
        <p:txBody>
          <a:bodyPr/>
          <a:lstStyle/>
          <a:p>
            <a:r>
              <a:rPr lang="cs-CZ" sz="2400" dirty="0" err="1"/>
              <a:t>Restorativní</a:t>
            </a:r>
            <a:r>
              <a:rPr lang="cs-CZ" sz="2400" dirty="0"/>
              <a:t> justice se zaměřuje na trestný čin a jeho důsledky v pravém slova smyslu, tj. na usmíření obětí, pachatelů a jejich komunit tím způsobem, že se snaží nalézat všemi zainteresovanými stranami akceptovatelné, kompromisní řešení o tom, jak se co nejlépe vypořádat se spáchaným trestným činem. </a:t>
            </a:r>
          </a:p>
          <a:p>
            <a:r>
              <a:rPr lang="cs-CZ" sz="2400" dirty="0"/>
              <a:t>V neposlední řadě se snaží o reintegraci oběti a pachatele do jejich komunit tím, že ozdravuje škody a újmy způsobené trestným činem a díky vzájemným rozhovorům přispívá také k snižování recidivy.“</a:t>
            </a:r>
          </a:p>
          <a:p>
            <a:endParaRPr lang="cs-CZ" sz="2400" dirty="0"/>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69</a:t>
            </a:fld>
            <a:endParaRPr lang="cs-CZ"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774923"/>
          </a:xfrm>
        </p:spPr>
        <p:txBody>
          <a:bodyPr/>
          <a:lstStyle/>
          <a:p>
            <a:r>
              <a:rPr lang="cs-CZ" dirty="0"/>
              <a:t>Zdroje </a:t>
            </a:r>
          </a:p>
        </p:txBody>
      </p:sp>
      <p:sp>
        <p:nvSpPr>
          <p:cNvPr id="3" name="Zástupný symbol pro obsah 2"/>
          <p:cNvSpPr>
            <a:spLocks noGrp="1"/>
          </p:cNvSpPr>
          <p:nvPr>
            <p:ph idx="1"/>
          </p:nvPr>
        </p:nvSpPr>
        <p:spPr>
          <a:xfrm>
            <a:off x="467544" y="980728"/>
            <a:ext cx="8229600" cy="5294213"/>
          </a:xfrm>
        </p:spPr>
        <p:txBody>
          <a:bodyPr/>
          <a:lstStyle/>
          <a:p>
            <a:r>
              <a:rPr lang="cs-CZ" sz="2200" dirty="0" err="1"/>
              <a:t>Ppt</a:t>
            </a:r>
            <a:r>
              <a:rPr lang="cs-CZ" sz="2200" dirty="0"/>
              <a:t> prezentace (</a:t>
            </a:r>
            <a:r>
              <a:rPr lang="cs-CZ" sz="2200" dirty="0" err="1"/>
              <a:t>Moodle</a:t>
            </a:r>
            <a:r>
              <a:rPr lang="cs-CZ" sz="2200" dirty="0"/>
              <a:t>)</a:t>
            </a:r>
          </a:p>
          <a:p>
            <a:r>
              <a:rPr lang="cs-CZ" sz="2200" dirty="0"/>
              <a:t>MITÁŠ, Václav, </a:t>
            </a:r>
            <a:r>
              <a:rPr lang="cs-CZ" sz="2200" i="1" dirty="0"/>
              <a:t>Duchovenská služba v </a:t>
            </a:r>
            <a:r>
              <a:rPr lang="cs-CZ" sz="2200" i="1" dirty="0" err="1"/>
              <a:t>penitenciárním</a:t>
            </a:r>
            <a:r>
              <a:rPr lang="cs-CZ" sz="2200" i="1" dirty="0"/>
              <a:t> prostředí</a:t>
            </a:r>
            <a:r>
              <a:rPr lang="cs-CZ" sz="2200" dirty="0"/>
              <a:t>, Praha, VDP, 2007 (</a:t>
            </a:r>
            <a:r>
              <a:rPr lang="cs-CZ" sz="2200" dirty="0" err="1"/>
              <a:t>Moodle</a:t>
            </a:r>
            <a:r>
              <a:rPr lang="cs-CZ" sz="2200" dirty="0"/>
              <a:t>)</a:t>
            </a:r>
          </a:p>
          <a:p>
            <a:r>
              <a:rPr lang="cs-CZ" sz="2200" dirty="0"/>
              <a:t>http://www.</a:t>
            </a:r>
            <a:r>
              <a:rPr lang="cs-CZ" sz="2200" dirty="0" err="1"/>
              <a:t>vdpcr.eu</a:t>
            </a:r>
            <a:r>
              <a:rPr lang="cs-CZ" sz="2200" dirty="0"/>
              <a:t>/</a:t>
            </a:r>
          </a:p>
          <a:p>
            <a:r>
              <a:rPr lang="cs-CZ" sz="2200" cap="all" dirty="0"/>
              <a:t>Pivoňka</a:t>
            </a:r>
            <a:r>
              <a:rPr lang="cs-CZ" sz="2200" dirty="0"/>
              <a:t>, Bohdan. </a:t>
            </a:r>
            <a:r>
              <a:rPr lang="cs-CZ" sz="2200" i="1" dirty="0"/>
              <a:t>Duchovní služba v postkomunistickém vězení, aneb Ohlédnutí za dvacetiletím Vězeňské duchovenské péče</a:t>
            </a:r>
            <a:r>
              <a:rPr lang="cs-CZ" sz="2200" dirty="0"/>
              <a:t>. </a:t>
            </a:r>
            <a:r>
              <a:rPr lang="cs-CZ" sz="2200" dirty="0" err="1"/>
              <a:t>Středokluky</a:t>
            </a:r>
            <a:r>
              <a:rPr lang="cs-CZ" sz="2200" dirty="0"/>
              <a:t>: Zdeněk </a:t>
            </a:r>
            <a:r>
              <a:rPr lang="cs-CZ" sz="2200" dirty="0" err="1"/>
              <a:t>Susa</a:t>
            </a:r>
            <a:r>
              <a:rPr lang="cs-CZ" sz="2200" dirty="0"/>
              <a:t>, 2018. ISBN 978-80-88084-16-7.</a:t>
            </a:r>
          </a:p>
          <a:p>
            <a:r>
              <a:rPr lang="cs-CZ" sz="2200" dirty="0"/>
              <a:t>JALUŠKA, Aleš, Osoby ve výkonu trestu odnětí svobody, in: </a:t>
            </a:r>
            <a:r>
              <a:rPr lang="cs-CZ" sz="2200" cap="all" dirty="0"/>
              <a:t>Martinek</a:t>
            </a:r>
            <a:r>
              <a:rPr lang="cs-CZ" sz="2200" dirty="0"/>
              <a:t>, Michael a kol. </a:t>
            </a:r>
            <a:r>
              <a:rPr lang="cs-CZ" sz="2200" i="1" dirty="0"/>
              <a:t>Praktická teologie pro sociální pracovníky</a:t>
            </a:r>
            <a:r>
              <a:rPr lang="cs-CZ" sz="2200" dirty="0"/>
              <a:t>. [Praha]: </a:t>
            </a:r>
            <a:r>
              <a:rPr lang="cs-CZ" sz="2200" dirty="0" err="1"/>
              <a:t>Jabok</a:t>
            </a:r>
            <a:r>
              <a:rPr lang="cs-CZ" sz="2200" dirty="0"/>
              <a:t>, 2008. ISBN 978-80-904137-6-4.</a:t>
            </a:r>
          </a:p>
          <a:p>
            <a:r>
              <a:rPr lang="cs-CZ" sz="2200" dirty="0"/>
              <a:t>MARTINEK, Michael: </a:t>
            </a:r>
            <a:r>
              <a:rPr lang="cs-CZ" sz="2200" i="1" dirty="0"/>
              <a:t>Duchovní služba ve věznicích (pracovní text, materiály IS)</a:t>
            </a:r>
            <a:endParaRPr lang="cs-CZ" sz="2200" dirty="0"/>
          </a:p>
          <a:p>
            <a:r>
              <a:rPr lang="cs-CZ" sz="2200" dirty="0"/>
              <a:t>Jindřich </a:t>
            </a:r>
            <a:r>
              <a:rPr lang="cs-CZ" sz="2200" dirty="0" err="1"/>
              <a:t>Štreit</a:t>
            </a:r>
            <a:r>
              <a:rPr lang="cs-CZ" sz="2200" dirty="0"/>
              <a:t>: výstava </a:t>
            </a:r>
            <a:r>
              <a:rPr lang="cs-CZ" sz="2200" i="1" dirty="0"/>
              <a:t>ZE TMY KE SVĚTLI</a:t>
            </a:r>
            <a:endParaRPr lang="cs-CZ" sz="2200" dirty="0"/>
          </a:p>
          <a:p>
            <a:endParaRPr lang="cs-CZ" sz="2200" dirty="0"/>
          </a:p>
        </p:txBody>
      </p:sp>
      <p:sp>
        <p:nvSpPr>
          <p:cNvPr id="4" name="Zástupný symbol pro zápatí 3"/>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p:cNvSpPr>
            <a:spLocks noGrp="1"/>
          </p:cNvSpPr>
          <p:nvPr>
            <p:ph type="sldNum" sz="quarter" idx="12"/>
          </p:nvPr>
        </p:nvSpPr>
        <p:spPr/>
        <p:txBody>
          <a:bodyPr/>
          <a:lstStyle/>
          <a:p>
            <a:pPr>
              <a:defRPr/>
            </a:pPr>
            <a:fld id="{DF522BFC-2805-406B-BB32-CD1106E8DB64}" type="slidenum">
              <a:rPr lang="cs-CZ" altLang="en-US" smtClean="0"/>
              <a:pPr>
                <a:defRPr/>
              </a:pPr>
              <a:t>7</a:t>
            </a:fld>
            <a:endParaRPr lang="cs-CZ"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918939"/>
          </a:xfrm>
        </p:spPr>
        <p:txBody>
          <a:bodyPr/>
          <a:lstStyle/>
          <a:p>
            <a:r>
              <a:rPr lang="cs-CZ" dirty="0" err="1"/>
              <a:t>Postpenitenciární</a:t>
            </a:r>
            <a:r>
              <a:rPr lang="cs-CZ" dirty="0"/>
              <a:t> péče</a:t>
            </a:r>
          </a:p>
        </p:txBody>
      </p:sp>
      <p:sp>
        <p:nvSpPr>
          <p:cNvPr id="3" name="Zástupný symbol pro obsah 2"/>
          <p:cNvSpPr>
            <a:spLocks noGrp="1"/>
          </p:cNvSpPr>
          <p:nvPr>
            <p:ph idx="1"/>
          </p:nvPr>
        </p:nvSpPr>
        <p:spPr/>
        <p:txBody>
          <a:bodyPr/>
          <a:lstStyle/>
          <a:p>
            <a:r>
              <a:rPr lang="cs-CZ" dirty="0"/>
              <a:t>http://www.zabranou.</a:t>
            </a:r>
            <a:r>
              <a:rPr lang="cs-CZ" dirty="0" err="1"/>
              <a:t>cz</a:t>
            </a:r>
            <a:r>
              <a:rPr lang="cs-CZ" dirty="0"/>
              <a:t>/</a:t>
            </a:r>
          </a:p>
          <a:p>
            <a:r>
              <a:rPr lang="cs-CZ" dirty="0"/>
              <a:t>Nová šance: http://www.</a:t>
            </a:r>
            <a:r>
              <a:rPr lang="cs-CZ" dirty="0" err="1"/>
              <a:t>koblov.cz</a:t>
            </a:r>
            <a:r>
              <a:rPr lang="cs-CZ" dirty="0"/>
              <a:t>/</a:t>
            </a:r>
          </a:p>
          <a:p>
            <a:r>
              <a:rPr lang="cs-CZ" dirty="0"/>
              <a:t>http://prisonfellowship.cz/</a:t>
            </a:r>
          </a:p>
        </p:txBody>
      </p:sp>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DF522BFC-2805-406B-BB32-CD1106E8DB64}" type="slidenum">
              <a:rPr lang="cs-CZ" altLang="en-US" smtClean="0"/>
              <a:pPr>
                <a:defRPr/>
              </a:pPr>
              <a:t>70</a:t>
            </a:fld>
            <a:endParaRPr lang="cs-CZ"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4"/>
          <p:cNvSpPr>
            <a:spLocks noGrp="1"/>
          </p:cNvSpPr>
          <p:nvPr>
            <p:ph type="ftr" sz="quarter" idx="11"/>
          </p:nvPr>
        </p:nvSpPr>
        <p:spPr/>
        <p:txBody>
          <a:bodyPr/>
          <a:lstStyle/>
          <a:p>
            <a:pPr>
              <a:defRPr/>
            </a:pPr>
            <a:r>
              <a:rPr lang="cs-CZ" altLang="en-US"/>
              <a:t>Duchovní služba ve věznicích. Jabok 2022</a:t>
            </a:r>
          </a:p>
        </p:txBody>
      </p:sp>
      <p:sp>
        <p:nvSpPr>
          <p:cNvPr id="6" name="Zástupný symbol pro číslo snímku 5"/>
          <p:cNvSpPr>
            <a:spLocks noGrp="1"/>
          </p:cNvSpPr>
          <p:nvPr>
            <p:ph type="sldNum" sz="quarter" idx="12"/>
          </p:nvPr>
        </p:nvSpPr>
        <p:spPr/>
        <p:txBody>
          <a:bodyPr/>
          <a:lstStyle/>
          <a:p>
            <a:pPr>
              <a:defRPr/>
            </a:pPr>
            <a:fld id="{723DCB02-4C7B-420F-8623-083D873DE942}" type="slidenum">
              <a:rPr lang="cs-CZ" altLang="en-US"/>
              <a:pPr>
                <a:defRPr/>
              </a:pPr>
              <a:t>71</a:t>
            </a:fld>
            <a:endParaRPr lang="cs-CZ" altLang="en-US"/>
          </a:p>
        </p:txBody>
      </p:sp>
      <p:sp>
        <p:nvSpPr>
          <p:cNvPr id="22533" name="Rectangle 2"/>
          <p:cNvSpPr>
            <a:spLocks noGrp="1" noChangeArrowheads="1"/>
          </p:cNvSpPr>
          <p:nvPr>
            <p:ph type="title"/>
          </p:nvPr>
        </p:nvSpPr>
        <p:spPr>
          <a:xfrm>
            <a:off x="457200" y="277813"/>
            <a:ext cx="8229600" cy="774700"/>
          </a:xfrm>
        </p:spPr>
        <p:txBody>
          <a:bodyPr/>
          <a:lstStyle/>
          <a:p>
            <a:pPr eaLnBrk="1" hangingPunct="1"/>
            <a:r>
              <a:rPr lang="cs-CZ" dirty="0"/>
              <a:t>Literatura</a:t>
            </a:r>
          </a:p>
        </p:txBody>
      </p:sp>
      <p:sp>
        <p:nvSpPr>
          <p:cNvPr id="22534" name="Rectangle 3"/>
          <p:cNvSpPr>
            <a:spLocks noGrp="1" noChangeArrowheads="1"/>
          </p:cNvSpPr>
          <p:nvPr>
            <p:ph type="body" idx="1"/>
          </p:nvPr>
        </p:nvSpPr>
        <p:spPr>
          <a:xfrm>
            <a:off x="395288" y="1268413"/>
            <a:ext cx="8229600" cy="5040312"/>
          </a:xfrm>
        </p:spPr>
        <p:txBody>
          <a:bodyPr/>
          <a:lstStyle/>
          <a:p>
            <a:pPr eaLnBrk="1" hangingPunct="1">
              <a:lnSpc>
                <a:spcPct val="80000"/>
              </a:lnSpc>
              <a:buFont typeface="Wingdings" pitchFamily="2" charset="2"/>
              <a:buNone/>
            </a:pPr>
            <a:r>
              <a:rPr lang="cs-CZ" sz="1700" b="1" dirty="0"/>
              <a:t>Základní:</a:t>
            </a:r>
          </a:p>
          <a:p>
            <a:pPr eaLnBrk="1" hangingPunct="1">
              <a:lnSpc>
                <a:spcPct val="80000"/>
              </a:lnSpc>
            </a:pPr>
            <a:r>
              <a:rPr lang="cs-CZ" sz="1700" b="1" dirty="0"/>
              <a:t>FRANKL, V.E. </a:t>
            </a:r>
            <a:r>
              <a:rPr lang="cs-CZ" sz="1700" b="1" i="1" dirty="0"/>
              <a:t>Lékařská péče o duši</a:t>
            </a:r>
            <a:r>
              <a:rPr lang="cs-CZ" sz="1700" b="1" dirty="0"/>
              <a:t>, Brno, Cesta 1997.</a:t>
            </a:r>
          </a:p>
          <a:p>
            <a:pPr eaLnBrk="1" hangingPunct="1">
              <a:lnSpc>
                <a:spcPct val="80000"/>
              </a:lnSpc>
            </a:pPr>
            <a:r>
              <a:rPr lang="cs-CZ" sz="1700" b="1" dirty="0"/>
              <a:t>HÁLA, J. </a:t>
            </a:r>
            <a:r>
              <a:rPr lang="cs-CZ" sz="1700" b="1" i="1" dirty="0"/>
              <a:t>Teorie a praxe českého vězeňství I + II</a:t>
            </a:r>
            <a:r>
              <a:rPr lang="cs-CZ" sz="1700" b="1" dirty="0"/>
              <a:t>. České Budějovice, ZSF JU 1997 + 1999.</a:t>
            </a:r>
          </a:p>
          <a:p>
            <a:pPr eaLnBrk="1" hangingPunct="1">
              <a:lnSpc>
                <a:spcPct val="80000"/>
              </a:lnSpc>
            </a:pPr>
            <a:r>
              <a:rPr lang="cs-CZ" sz="1700" b="1" dirty="0"/>
              <a:t>ŘEZÁČ, F.J. Vězeňství v dosavadních způsobech svých s návrhem o zdárnější trestání a polepšování zločinců. Příloha časopisu </a:t>
            </a:r>
            <a:r>
              <a:rPr lang="cs-CZ" sz="1700" b="1" i="1" dirty="0"/>
              <a:t>„České vězeňství“ 3</a:t>
            </a:r>
            <a:r>
              <a:rPr lang="cs-CZ" sz="1700" b="1" dirty="0"/>
              <a:t>, 1995, s. 4-5.</a:t>
            </a:r>
          </a:p>
          <a:p>
            <a:pPr eaLnBrk="1" hangingPunct="1">
              <a:lnSpc>
                <a:spcPct val="80000"/>
              </a:lnSpc>
            </a:pPr>
            <a:r>
              <a:rPr lang="cs-CZ" sz="1700" b="1" dirty="0"/>
              <a:t>VACEK, E. Jakou šanci mají propuštění vězni . Časopis </a:t>
            </a:r>
            <a:r>
              <a:rPr lang="cs-CZ" sz="1700" b="1" i="1" dirty="0"/>
              <a:t>České vězeňství</a:t>
            </a:r>
            <a:r>
              <a:rPr lang="cs-CZ" sz="1700" b="1" dirty="0"/>
              <a:t> 4,1996, s. 1, 6-14.</a:t>
            </a:r>
          </a:p>
          <a:p>
            <a:pPr eaLnBrk="1" hangingPunct="1">
              <a:lnSpc>
                <a:spcPct val="80000"/>
              </a:lnSpc>
              <a:buFont typeface="Wingdings" pitchFamily="2" charset="2"/>
              <a:buNone/>
            </a:pPr>
            <a:r>
              <a:rPr lang="cs-CZ" sz="1700" b="1" dirty="0"/>
              <a:t>Doporučená:</a:t>
            </a:r>
          </a:p>
          <a:p>
            <a:pPr eaLnBrk="1" hangingPunct="1">
              <a:lnSpc>
                <a:spcPct val="80000"/>
              </a:lnSpc>
            </a:pPr>
            <a:r>
              <a:rPr lang="cs-CZ" sz="1700" b="1" dirty="0"/>
              <a:t>FRANKL,V.E. </a:t>
            </a:r>
            <a:r>
              <a:rPr lang="cs-CZ" sz="1700" b="1" i="1" dirty="0"/>
              <a:t>Vůle ke smyslu</a:t>
            </a:r>
            <a:r>
              <a:rPr lang="cs-CZ" sz="1700" b="1" dirty="0"/>
              <a:t>, Brno, Cesta 1998.</a:t>
            </a:r>
          </a:p>
          <a:p>
            <a:pPr eaLnBrk="1" hangingPunct="1">
              <a:lnSpc>
                <a:spcPct val="80000"/>
              </a:lnSpc>
            </a:pPr>
            <a:r>
              <a:rPr lang="cs-CZ" sz="1700" b="1" dirty="0"/>
              <a:t>FRANKL, V.E. </a:t>
            </a:r>
            <a:r>
              <a:rPr lang="cs-CZ" sz="1700" b="1" i="1" dirty="0"/>
              <a:t>Psychoterapie pro laiky</a:t>
            </a:r>
            <a:r>
              <a:rPr lang="cs-CZ" sz="1700" b="1" dirty="0"/>
              <a:t>, Brno, Cesta 1998.</a:t>
            </a:r>
          </a:p>
          <a:p>
            <a:pPr eaLnBrk="1" hangingPunct="1">
              <a:lnSpc>
                <a:spcPct val="80000"/>
              </a:lnSpc>
            </a:pPr>
            <a:r>
              <a:rPr lang="cs-CZ" sz="1700" b="1" dirty="0"/>
              <a:t>FRANKL, </a:t>
            </a:r>
            <a:r>
              <a:rPr lang="cs-CZ" sz="1700" b="1" dirty="0" err="1"/>
              <a:t>V</a:t>
            </a:r>
            <a:r>
              <a:rPr lang="cs-CZ" sz="1700" b="1" dirty="0"/>
              <a:t>.</a:t>
            </a:r>
            <a:r>
              <a:rPr lang="cs-CZ" sz="1700" b="1" dirty="0" err="1"/>
              <a:t>E.</a:t>
            </a:r>
            <a:r>
              <a:rPr lang="cs-CZ" sz="1700" b="1" i="1" dirty="0" err="1"/>
              <a:t>Teorie</a:t>
            </a:r>
            <a:r>
              <a:rPr lang="cs-CZ" sz="1700" b="1" i="1" dirty="0"/>
              <a:t> a terapie neuróz</a:t>
            </a:r>
            <a:r>
              <a:rPr lang="cs-CZ" sz="1700" b="1" dirty="0"/>
              <a:t>, Praha, 1999.</a:t>
            </a:r>
          </a:p>
          <a:p>
            <a:pPr eaLnBrk="1" hangingPunct="1">
              <a:lnSpc>
                <a:spcPct val="80000"/>
              </a:lnSpc>
            </a:pPr>
            <a:r>
              <a:rPr lang="cs-CZ" sz="1700" b="1" dirty="0"/>
              <a:t>ŘEHÁČEK, M a spol. Uplatňování resocializačních programů u odsouzených. Časopis </a:t>
            </a:r>
            <a:r>
              <a:rPr lang="cs-CZ" sz="1700" b="1" i="1" dirty="0"/>
              <a:t>České vězeňství</a:t>
            </a:r>
            <a:r>
              <a:rPr lang="cs-CZ" sz="1700" b="1" dirty="0"/>
              <a:t> 3,1995, s. 3, 6-7.</a:t>
            </a:r>
          </a:p>
          <a:p>
            <a:pPr eaLnBrk="1" hangingPunct="1">
              <a:lnSpc>
                <a:spcPct val="80000"/>
              </a:lnSpc>
            </a:pPr>
            <a:r>
              <a:rPr lang="cs-CZ" sz="1700" b="1" dirty="0"/>
              <a:t>UHLÍK, J. F.J Řezáč – reformátor vězeňství a školství 19.století. Příloha časopisu </a:t>
            </a:r>
            <a:r>
              <a:rPr lang="cs-CZ" sz="1700" b="1" i="1" dirty="0"/>
              <a:t>České vězeňství 5,</a:t>
            </a:r>
            <a:r>
              <a:rPr lang="cs-CZ" sz="1700" b="1" dirty="0"/>
              <a:t>1997, s. 2.</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7F9E90-77C3-40DC-B9B2-4DB51D0057AE}"/>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F1A4F3AF-7305-4B0D-97F7-BA46BAC8B931}"/>
              </a:ext>
            </a:extLst>
          </p:cNvPr>
          <p:cNvSpPr>
            <a:spLocks noGrp="1"/>
          </p:cNvSpPr>
          <p:nvPr>
            <p:ph idx="1"/>
          </p:nvPr>
        </p:nvSpPr>
        <p:spPr/>
        <p:txBody>
          <a:bodyPr/>
          <a:lstStyle/>
          <a:p>
            <a:endParaRPr lang="cs-CZ"/>
          </a:p>
        </p:txBody>
      </p:sp>
      <p:sp>
        <p:nvSpPr>
          <p:cNvPr id="4" name="Zástupný symbol pro zápatí 3">
            <a:extLst>
              <a:ext uri="{FF2B5EF4-FFF2-40B4-BE49-F238E27FC236}">
                <a16:creationId xmlns:a16="http://schemas.microsoft.com/office/drawing/2014/main" id="{DEAE4937-7D25-478A-96BD-0182A261D176}"/>
              </a:ext>
            </a:extLst>
          </p:cNvPr>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a:extLst>
              <a:ext uri="{FF2B5EF4-FFF2-40B4-BE49-F238E27FC236}">
                <a16:creationId xmlns:a16="http://schemas.microsoft.com/office/drawing/2014/main" id="{C45E7672-7051-447C-86D8-3A0B60C5D733}"/>
              </a:ext>
            </a:extLst>
          </p:cNvPr>
          <p:cNvSpPr>
            <a:spLocks noGrp="1"/>
          </p:cNvSpPr>
          <p:nvPr>
            <p:ph type="sldNum" sz="quarter" idx="12"/>
          </p:nvPr>
        </p:nvSpPr>
        <p:spPr/>
        <p:txBody>
          <a:bodyPr/>
          <a:lstStyle/>
          <a:p>
            <a:pPr>
              <a:defRPr/>
            </a:pPr>
            <a:fld id="{DF522BFC-2805-406B-BB32-CD1106E8DB64}" type="slidenum">
              <a:rPr lang="cs-CZ" altLang="en-US" smtClean="0"/>
              <a:pPr>
                <a:defRPr/>
              </a:pPr>
              <a:t>8</a:t>
            </a:fld>
            <a:endParaRPr lang="cs-CZ" altLang="en-US"/>
          </a:p>
        </p:txBody>
      </p:sp>
      <p:pic>
        <p:nvPicPr>
          <p:cNvPr id="2050" name="Picture 2" descr="https://cdn.xsd.cz/original/9d2d8274e125391a87f461d3f120bb0f.jpg">
            <a:extLst>
              <a:ext uri="{FF2B5EF4-FFF2-40B4-BE49-F238E27FC236}">
                <a16:creationId xmlns:a16="http://schemas.microsoft.com/office/drawing/2014/main" id="{C241F1E9-4247-4020-823F-E2782AAA9D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9" y="273911"/>
            <a:ext cx="9144000" cy="60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19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B28577-F771-4EDA-B871-67A0A564A721}"/>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1BF8339B-B4E5-4859-B6BE-C63FF9727F36}"/>
              </a:ext>
            </a:extLst>
          </p:cNvPr>
          <p:cNvSpPr>
            <a:spLocks noGrp="1"/>
          </p:cNvSpPr>
          <p:nvPr>
            <p:ph idx="1"/>
          </p:nvPr>
        </p:nvSpPr>
        <p:spPr/>
        <p:txBody>
          <a:bodyPr/>
          <a:lstStyle/>
          <a:p>
            <a:endParaRPr lang="cs-CZ"/>
          </a:p>
        </p:txBody>
      </p:sp>
      <p:sp>
        <p:nvSpPr>
          <p:cNvPr id="4" name="Zástupný symbol pro zápatí 3">
            <a:extLst>
              <a:ext uri="{FF2B5EF4-FFF2-40B4-BE49-F238E27FC236}">
                <a16:creationId xmlns:a16="http://schemas.microsoft.com/office/drawing/2014/main" id="{69DFA469-932E-4BDA-8A23-1796AF92991A}"/>
              </a:ext>
            </a:extLst>
          </p:cNvPr>
          <p:cNvSpPr>
            <a:spLocks noGrp="1"/>
          </p:cNvSpPr>
          <p:nvPr>
            <p:ph type="ftr" sz="quarter" idx="11"/>
          </p:nvPr>
        </p:nvSpPr>
        <p:spPr/>
        <p:txBody>
          <a:bodyPr/>
          <a:lstStyle/>
          <a:p>
            <a:pPr>
              <a:defRPr/>
            </a:pPr>
            <a:r>
              <a:rPr lang="cs-CZ" altLang="en-US"/>
              <a:t>Duchovní služba ve věznicích. Jabok 2022</a:t>
            </a:r>
          </a:p>
        </p:txBody>
      </p:sp>
      <p:sp>
        <p:nvSpPr>
          <p:cNvPr id="5" name="Zástupný symbol pro číslo snímku 4">
            <a:extLst>
              <a:ext uri="{FF2B5EF4-FFF2-40B4-BE49-F238E27FC236}">
                <a16:creationId xmlns:a16="http://schemas.microsoft.com/office/drawing/2014/main" id="{708F7D92-CA84-4542-92A3-BBC1DB19DB9E}"/>
              </a:ext>
            </a:extLst>
          </p:cNvPr>
          <p:cNvSpPr>
            <a:spLocks noGrp="1"/>
          </p:cNvSpPr>
          <p:nvPr>
            <p:ph type="sldNum" sz="quarter" idx="12"/>
          </p:nvPr>
        </p:nvSpPr>
        <p:spPr/>
        <p:txBody>
          <a:bodyPr/>
          <a:lstStyle/>
          <a:p>
            <a:pPr>
              <a:defRPr/>
            </a:pPr>
            <a:fld id="{DF522BFC-2805-406B-BB32-CD1106E8DB64}" type="slidenum">
              <a:rPr lang="cs-CZ" altLang="en-US" smtClean="0"/>
              <a:pPr>
                <a:defRPr/>
              </a:pPr>
              <a:t>9</a:t>
            </a:fld>
            <a:endParaRPr lang="cs-CZ" altLang="en-US"/>
          </a:p>
        </p:txBody>
      </p:sp>
      <p:pic>
        <p:nvPicPr>
          <p:cNvPr id="3074" name="Picture 2" descr="https://cdn.xsd.cz/original/6840ca3da476319ab6b26111b5f2a654.jpg">
            <a:extLst>
              <a:ext uri="{FF2B5EF4-FFF2-40B4-BE49-F238E27FC236}">
                <a16:creationId xmlns:a16="http://schemas.microsoft.com/office/drawing/2014/main" id="{985AEA98-0C9E-40BF-8E3E-ACCFA1C2D0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9144000" cy="60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617976"/>
      </p:ext>
    </p:extLst>
  </p:cSld>
  <p:clrMapOvr>
    <a:masterClrMapping/>
  </p:clrMapOvr>
</p:sld>
</file>

<file path=ppt/theme/theme1.xml><?xml version="1.0" encoding="utf-8"?>
<a:theme xmlns:a="http://schemas.openxmlformats.org/drawingml/2006/main" name="Hrany">
  <a:themeElements>
    <a:clrScheme name="Fialová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Hrany">
      <a:majorFont>
        <a:latin typeface="Garamond"/>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rany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Hrany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Hrany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Hrany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Hrany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2935</TotalTime>
  <Words>7621</Words>
  <Application>Microsoft Office PowerPoint</Application>
  <PresentationFormat>Předvádění na obrazovce (4:3)</PresentationFormat>
  <Paragraphs>641</Paragraphs>
  <Slides>71</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71</vt:i4>
      </vt:variant>
    </vt:vector>
  </HeadingPairs>
  <TitlesOfParts>
    <vt:vector size="80" baseType="lpstr">
      <vt:lpstr>Arial</vt:lpstr>
      <vt:lpstr>Arial Black</vt:lpstr>
      <vt:lpstr>Calibri</vt:lpstr>
      <vt:lpstr>Garamond</vt:lpstr>
      <vt:lpstr>Lucida Sans Unicode</vt:lpstr>
      <vt:lpstr>Times New Roman</vt:lpstr>
      <vt:lpstr>Verdana</vt:lpstr>
      <vt:lpstr>Wingdings</vt:lpstr>
      <vt:lpstr>Hrany</vt:lpstr>
      <vt:lpstr>Duchovní služba ve věznicích  výběrový seminář  Jabok, LS 2022</vt:lpstr>
      <vt:lpstr>.</vt:lpstr>
      <vt:lpstr>Prezentace aplikace PowerPoint</vt:lpstr>
      <vt:lpstr>Prezentace aplikace PowerPoint</vt:lpstr>
      <vt:lpstr>Pojetí kurzu</vt:lpstr>
      <vt:lpstr>Exkurze ve věznici</vt:lpstr>
      <vt:lpstr>Zdroje </vt:lpstr>
      <vt:lpstr>Prezentace aplikace PowerPoint</vt:lpstr>
      <vt:lpstr>Prezentace aplikace PowerPoint</vt:lpstr>
      <vt:lpstr>Prezentace aplikace PowerPoint</vt:lpstr>
      <vt:lpstr>Význam duchovní služby ve věznicích</vt:lpstr>
      <vt:lpstr>Prezentace aplikace PowerPoint</vt:lpstr>
      <vt:lpstr>Prezentace aplikace PowerPoint</vt:lpstr>
      <vt:lpstr>Prezentace aplikace PowerPoint</vt:lpstr>
      <vt:lpstr>Legislativní rámec pastorační činnosti církví ve věznicích ČR</vt:lpstr>
      <vt:lpstr>Dohoda o duchovní službě</vt:lpstr>
      <vt:lpstr>Práva pověřených osob (čl. 6, odst. 2)</vt:lpstr>
      <vt:lpstr>Seznam církví  sdružených v ERC, na které se vztahuje působnost Dohody</vt:lpstr>
      <vt:lpstr>Organizace Vězeňské duchovní služby</vt:lpstr>
      <vt:lpstr>, flashdisk</vt:lpstr>
      <vt:lpstr>Prezentace aplikace PowerPoint</vt:lpstr>
      <vt:lpstr>Vězeňská duchovenská péče, o.s.</vt:lpstr>
      <vt:lpstr>Vězeňská duchovenská péče</vt:lpstr>
      <vt:lpstr>Prezentace aplikace PowerPoint</vt:lpstr>
      <vt:lpstr>Prezentace aplikace PowerPoint</vt:lpstr>
      <vt:lpstr>Mezinárodní vězeňské společenství o.s. </vt:lpstr>
      <vt:lpstr>Prezentace aplikace PowerPoint</vt:lpstr>
      <vt:lpstr>Prezentace aplikace PowerPoint</vt:lpstr>
      <vt:lpstr>Prezentace aplikace PowerPoint</vt:lpstr>
      <vt:lpstr>Prezentace aplikace PowerPoint</vt:lpstr>
      <vt:lpstr>Organizace práce ve věznici</vt:lpstr>
      <vt:lpstr>Podmínky kaplanské služby</vt:lpstr>
      <vt:lpstr>Prezentace aplikace PowerPoint</vt:lpstr>
      <vt:lpstr>Diferenciace výkonu trestu u dospělých odsouzených</vt:lpstr>
      <vt:lpstr>Programy zacházení s odsouzenými</vt:lpstr>
      <vt:lpstr>Prezentace aplikace PowerPoint</vt:lpstr>
      <vt:lpstr>Biblické texty</vt:lpstr>
      <vt:lpstr>Biblická a teologická východiska</vt:lpstr>
      <vt:lpstr>Biblická východiska</vt:lpstr>
      <vt:lpstr>Prezentace aplikace PowerPoint</vt:lpstr>
      <vt:lpstr>Prezentace aplikace PowerPoint</vt:lpstr>
      <vt:lpstr>Prezentace aplikace PowerPoint</vt:lpstr>
      <vt:lpstr>Prezentace aplikace PowerPoint</vt:lpstr>
      <vt:lpstr>Pastorálně-teologická východiska</vt:lpstr>
      <vt:lpstr>Realizační funkce církve</vt:lpstr>
      <vt:lpstr>Služba – diakonia</vt:lpstr>
      <vt:lpstr>Svědectví - martyria</vt:lpstr>
      <vt:lpstr>Bohoslužba – liturgie </vt:lpstr>
      <vt:lpstr>Společenství – koinonia </vt:lpstr>
      <vt:lpstr>Historie vězeňské duchovní služby</vt:lpstr>
      <vt:lpstr>Proč vyhledávají obvinění / odsouzení duchovního?</vt:lpstr>
      <vt:lpstr>Proč přicházejí duchovní do věznic?</vt:lpstr>
      <vt:lpstr>Dobro a zlo</vt:lpstr>
      <vt:lpstr>Příčiny kriminality  – kriminogenní faktory</vt:lpstr>
      <vt:lpstr>Temná tetráda</vt:lpstr>
      <vt:lpstr>SLUŽEBNÝ KODEX EKUMENICKÉ SPOLUPRÁCE</vt:lpstr>
      <vt:lpstr>Témata rozhovorů</vt:lpstr>
      <vt:lpstr>Skupinové aktivity vykonávané nebo organizované duchovními (2013) </vt:lpstr>
      <vt:lpstr>Zásady </vt:lpstr>
      <vt:lpstr>Dopisování s vězni </vt:lpstr>
      <vt:lpstr>Prezentace aplikace PowerPoint</vt:lpstr>
      <vt:lpstr>Prezentace aplikace PowerPoint</vt:lpstr>
      <vt:lpstr>Penologie</vt:lpstr>
      <vt:lpstr>§ 52 Druhy trestů </vt:lpstr>
      <vt:lpstr>Účel trestu odnětí svobody</vt:lpstr>
      <vt:lpstr>Dějiny trestu</vt:lpstr>
      <vt:lpstr>Druhy trestů</vt:lpstr>
      <vt:lpstr>Retributivní a restorativní justice</vt:lpstr>
      <vt:lpstr>Restorativní justice</vt:lpstr>
      <vt:lpstr>Postpenitenciární péče</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Pastorace ve vězeňství</dc:title>
  <dc:creator>martinek</dc:creator>
  <cp:lastModifiedBy>Michael Martinek</cp:lastModifiedBy>
  <cp:revision>271</cp:revision>
  <dcterms:modified xsi:type="dcterms:W3CDTF">2022-03-08T14:23:14Z</dcterms:modified>
</cp:coreProperties>
</file>