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9" r:id="rId1"/>
  </p:sldMasterIdLst>
  <p:notesMasterIdLst>
    <p:notesMasterId r:id="rId53"/>
  </p:notesMasterIdLst>
  <p:sldIdLst>
    <p:sldId id="256" r:id="rId2"/>
    <p:sldId id="259" r:id="rId3"/>
    <p:sldId id="260" r:id="rId4"/>
    <p:sldId id="336" r:id="rId5"/>
    <p:sldId id="328" r:id="rId6"/>
    <p:sldId id="329" r:id="rId7"/>
    <p:sldId id="335" r:id="rId8"/>
    <p:sldId id="315" r:id="rId9"/>
    <p:sldId id="312" r:id="rId10"/>
    <p:sldId id="316" r:id="rId11"/>
    <p:sldId id="322" r:id="rId12"/>
    <p:sldId id="293" r:id="rId13"/>
    <p:sldId id="294" r:id="rId14"/>
    <p:sldId id="330" r:id="rId15"/>
    <p:sldId id="295" r:id="rId16"/>
    <p:sldId id="264" r:id="rId17"/>
    <p:sldId id="291" r:id="rId18"/>
    <p:sldId id="265" r:id="rId19"/>
    <p:sldId id="285" r:id="rId20"/>
    <p:sldId id="323" r:id="rId21"/>
    <p:sldId id="272" r:id="rId22"/>
    <p:sldId id="333" r:id="rId23"/>
    <p:sldId id="266" r:id="rId24"/>
    <p:sldId id="317" r:id="rId25"/>
    <p:sldId id="318" r:id="rId26"/>
    <p:sldId id="289" r:id="rId27"/>
    <p:sldId id="287" r:id="rId28"/>
    <p:sldId id="292" r:id="rId29"/>
    <p:sldId id="326" r:id="rId30"/>
    <p:sldId id="332" r:id="rId31"/>
    <p:sldId id="331" r:id="rId32"/>
    <p:sldId id="296" r:id="rId33"/>
    <p:sldId id="288" r:id="rId34"/>
    <p:sldId id="269" r:id="rId35"/>
    <p:sldId id="270" r:id="rId36"/>
    <p:sldId id="334" r:id="rId37"/>
    <p:sldId id="308" r:id="rId38"/>
    <p:sldId id="309" r:id="rId39"/>
    <p:sldId id="301" r:id="rId40"/>
    <p:sldId id="302" r:id="rId41"/>
    <p:sldId id="297" r:id="rId42"/>
    <p:sldId id="298" r:id="rId43"/>
    <p:sldId id="299" r:id="rId44"/>
    <p:sldId id="337" r:id="rId45"/>
    <p:sldId id="300" r:id="rId46"/>
    <p:sldId id="338" r:id="rId47"/>
    <p:sldId id="271" r:id="rId48"/>
    <p:sldId id="273" r:id="rId49"/>
    <p:sldId id="274" r:id="rId50"/>
    <p:sldId id="267" r:id="rId51"/>
    <p:sldId id="268" r:id="rId5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Tahoma" pitchFamily="34" charset="0"/>
        <a:ea typeface="+mn-ea"/>
        <a:cs typeface="+mn-cs"/>
      </a:defRPr>
    </a:lvl1pPr>
    <a:lvl2pPr marL="457200" algn="l" rtl="0" fontAlgn="base">
      <a:spcBef>
        <a:spcPct val="0"/>
      </a:spcBef>
      <a:spcAft>
        <a:spcPct val="0"/>
      </a:spcAft>
      <a:defRPr kern="1200">
        <a:solidFill>
          <a:schemeClr val="tx1"/>
        </a:solidFill>
        <a:latin typeface="Tahoma" pitchFamily="34" charset="0"/>
        <a:ea typeface="+mn-ea"/>
        <a:cs typeface="+mn-cs"/>
      </a:defRPr>
    </a:lvl2pPr>
    <a:lvl3pPr marL="914400" algn="l" rtl="0" fontAlgn="base">
      <a:spcBef>
        <a:spcPct val="0"/>
      </a:spcBef>
      <a:spcAft>
        <a:spcPct val="0"/>
      </a:spcAft>
      <a:defRPr kern="1200">
        <a:solidFill>
          <a:schemeClr val="tx1"/>
        </a:solidFill>
        <a:latin typeface="Tahoma" pitchFamily="34" charset="0"/>
        <a:ea typeface="+mn-ea"/>
        <a:cs typeface="+mn-cs"/>
      </a:defRPr>
    </a:lvl3pPr>
    <a:lvl4pPr marL="1371600" algn="l" rtl="0" fontAlgn="base">
      <a:spcBef>
        <a:spcPct val="0"/>
      </a:spcBef>
      <a:spcAft>
        <a:spcPct val="0"/>
      </a:spcAft>
      <a:defRPr kern="1200">
        <a:solidFill>
          <a:schemeClr val="tx1"/>
        </a:solidFill>
        <a:latin typeface="Tahoma" pitchFamily="34" charset="0"/>
        <a:ea typeface="+mn-ea"/>
        <a:cs typeface="+mn-cs"/>
      </a:defRPr>
    </a:lvl4pPr>
    <a:lvl5pPr marL="1828800" algn="l" rtl="0" fontAlgn="base">
      <a:spcBef>
        <a:spcPct val="0"/>
      </a:spcBef>
      <a:spcAft>
        <a:spcPct val="0"/>
      </a:spcAft>
      <a:defRPr kern="1200">
        <a:solidFill>
          <a:schemeClr val="tx1"/>
        </a:solidFill>
        <a:latin typeface="Tahoma" pitchFamily="34" charset="0"/>
        <a:ea typeface="+mn-ea"/>
        <a:cs typeface="+mn-cs"/>
      </a:defRPr>
    </a:lvl5pPr>
    <a:lvl6pPr marL="2286000" algn="l" defTabSz="914400" rtl="0" eaLnBrk="1" latinLnBrk="0" hangingPunct="1">
      <a:defRPr kern="1200">
        <a:solidFill>
          <a:schemeClr val="tx1"/>
        </a:solidFill>
        <a:latin typeface="Tahoma" pitchFamily="34" charset="0"/>
        <a:ea typeface="+mn-ea"/>
        <a:cs typeface="+mn-cs"/>
      </a:defRPr>
    </a:lvl6pPr>
    <a:lvl7pPr marL="2743200" algn="l" defTabSz="914400" rtl="0" eaLnBrk="1" latinLnBrk="0" hangingPunct="1">
      <a:defRPr kern="1200">
        <a:solidFill>
          <a:schemeClr val="tx1"/>
        </a:solidFill>
        <a:latin typeface="Tahoma" pitchFamily="34" charset="0"/>
        <a:ea typeface="+mn-ea"/>
        <a:cs typeface="+mn-cs"/>
      </a:defRPr>
    </a:lvl7pPr>
    <a:lvl8pPr marL="3200400" algn="l" defTabSz="914400" rtl="0" eaLnBrk="1" latinLnBrk="0" hangingPunct="1">
      <a:defRPr kern="1200">
        <a:solidFill>
          <a:schemeClr val="tx1"/>
        </a:solidFill>
        <a:latin typeface="Tahoma" pitchFamily="34" charset="0"/>
        <a:ea typeface="+mn-ea"/>
        <a:cs typeface="+mn-cs"/>
      </a:defRPr>
    </a:lvl8pPr>
    <a:lvl9pPr marL="3657600" algn="l" defTabSz="914400" rtl="0" eaLnBrk="1" latinLnBrk="0" hangingPunct="1">
      <a:defRPr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0" d="100"/>
          <a:sy n="110" d="100"/>
        </p:scale>
        <p:origin x="-1110"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atin typeface="Times New Roman" charset="0"/>
              </a:defRPr>
            </a:lvl1pPr>
          </a:lstStyle>
          <a:p>
            <a:pPr>
              <a:defRPr/>
            </a:pPr>
            <a:endParaRPr lang="cs-CZ"/>
          </a:p>
        </p:txBody>
      </p:sp>
      <p:sp>
        <p:nvSpPr>
          <p:cNvPr id="1433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atin typeface="Times New Roman" charset="0"/>
              </a:defRPr>
            </a:lvl1pPr>
          </a:lstStyle>
          <a:p>
            <a:pPr>
              <a:defRPr/>
            </a:pPr>
            <a:endParaRPr lang="cs-CZ"/>
          </a:p>
        </p:txBody>
      </p:sp>
      <p:sp>
        <p:nvSpPr>
          <p:cNvPr id="2970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434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cs-CZ" noProof="0"/>
              <a:t>Klepnutím lze upravit styly předlohy textu.</a:t>
            </a:r>
          </a:p>
          <a:p>
            <a:pPr lvl="1"/>
            <a:r>
              <a:rPr lang="cs-CZ" noProof="0"/>
              <a:t>Druhá úroveň</a:t>
            </a:r>
          </a:p>
          <a:p>
            <a:pPr lvl="2"/>
            <a:r>
              <a:rPr lang="cs-CZ" noProof="0"/>
              <a:t>Třetí úroveň</a:t>
            </a:r>
          </a:p>
          <a:p>
            <a:pPr lvl="3"/>
            <a:r>
              <a:rPr lang="cs-CZ" noProof="0"/>
              <a:t>Čtvrtá úroveň</a:t>
            </a:r>
          </a:p>
          <a:p>
            <a:pPr lvl="4"/>
            <a:r>
              <a:rPr lang="cs-CZ" noProof="0"/>
              <a:t>Pátá úroveň</a:t>
            </a:r>
          </a:p>
        </p:txBody>
      </p:sp>
      <p:sp>
        <p:nvSpPr>
          <p:cNvPr id="1434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atin typeface="Times New Roman" charset="0"/>
              </a:defRPr>
            </a:lvl1pPr>
          </a:lstStyle>
          <a:p>
            <a:pPr>
              <a:defRPr/>
            </a:pPr>
            <a:endParaRPr lang="cs-CZ"/>
          </a:p>
        </p:txBody>
      </p:sp>
      <p:sp>
        <p:nvSpPr>
          <p:cNvPr id="1434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atin typeface="Times New Roman" charset="0"/>
              </a:defRPr>
            </a:lvl1pPr>
          </a:lstStyle>
          <a:p>
            <a:pPr>
              <a:defRPr/>
            </a:pPr>
            <a:fld id="{DCCC717C-9C3C-4A8D-ACFD-0422EFED01E9}" type="slidenum">
              <a:rPr lang="cs-CZ"/>
              <a:pPr>
                <a:defRPr/>
              </a:pPr>
              <a:t>‹#›</a:t>
            </a:fld>
            <a:endParaRPr lang="cs-CZ"/>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1B36C99F-DB05-411B-8FB5-1456455DCBD2}" type="slidenum">
              <a:rPr lang="cs-CZ"/>
              <a:pPr/>
              <a:t>19</a:t>
            </a:fld>
            <a:endParaRPr lang="cs-CZ"/>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p:spPr>
        <p:txBody>
          <a:bodyPr/>
          <a:lstStyle/>
          <a:p>
            <a:pPr eaLnBrk="1" hangingPunct="1"/>
            <a:endParaRPr lang="cs-CZ"/>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grpSp>
        <p:nvGrpSpPr>
          <p:cNvPr id="4" name="Group 2"/>
          <p:cNvGrpSpPr>
            <a:grpSpLocks/>
          </p:cNvGrpSpPr>
          <p:nvPr/>
        </p:nvGrpSpPr>
        <p:grpSpPr bwMode="auto">
          <a:xfrm>
            <a:off x="3800475" y="1789113"/>
            <a:ext cx="5340350" cy="5056187"/>
            <a:chOff x="2394" y="1127"/>
            <a:chExt cx="3364" cy="3185"/>
          </a:xfrm>
        </p:grpSpPr>
        <p:sp>
          <p:nvSpPr>
            <p:cNvPr id="5" name="Rectangle 3"/>
            <p:cNvSpPr>
              <a:spLocks noChangeArrowheads="1"/>
            </p:cNvSpPr>
            <p:nvPr/>
          </p:nvSpPr>
          <p:spPr bwMode="ltGray">
            <a:xfrm>
              <a:off x="4230" y="1365"/>
              <a:ext cx="197" cy="102"/>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cs-CZ"/>
            </a:p>
          </p:txBody>
        </p:sp>
        <p:sp>
          <p:nvSpPr>
            <p:cNvPr id="6" name="Oval 4"/>
            <p:cNvSpPr>
              <a:spLocks noChangeArrowheads="1"/>
            </p:cNvSpPr>
            <p:nvPr/>
          </p:nvSpPr>
          <p:spPr bwMode="ltGray">
            <a:xfrm>
              <a:off x="4299" y="1185"/>
              <a:ext cx="47" cy="47"/>
            </a:xfrm>
            <a:prstGeom prst="ellipse">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pPr>
                <a:defRPr/>
              </a:pPr>
              <a:endParaRPr lang="cs-CZ"/>
            </a:p>
          </p:txBody>
        </p:sp>
        <p:sp>
          <p:nvSpPr>
            <p:cNvPr id="7" name="Rectangle 5"/>
            <p:cNvSpPr>
              <a:spLocks noChangeArrowheads="1"/>
            </p:cNvSpPr>
            <p:nvPr/>
          </p:nvSpPr>
          <p:spPr bwMode="ltGray">
            <a:xfrm rot="995337">
              <a:off x="5205" y="1495"/>
              <a:ext cx="6" cy="2073"/>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cs-CZ"/>
            </a:p>
          </p:txBody>
        </p:sp>
        <p:sp>
          <p:nvSpPr>
            <p:cNvPr id="8" name="Freeform 6"/>
            <p:cNvSpPr>
              <a:spLocks noEditPoints="1"/>
            </p:cNvSpPr>
            <p:nvPr/>
          </p:nvSpPr>
          <p:spPr bwMode="ltGray">
            <a:xfrm>
              <a:off x="4871" y="3508"/>
              <a:ext cx="66" cy="96"/>
            </a:xfrm>
            <a:custGeom>
              <a:avLst/>
              <a:gdLst/>
              <a:ahLst/>
              <a:cxnLst>
                <a:cxn ang="0">
                  <a:pos x="18" y="96"/>
                </a:cxn>
                <a:cxn ang="0">
                  <a:pos x="42" y="78"/>
                </a:cxn>
                <a:cxn ang="0">
                  <a:pos x="60" y="60"/>
                </a:cxn>
                <a:cxn ang="0">
                  <a:pos x="66" y="36"/>
                </a:cxn>
                <a:cxn ang="0">
                  <a:pos x="60" y="12"/>
                </a:cxn>
                <a:cxn ang="0">
                  <a:pos x="36" y="0"/>
                </a:cxn>
                <a:cxn ang="0">
                  <a:pos x="24" y="6"/>
                </a:cxn>
                <a:cxn ang="0">
                  <a:pos x="12" y="12"/>
                </a:cxn>
                <a:cxn ang="0">
                  <a:pos x="0" y="36"/>
                </a:cxn>
                <a:cxn ang="0">
                  <a:pos x="0" y="60"/>
                </a:cxn>
                <a:cxn ang="0">
                  <a:pos x="12" y="84"/>
                </a:cxn>
                <a:cxn ang="0">
                  <a:pos x="18" y="96"/>
                </a:cxn>
                <a:cxn ang="0">
                  <a:pos x="18" y="96"/>
                </a:cxn>
                <a:cxn ang="0">
                  <a:pos x="42" y="18"/>
                </a:cxn>
                <a:cxn ang="0">
                  <a:pos x="54" y="24"/>
                </a:cxn>
                <a:cxn ang="0">
                  <a:pos x="60" y="36"/>
                </a:cxn>
                <a:cxn ang="0">
                  <a:pos x="60" y="48"/>
                </a:cxn>
                <a:cxn ang="0">
                  <a:pos x="54" y="54"/>
                </a:cxn>
                <a:cxn ang="0">
                  <a:pos x="36" y="72"/>
                </a:cxn>
                <a:cxn ang="0">
                  <a:pos x="24" y="78"/>
                </a:cxn>
                <a:cxn ang="0">
                  <a:pos x="24" y="78"/>
                </a:cxn>
                <a:cxn ang="0">
                  <a:pos x="12" y="48"/>
                </a:cxn>
                <a:cxn ang="0">
                  <a:pos x="18" y="24"/>
                </a:cxn>
                <a:cxn ang="0">
                  <a:pos x="30" y="18"/>
                </a:cxn>
                <a:cxn ang="0">
                  <a:pos x="42" y="18"/>
                </a:cxn>
                <a:cxn ang="0">
                  <a:pos x="42" y="18"/>
                </a:cxn>
              </a:cxnLst>
              <a:rect l="0" t="0" r="r" b="b"/>
              <a:pathLst>
                <a:path w="66" h="96">
                  <a:moveTo>
                    <a:pt x="18" y="96"/>
                  </a:moveTo>
                  <a:lnTo>
                    <a:pt x="42" y="78"/>
                  </a:lnTo>
                  <a:lnTo>
                    <a:pt x="60" y="60"/>
                  </a:lnTo>
                  <a:lnTo>
                    <a:pt x="66" y="36"/>
                  </a:lnTo>
                  <a:lnTo>
                    <a:pt x="60" y="12"/>
                  </a:lnTo>
                  <a:lnTo>
                    <a:pt x="36" y="0"/>
                  </a:lnTo>
                  <a:lnTo>
                    <a:pt x="24" y="6"/>
                  </a:lnTo>
                  <a:lnTo>
                    <a:pt x="12" y="12"/>
                  </a:lnTo>
                  <a:lnTo>
                    <a:pt x="0" y="36"/>
                  </a:lnTo>
                  <a:lnTo>
                    <a:pt x="0" y="60"/>
                  </a:lnTo>
                  <a:lnTo>
                    <a:pt x="12" y="84"/>
                  </a:lnTo>
                  <a:lnTo>
                    <a:pt x="18" y="96"/>
                  </a:lnTo>
                  <a:lnTo>
                    <a:pt x="18" y="96"/>
                  </a:lnTo>
                  <a:close/>
                  <a:moveTo>
                    <a:pt x="42" y="18"/>
                  </a:moveTo>
                  <a:lnTo>
                    <a:pt x="54" y="24"/>
                  </a:lnTo>
                  <a:lnTo>
                    <a:pt x="60" y="36"/>
                  </a:lnTo>
                  <a:lnTo>
                    <a:pt x="60" y="48"/>
                  </a:lnTo>
                  <a:lnTo>
                    <a:pt x="54" y="54"/>
                  </a:lnTo>
                  <a:lnTo>
                    <a:pt x="36" y="72"/>
                  </a:lnTo>
                  <a:lnTo>
                    <a:pt x="24" y="78"/>
                  </a:lnTo>
                  <a:lnTo>
                    <a:pt x="24" y="78"/>
                  </a:lnTo>
                  <a:lnTo>
                    <a:pt x="12" y="48"/>
                  </a:lnTo>
                  <a:lnTo>
                    <a:pt x="18" y="24"/>
                  </a:lnTo>
                  <a:lnTo>
                    <a:pt x="30" y="18"/>
                  </a:lnTo>
                  <a:lnTo>
                    <a:pt x="42" y="18"/>
                  </a:lnTo>
                  <a:lnTo>
                    <a:pt x="42"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cs-CZ"/>
            </a:p>
          </p:txBody>
        </p:sp>
        <p:sp>
          <p:nvSpPr>
            <p:cNvPr id="9" name="Rectangle 7"/>
            <p:cNvSpPr>
              <a:spLocks noChangeArrowheads="1"/>
            </p:cNvSpPr>
            <p:nvPr/>
          </p:nvSpPr>
          <p:spPr bwMode="ltGray">
            <a:xfrm rot="91736">
              <a:off x="5487" y="1535"/>
              <a:ext cx="6" cy="1998"/>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cs-CZ"/>
            </a:p>
          </p:txBody>
        </p:sp>
        <p:sp>
          <p:nvSpPr>
            <p:cNvPr id="10" name="Rectangle 8"/>
            <p:cNvSpPr>
              <a:spLocks noChangeArrowheads="1"/>
            </p:cNvSpPr>
            <p:nvPr/>
          </p:nvSpPr>
          <p:spPr bwMode="ltGray">
            <a:xfrm rot="-926223">
              <a:off x="5640" y="1521"/>
              <a:ext cx="6" cy="881"/>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cs-CZ"/>
            </a:p>
          </p:txBody>
        </p:sp>
        <p:sp>
          <p:nvSpPr>
            <p:cNvPr id="11" name="Rectangle 9"/>
            <p:cNvSpPr>
              <a:spLocks noChangeArrowheads="1"/>
            </p:cNvSpPr>
            <p:nvPr/>
          </p:nvSpPr>
          <p:spPr bwMode="ltGray">
            <a:xfrm rot="-1140313">
              <a:off x="3444" y="1816"/>
              <a:ext cx="6" cy="2033"/>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cs-CZ"/>
            </a:p>
          </p:txBody>
        </p:sp>
        <p:sp>
          <p:nvSpPr>
            <p:cNvPr id="12" name="Rectangle 10"/>
            <p:cNvSpPr>
              <a:spLocks noChangeArrowheads="1"/>
            </p:cNvSpPr>
            <p:nvPr/>
          </p:nvSpPr>
          <p:spPr bwMode="ltGray">
            <a:xfrm rot="1114412">
              <a:off x="2757" y="1821"/>
              <a:ext cx="6" cy="2119"/>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cs-CZ"/>
            </a:p>
          </p:txBody>
        </p:sp>
        <p:sp>
          <p:nvSpPr>
            <p:cNvPr id="13" name="Rectangle 11"/>
            <p:cNvSpPr>
              <a:spLocks noChangeArrowheads="1"/>
            </p:cNvSpPr>
            <p:nvPr/>
          </p:nvSpPr>
          <p:spPr bwMode="ltGray">
            <a:xfrm rot="254676">
              <a:off x="3035" y="1870"/>
              <a:ext cx="6" cy="1906"/>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cs-CZ"/>
            </a:p>
          </p:txBody>
        </p:sp>
        <p:sp>
          <p:nvSpPr>
            <p:cNvPr id="14" name="Freeform 12"/>
            <p:cNvSpPr>
              <a:spLocks/>
            </p:cNvSpPr>
            <p:nvPr/>
          </p:nvSpPr>
          <p:spPr bwMode="ltGray">
            <a:xfrm>
              <a:off x="4007" y="3021"/>
              <a:ext cx="623" cy="156"/>
            </a:xfrm>
            <a:custGeom>
              <a:avLst/>
              <a:gdLst/>
              <a:ahLst/>
              <a:cxnLst>
                <a:cxn ang="0">
                  <a:pos x="6" y="18"/>
                </a:cxn>
                <a:cxn ang="0">
                  <a:pos x="162" y="36"/>
                </a:cxn>
                <a:cxn ang="0">
                  <a:pos x="251" y="36"/>
                </a:cxn>
                <a:cxn ang="0">
                  <a:pos x="354" y="30"/>
                </a:cxn>
                <a:cxn ang="0">
                  <a:pos x="473" y="18"/>
                </a:cxn>
                <a:cxn ang="0">
                  <a:pos x="611" y="0"/>
                </a:cxn>
                <a:cxn ang="0">
                  <a:pos x="623" y="114"/>
                </a:cxn>
                <a:cxn ang="0">
                  <a:pos x="497" y="138"/>
                </a:cxn>
                <a:cxn ang="0">
                  <a:pos x="414" y="150"/>
                </a:cxn>
                <a:cxn ang="0">
                  <a:pos x="318" y="156"/>
                </a:cxn>
                <a:cxn ang="0">
                  <a:pos x="215" y="156"/>
                </a:cxn>
                <a:cxn ang="0">
                  <a:pos x="108" y="150"/>
                </a:cxn>
                <a:cxn ang="0">
                  <a:pos x="0" y="132"/>
                </a:cxn>
                <a:cxn ang="0">
                  <a:pos x="6" y="18"/>
                </a:cxn>
                <a:cxn ang="0">
                  <a:pos x="6" y="18"/>
                </a:cxn>
              </a:cxnLst>
              <a:rect l="0" t="0" r="r" b="b"/>
              <a:pathLst>
                <a:path w="623" h="156">
                  <a:moveTo>
                    <a:pt x="6" y="18"/>
                  </a:moveTo>
                  <a:lnTo>
                    <a:pt x="162" y="36"/>
                  </a:lnTo>
                  <a:lnTo>
                    <a:pt x="251" y="36"/>
                  </a:lnTo>
                  <a:lnTo>
                    <a:pt x="354" y="30"/>
                  </a:lnTo>
                  <a:lnTo>
                    <a:pt x="473" y="18"/>
                  </a:lnTo>
                  <a:lnTo>
                    <a:pt x="611" y="0"/>
                  </a:lnTo>
                  <a:lnTo>
                    <a:pt x="623" y="114"/>
                  </a:lnTo>
                  <a:lnTo>
                    <a:pt x="497" y="138"/>
                  </a:lnTo>
                  <a:lnTo>
                    <a:pt x="414" y="150"/>
                  </a:lnTo>
                  <a:lnTo>
                    <a:pt x="318" y="156"/>
                  </a:lnTo>
                  <a:lnTo>
                    <a:pt x="215" y="156"/>
                  </a:lnTo>
                  <a:lnTo>
                    <a:pt x="108" y="150"/>
                  </a:lnTo>
                  <a:lnTo>
                    <a:pt x="0" y="132"/>
                  </a:lnTo>
                  <a:lnTo>
                    <a:pt x="6" y="18"/>
                  </a:lnTo>
                  <a:lnTo>
                    <a:pt x="6"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cs-CZ"/>
            </a:p>
          </p:txBody>
        </p:sp>
        <p:sp>
          <p:nvSpPr>
            <p:cNvPr id="15" name="Freeform 13"/>
            <p:cNvSpPr>
              <a:spLocks/>
            </p:cNvSpPr>
            <p:nvPr/>
          </p:nvSpPr>
          <p:spPr bwMode="ltGray">
            <a:xfrm>
              <a:off x="4762" y="3591"/>
              <a:ext cx="996" cy="126"/>
            </a:xfrm>
            <a:custGeom>
              <a:avLst/>
              <a:gdLst/>
              <a:ahLst/>
              <a:cxnLst>
                <a:cxn ang="0">
                  <a:pos x="754" y="6"/>
                </a:cxn>
                <a:cxn ang="0">
                  <a:pos x="652" y="6"/>
                </a:cxn>
                <a:cxn ang="0">
                  <a:pos x="563" y="6"/>
                </a:cxn>
                <a:cxn ang="0">
                  <a:pos x="479" y="6"/>
                </a:cxn>
                <a:cxn ang="0">
                  <a:pos x="401" y="6"/>
                </a:cxn>
                <a:cxn ang="0">
                  <a:pos x="335" y="0"/>
                </a:cxn>
                <a:cxn ang="0">
                  <a:pos x="276" y="0"/>
                </a:cxn>
                <a:cxn ang="0">
                  <a:pos x="222" y="0"/>
                </a:cxn>
                <a:cxn ang="0">
                  <a:pos x="180" y="6"/>
                </a:cxn>
                <a:cxn ang="0">
                  <a:pos x="138" y="6"/>
                </a:cxn>
                <a:cxn ang="0">
                  <a:pos x="108" y="6"/>
                </a:cxn>
                <a:cxn ang="0">
                  <a:pos x="54" y="6"/>
                </a:cxn>
                <a:cxn ang="0">
                  <a:pos x="24" y="12"/>
                </a:cxn>
                <a:cxn ang="0">
                  <a:pos x="6" y="18"/>
                </a:cxn>
                <a:cxn ang="0">
                  <a:pos x="0" y="24"/>
                </a:cxn>
                <a:cxn ang="0">
                  <a:pos x="12" y="42"/>
                </a:cxn>
                <a:cxn ang="0">
                  <a:pos x="18" y="48"/>
                </a:cxn>
                <a:cxn ang="0">
                  <a:pos x="30" y="54"/>
                </a:cxn>
                <a:cxn ang="0">
                  <a:pos x="60" y="60"/>
                </a:cxn>
                <a:cxn ang="0">
                  <a:pos x="90" y="72"/>
                </a:cxn>
                <a:cxn ang="0">
                  <a:pos x="144" y="84"/>
                </a:cxn>
                <a:cxn ang="0">
                  <a:pos x="210" y="90"/>
                </a:cxn>
                <a:cxn ang="0">
                  <a:pos x="293" y="102"/>
                </a:cxn>
                <a:cxn ang="0">
                  <a:pos x="389" y="108"/>
                </a:cxn>
                <a:cxn ang="0">
                  <a:pos x="503" y="120"/>
                </a:cxn>
                <a:cxn ang="0">
                  <a:pos x="622" y="120"/>
                </a:cxn>
                <a:cxn ang="0">
                  <a:pos x="754" y="126"/>
                </a:cxn>
                <a:cxn ang="0">
                  <a:pos x="873" y="126"/>
                </a:cxn>
                <a:cxn ang="0">
                  <a:pos x="993" y="126"/>
                </a:cxn>
                <a:cxn ang="0">
                  <a:pos x="993" y="12"/>
                </a:cxn>
                <a:cxn ang="0">
                  <a:pos x="879" y="12"/>
                </a:cxn>
                <a:cxn ang="0">
                  <a:pos x="754" y="6"/>
                </a:cxn>
                <a:cxn ang="0">
                  <a:pos x="754" y="6"/>
                </a:cxn>
              </a:cxnLst>
              <a:rect l="0" t="0" r="r" b="b"/>
              <a:pathLst>
                <a:path w="993" h="126">
                  <a:moveTo>
                    <a:pt x="754" y="6"/>
                  </a:moveTo>
                  <a:lnTo>
                    <a:pt x="652" y="6"/>
                  </a:lnTo>
                  <a:lnTo>
                    <a:pt x="563" y="6"/>
                  </a:lnTo>
                  <a:lnTo>
                    <a:pt x="479" y="6"/>
                  </a:lnTo>
                  <a:lnTo>
                    <a:pt x="401" y="6"/>
                  </a:lnTo>
                  <a:lnTo>
                    <a:pt x="335" y="0"/>
                  </a:lnTo>
                  <a:lnTo>
                    <a:pt x="276" y="0"/>
                  </a:lnTo>
                  <a:lnTo>
                    <a:pt x="222" y="0"/>
                  </a:lnTo>
                  <a:lnTo>
                    <a:pt x="180" y="6"/>
                  </a:lnTo>
                  <a:lnTo>
                    <a:pt x="138" y="6"/>
                  </a:lnTo>
                  <a:lnTo>
                    <a:pt x="108" y="6"/>
                  </a:lnTo>
                  <a:lnTo>
                    <a:pt x="54" y="6"/>
                  </a:lnTo>
                  <a:lnTo>
                    <a:pt x="24" y="12"/>
                  </a:lnTo>
                  <a:lnTo>
                    <a:pt x="6" y="18"/>
                  </a:lnTo>
                  <a:lnTo>
                    <a:pt x="0" y="24"/>
                  </a:lnTo>
                  <a:lnTo>
                    <a:pt x="12" y="42"/>
                  </a:lnTo>
                  <a:lnTo>
                    <a:pt x="18" y="48"/>
                  </a:lnTo>
                  <a:lnTo>
                    <a:pt x="30" y="54"/>
                  </a:lnTo>
                  <a:lnTo>
                    <a:pt x="60" y="60"/>
                  </a:lnTo>
                  <a:lnTo>
                    <a:pt x="90" y="72"/>
                  </a:lnTo>
                  <a:lnTo>
                    <a:pt x="144" y="84"/>
                  </a:lnTo>
                  <a:lnTo>
                    <a:pt x="210" y="90"/>
                  </a:lnTo>
                  <a:lnTo>
                    <a:pt x="293" y="102"/>
                  </a:lnTo>
                  <a:lnTo>
                    <a:pt x="389" y="108"/>
                  </a:lnTo>
                  <a:lnTo>
                    <a:pt x="503" y="120"/>
                  </a:lnTo>
                  <a:lnTo>
                    <a:pt x="622" y="120"/>
                  </a:lnTo>
                  <a:lnTo>
                    <a:pt x="754" y="126"/>
                  </a:lnTo>
                  <a:lnTo>
                    <a:pt x="873" y="126"/>
                  </a:lnTo>
                  <a:lnTo>
                    <a:pt x="993" y="126"/>
                  </a:lnTo>
                  <a:lnTo>
                    <a:pt x="993" y="12"/>
                  </a:lnTo>
                  <a:lnTo>
                    <a:pt x="879" y="12"/>
                  </a:lnTo>
                  <a:lnTo>
                    <a:pt x="754" y="6"/>
                  </a:lnTo>
                  <a:lnTo>
                    <a:pt x="754" y="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cs-CZ"/>
            </a:p>
          </p:txBody>
        </p:sp>
        <p:sp>
          <p:nvSpPr>
            <p:cNvPr id="16" name="Freeform 14"/>
            <p:cNvSpPr>
              <a:spLocks/>
            </p:cNvSpPr>
            <p:nvPr/>
          </p:nvSpPr>
          <p:spPr bwMode="ltGray">
            <a:xfrm>
              <a:off x="4786" y="3645"/>
              <a:ext cx="972" cy="245"/>
            </a:xfrm>
            <a:custGeom>
              <a:avLst/>
              <a:gdLst/>
              <a:ahLst/>
              <a:cxnLst>
                <a:cxn ang="0">
                  <a:pos x="0" y="0"/>
                </a:cxn>
                <a:cxn ang="0">
                  <a:pos x="24" y="54"/>
                </a:cxn>
                <a:cxn ang="0">
                  <a:pos x="66" y="96"/>
                </a:cxn>
                <a:cxn ang="0">
                  <a:pos x="120" y="137"/>
                </a:cxn>
                <a:cxn ang="0">
                  <a:pos x="198" y="173"/>
                </a:cxn>
                <a:cxn ang="0">
                  <a:pos x="293" y="203"/>
                </a:cxn>
                <a:cxn ang="0">
                  <a:pos x="353" y="215"/>
                </a:cxn>
                <a:cxn ang="0">
                  <a:pos x="413" y="227"/>
                </a:cxn>
                <a:cxn ang="0">
                  <a:pos x="479" y="233"/>
                </a:cxn>
                <a:cxn ang="0">
                  <a:pos x="556" y="239"/>
                </a:cxn>
                <a:cxn ang="0">
                  <a:pos x="634" y="245"/>
                </a:cxn>
                <a:cxn ang="0">
                  <a:pos x="724" y="245"/>
                </a:cxn>
                <a:cxn ang="0">
                  <a:pos x="855" y="245"/>
                </a:cxn>
                <a:cxn ang="0">
                  <a:pos x="969" y="239"/>
                </a:cxn>
                <a:cxn ang="0">
                  <a:pos x="969" y="60"/>
                </a:cxn>
                <a:cxn ang="0">
                  <a:pos x="700" y="60"/>
                </a:cxn>
                <a:cxn ang="0">
                  <a:pos x="503" y="54"/>
                </a:cxn>
                <a:cxn ang="0">
                  <a:pos x="317" y="42"/>
                </a:cxn>
                <a:cxn ang="0">
                  <a:pos x="150" y="24"/>
                </a:cxn>
                <a:cxn ang="0">
                  <a:pos x="72" y="12"/>
                </a:cxn>
                <a:cxn ang="0">
                  <a:pos x="0" y="0"/>
                </a:cxn>
                <a:cxn ang="0">
                  <a:pos x="0" y="0"/>
                </a:cxn>
              </a:cxnLst>
              <a:rect l="0" t="0" r="r" b="b"/>
              <a:pathLst>
                <a:path w="969" h="245">
                  <a:moveTo>
                    <a:pt x="0" y="0"/>
                  </a:moveTo>
                  <a:lnTo>
                    <a:pt x="24" y="54"/>
                  </a:lnTo>
                  <a:lnTo>
                    <a:pt x="66" y="96"/>
                  </a:lnTo>
                  <a:lnTo>
                    <a:pt x="120" y="137"/>
                  </a:lnTo>
                  <a:lnTo>
                    <a:pt x="198" y="173"/>
                  </a:lnTo>
                  <a:lnTo>
                    <a:pt x="293" y="203"/>
                  </a:lnTo>
                  <a:lnTo>
                    <a:pt x="353" y="215"/>
                  </a:lnTo>
                  <a:lnTo>
                    <a:pt x="413" y="227"/>
                  </a:lnTo>
                  <a:lnTo>
                    <a:pt x="479" y="233"/>
                  </a:lnTo>
                  <a:lnTo>
                    <a:pt x="556" y="239"/>
                  </a:lnTo>
                  <a:lnTo>
                    <a:pt x="634" y="245"/>
                  </a:lnTo>
                  <a:lnTo>
                    <a:pt x="724" y="245"/>
                  </a:lnTo>
                  <a:lnTo>
                    <a:pt x="855" y="245"/>
                  </a:lnTo>
                  <a:lnTo>
                    <a:pt x="969" y="239"/>
                  </a:lnTo>
                  <a:lnTo>
                    <a:pt x="969" y="60"/>
                  </a:lnTo>
                  <a:lnTo>
                    <a:pt x="700" y="60"/>
                  </a:lnTo>
                  <a:lnTo>
                    <a:pt x="503" y="54"/>
                  </a:lnTo>
                  <a:lnTo>
                    <a:pt x="317" y="42"/>
                  </a:lnTo>
                  <a:lnTo>
                    <a:pt x="150" y="24"/>
                  </a:lnTo>
                  <a:lnTo>
                    <a:pt x="72" y="12"/>
                  </a:lnTo>
                  <a:lnTo>
                    <a:pt x="0" y="0"/>
                  </a:lnTo>
                  <a:lnTo>
                    <a:pt x="0" y="0"/>
                  </a:lnTo>
                  <a:close/>
                </a:path>
              </a:pathLst>
            </a:custGeom>
            <a:gradFill rotWithShape="0">
              <a:gsLst>
                <a:gs pos="0">
                  <a:schemeClr val="bg2"/>
                </a:gs>
                <a:gs pos="100000">
                  <a:schemeClr val="bg2">
                    <a:gamma/>
                    <a:tint val="81961"/>
                    <a:invGamma/>
                  </a:schemeClr>
                </a:gs>
              </a:gsLst>
              <a:lin ang="18900000" scaled="1"/>
            </a:gradFill>
            <a:ln w="9525">
              <a:noFill/>
              <a:round/>
              <a:headEnd/>
              <a:tailEnd/>
            </a:ln>
          </p:spPr>
          <p:txBody>
            <a:bodyPr/>
            <a:lstStyle/>
            <a:p>
              <a:pPr>
                <a:defRPr/>
              </a:pPr>
              <a:endParaRPr lang="cs-CZ"/>
            </a:p>
          </p:txBody>
        </p:sp>
        <p:sp>
          <p:nvSpPr>
            <p:cNvPr id="17" name="Freeform 15"/>
            <p:cNvSpPr>
              <a:spLocks/>
            </p:cNvSpPr>
            <p:nvPr/>
          </p:nvSpPr>
          <p:spPr bwMode="ltGray">
            <a:xfrm>
              <a:off x="4804" y="3591"/>
              <a:ext cx="954" cy="90"/>
            </a:xfrm>
            <a:custGeom>
              <a:avLst/>
              <a:gdLst/>
              <a:ahLst/>
              <a:cxnLst>
                <a:cxn ang="0">
                  <a:pos x="700" y="0"/>
                </a:cxn>
                <a:cxn ang="0">
                  <a:pos x="598" y="0"/>
                </a:cxn>
                <a:cxn ang="0">
                  <a:pos x="515" y="0"/>
                </a:cxn>
                <a:cxn ang="0">
                  <a:pos x="431" y="0"/>
                </a:cxn>
                <a:cxn ang="0">
                  <a:pos x="365" y="0"/>
                </a:cxn>
                <a:cxn ang="0">
                  <a:pos x="299" y="0"/>
                </a:cxn>
                <a:cxn ang="0">
                  <a:pos x="245" y="0"/>
                </a:cxn>
                <a:cxn ang="0">
                  <a:pos x="198" y="0"/>
                </a:cxn>
                <a:cxn ang="0">
                  <a:pos x="162" y="0"/>
                </a:cxn>
                <a:cxn ang="0">
                  <a:pos x="126" y="6"/>
                </a:cxn>
                <a:cxn ang="0">
                  <a:pos x="96" y="6"/>
                </a:cxn>
                <a:cxn ang="0">
                  <a:pos x="54" y="12"/>
                </a:cxn>
                <a:cxn ang="0">
                  <a:pos x="30" y="12"/>
                </a:cxn>
                <a:cxn ang="0">
                  <a:pos x="12" y="18"/>
                </a:cxn>
                <a:cxn ang="0">
                  <a:pos x="6" y="18"/>
                </a:cxn>
                <a:cxn ang="0">
                  <a:pos x="0" y="24"/>
                </a:cxn>
                <a:cxn ang="0">
                  <a:pos x="6" y="30"/>
                </a:cxn>
                <a:cxn ang="0">
                  <a:pos x="24" y="36"/>
                </a:cxn>
                <a:cxn ang="0">
                  <a:pos x="54" y="42"/>
                </a:cxn>
                <a:cxn ang="0">
                  <a:pos x="102" y="54"/>
                </a:cxn>
                <a:cxn ang="0">
                  <a:pos x="168" y="60"/>
                </a:cxn>
                <a:cxn ang="0">
                  <a:pos x="251" y="66"/>
                </a:cxn>
                <a:cxn ang="0">
                  <a:pos x="341" y="78"/>
                </a:cxn>
                <a:cxn ang="0">
                  <a:pos x="449" y="84"/>
                </a:cxn>
                <a:cxn ang="0">
                  <a:pos x="568" y="84"/>
                </a:cxn>
                <a:cxn ang="0">
                  <a:pos x="694" y="90"/>
                </a:cxn>
                <a:cxn ang="0">
                  <a:pos x="825" y="90"/>
                </a:cxn>
                <a:cxn ang="0">
                  <a:pos x="951" y="90"/>
                </a:cxn>
                <a:cxn ang="0">
                  <a:pos x="951" y="6"/>
                </a:cxn>
                <a:cxn ang="0">
                  <a:pos x="831" y="6"/>
                </a:cxn>
                <a:cxn ang="0">
                  <a:pos x="772" y="6"/>
                </a:cxn>
                <a:cxn ang="0">
                  <a:pos x="700" y="0"/>
                </a:cxn>
                <a:cxn ang="0">
                  <a:pos x="700" y="0"/>
                </a:cxn>
              </a:cxnLst>
              <a:rect l="0" t="0" r="r" b="b"/>
              <a:pathLst>
                <a:path w="951" h="90">
                  <a:moveTo>
                    <a:pt x="700" y="0"/>
                  </a:moveTo>
                  <a:lnTo>
                    <a:pt x="598" y="0"/>
                  </a:lnTo>
                  <a:lnTo>
                    <a:pt x="515" y="0"/>
                  </a:lnTo>
                  <a:lnTo>
                    <a:pt x="431" y="0"/>
                  </a:lnTo>
                  <a:lnTo>
                    <a:pt x="365" y="0"/>
                  </a:lnTo>
                  <a:lnTo>
                    <a:pt x="299" y="0"/>
                  </a:lnTo>
                  <a:lnTo>
                    <a:pt x="245" y="0"/>
                  </a:lnTo>
                  <a:lnTo>
                    <a:pt x="198" y="0"/>
                  </a:lnTo>
                  <a:lnTo>
                    <a:pt x="162" y="0"/>
                  </a:lnTo>
                  <a:lnTo>
                    <a:pt x="126" y="6"/>
                  </a:lnTo>
                  <a:lnTo>
                    <a:pt x="96" y="6"/>
                  </a:lnTo>
                  <a:lnTo>
                    <a:pt x="54" y="12"/>
                  </a:lnTo>
                  <a:lnTo>
                    <a:pt x="30" y="12"/>
                  </a:lnTo>
                  <a:lnTo>
                    <a:pt x="12" y="18"/>
                  </a:lnTo>
                  <a:lnTo>
                    <a:pt x="6" y="18"/>
                  </a:lnTo>
                  <a:lnTo>
                    <a:pt x="0" y="24"/>
                  </a:lnTo>
                  <a:lnTo>
                    <a:pt x="6" y="30"/>
                  </a:lnTo>
                  <a:lnTo>
                    <a:pt x="24" y="36"/>
                  </a:lnTo>
                  <a:lnTo>
                    <a:pt x="54" y="42"/>
                  </a:lnTo>
                  <a:lnTo>
                    <a:pt x="102" y="54"/>
                  </a:lnTo>
                  <a:lnTo>
                    <a:pt x="168" y="60"/>
                  </a:lnTo>
                  <a:lnTo>
                    <a:pt x="251" y="66"/>
                  </a:lnTo>
                  <a:lnTo>
                    <a:pt x="341" y="78"/>
                  </a:lnTo>
                  <a:lnTo>
                    <a:pt x="449" y="84"/>
                  </a:lnTo>
                  <a:lnTo>
                    <a:pt x="568" y="84"/>
                  </a:lnTo>
                  <a:lnTo>
                    <a:pt x="694" y="90"/>
                  </a:lnTo>
                  <a:lnTo>
                    <a:pt x="825" y="90"/>
                  </a:lnTo>
                  <a:lnTo>
                    <a:pt x="951" y="90"/>
                  </a:lnTo>
                  <a:lnTo>
                    <a:pt x="951" y="6"/>
                  </a:lnTo>
                  <a:lnTo>
                    <a:pt x="831" y="6"/>
                  </a:lnTo>
                  <a:lnTo>
                    <a:pt x="772" y="6"/>
                  </a:lnTo>
                  <a:lnTo>
                    <a:pt x="700" y="0"/>
                  </a:lnTo>
                  <a:lnTo>
                    <a:pt x="700"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a:defRPr/>
              </a:pPr>
              <a:endParaRPr lang="cs-CZ"/>
            </a:p>
          </p:txBody>
        </p:sp>
        <p:sp>
          <p:nvSpPr>
            <p:cNvPr id="18" name="Freeform 16"/>
            <p:cNvSpPr>
              <a:spLocks/>
            </p:cNvSpPr>
            <p:nvPr/>
          </p:nvSpPr>
          <p:spPr bwMode="ltGray">
            <a:xfrm>
              <a:off x="3059" y="1541"/>
              <a:ext cx="102" cy="155"/>
            </a:xfrm>
            <a:custGeom>
              <a:avLst/>
              <a:gdLst/>
              <a:ahLst/>
              <a:cxnLst>
                <a:cxn ang="0">
                  <a:pos x="102" y="0"/>
                </a:cxn>
                <a:cxn ang="0">
                  <a:pos x="0" y="12"/>
                </a:cxn>
                <a:cxn ang="0">
                  <a:pos x="30" y="72"/>
                </a:cxn>
                <a:cxn ang="0">
                  <a:pos x="30" y="155"/>
                </a:cxn>
                <a:cxn ang="0">
                  <a:pos x="72" y="155"/>
                </a:cxn>
                <a:cxn ang="0">
                  <a:pos x="72" y="66"/>
                </a:cxn>
                <a:cxn ang="0">
                  <a:pos x="102" y="0"/>
                </a:cxn>
                <a:cxn ang="0">
                  <a:pos x="102" y="0"/>
                </a:cxn>
              </a:cxnLst>
              <a:rect l="0" t="0" r="r" b="b"/>
              <a:pathLst>
                <a:path w="102" h="155">
                  <a:moveTo>
                    <a:pt x="102" y="0"/>
                  </a:moveTo>
                  <a:lnTo>
                    <a:pt x="0" y="12"/>
                  </a:lnTo>
                  <a:lnTo>
                    <a:pt x="30" y="72"/>
                  </a:lnTo>
                  <a:lnTo>
                    <a:pt x="30" y="155"/>
                  </a:lnTo>
                  <a:lnTo>
                    <a:pt x="72" y="155"/>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cs-CZ"/>
            </a:p>
          </p:txBody>
        </p:sp>
        <p:sp>
          <p:nvSpPr>
            <p:cNvPr id="19" name="Freeform 17"/>
            <p:cNvSpPr>
              <a:spLocks noEditPoints="1"/>
            </p:cNvSpPr>
            <p:nvPr/>
          </p:nvSpPr>
          <p:spPr bwMode="ltGray">
            <a:xfrm>
              <a:off x="3059" y="1690"/>
              <a:ext cx="90" cy="96"/>
            </a:xfrm>
            <a:custGeom>
              <a:avLst/>
              <a:gdLst/>
              <a:ahLst/>
              <a:cxnLst>
                <a:cxn ang="0">
                  <a:pos x="48" y="96"/>
                </a:cxn>
                <a:cxn ang="0">
                  <a:pos x="72" y="72"/>
                </a:cxn>
                <a:cxn ang="0">
                  <a:pos x="84" y="48"/>
                </a:cxn>
                <a:cxn ang="0">
                  <a:pos x="90" y="36"/>
                </a:cxn>
                <a:cxn ang="0">
                  <a:pos x="84" y="24"/>
                </a:cxn>
                <a:cxn ang="0">
                  <a:pos x="66" y="6"/>
                </a:cxn>
                <a:cxn ang="0">
                  <a:pos x="42" y="0"/>
                </a:cxn>
                <a:cxn ang="0">
                  <a:pos x="24" y="0"/>
                </a:cxn>
                <a:cxn ang="0">
                  <a:pos x="12" y="12"/>
                </a:cxn>
                <a:cxn ang="0">
                  <a:pos x="6" y="24"/>
                </a:cxn>
                <a:cxn ang="0">
                  <a:pos x="0" y="36"/>
                </a:cxn>
                <a:cxn ang="0">
                  <a:pos x="12" y="66"/>
                </a:cxn>
                <a:cxn ang="0">
                  <a:pos x="30" y="84"/>
                </a:cxn>
                <a:cxn ang="0">
                  <a:pos x="48" y="96"/>
                </a:cxn>
                <a:cxn ang="0">
                  <a:pos x="48" y="96"/>
                </a:cxn>
                <a:cxn ang="0">
                  <a:pos x="48" y="12"/>
                </a:cxn>
                <a:cxn ang="0">
                  <a:pos x="66" y="18"/>
                </a:cxn>
                <a:cxn ang="0">
                  <a:pos x="72" y="24"/>
                </a:cxn>
                <a:cxn ang="0">
                  <a:pos x="72" y="36"/>
                </a:cxn>
                <a:cxn ang="0">
                  <a:pos x="72" y="48"/>
                </a:cxn>
                <a:cxn ang="0">
                  <a:pos x="54" y="66"/>
                </a:cxn>
                <a:cxn ang="0">
                  <a:pos x="48" y="78"/>
                </a:cxn>
                <a:cxn ang="0">
                  <a:pos x="30" y="66"/>
                </a:cxn>
                <a:cxn ang="0">
                  <a:pos x="24" y="48"/>
                </a:cxn>
                <a:cxn ang="0">
                  <a:pos x="18" y="30"/>
                </a:cxn>
                <a:cxn ang="0">
                  <a:pos x="30" y="12"/>
                </a:cxn>
                <a:cxn ang="0">
                  <a:pos x="48" y="12"/>
                </a:cxn>
                <a:cxn ang="0">
                  <a:pos x="48" y="12"/>
                </a:cxn>
              </a:cxnLst>
              <a:rect l="0" t="0" r="r" b="b"/>
              <a:pathLst>
                <a:path w="90" h="96">
                  <a:moveTo>
                    <a:pt x="48" y="96"/>
                  </a:moveTo>
                  <a:lnTo>
                    <a:pt x="72" y="72"/>
                  </a:lnTo>
                  <a:lnTo>
                    <a:pt x="84" y="48"/>
                  </a:lnTo>
                  <a:lnTo>
                    <a:pt x="90" y="36"/>
                  </a:lnTo>
                  <a:lnTo>
                    <a:pt x="84" y="24"/>
                  </a:lnTo>
                  <a:lnTo>
                    <a:pt x="66" y="6"/>
                  </a:lnTo>
                  <a:lnTo>
                    <a:pt x="42" y="0"/>
                  </a:lnTo>
                  <a:lnTo>
                    <a:pt x="24" y="0"/>
                  </a:lnTo>
                  <a:lnTo>
                    <a:pt x="12" y="12"/>
                  </a:lnTo>
                  <a:lnTo>
                    <a:pt x="6" y="24"/>
                  </a:lnTo>
                  <a:lnTo>
                    <a:pt x="0" y="36"/>
                  </a:lnTo>
                  <a:lnTo>
                    <a:pt x="12" y="66"/>
                  </a:lnTo>
                  <a:lnTo>
                    <a:pt x="30" y="84"/>
                  </a:lnTo>
                  <a:lnTo>
                    <a:pt x="48" y="96"/>
                  </a:lnTo>
                  <a:lnTo>
                    <a:pt x="48" y="96"/>
                  </a:lnTo>
                  <a:close/>
                  <a:moveTo>
                    <a:pt x="48" y="12"/>
                  </a:moveTo>
                  <a:lnTo>
                    <a:pt x="66" y="18"/>
                  </a:lnTo>
                  <a:lnTo>
                    <a:pt x="72" y="24"/>
                  </a:lnTo>
                  <a:lnTo>
                    <a:pt x="72" y="36"/>
                  </a:lnTo>
                  <a:lnTo>
                    <a:pt x="72" y="48"/>
                  </a:lnTo>
                  <a:lnTo>
                    <a:pt x="54" y="66"/>
                  </a:lnTo>
                  <a:lnTo>
                    <a:pt x="48" y="78"/>
                  </a:lnTo>
                  <a:lnTo>
                    <a:pt x="30" y="66"/>
                  </a:lnTo>
                  <a:lnTo>
                    <a:pt x="24"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cs-CZ"/>
            </a:p>
          </p:txBody>
        </p:sp>
        <p:sp>
          <p:nvSpPr>
            <p:cNvPr id="20" name="Freeform 18"/>
            <p:cNvSpPr>
              <a:spLocks noEditPoints="1"/>
            </p:cNvSpPr>
            <p:nvPr/>
          </p:nvSpPr>
          <p:spPr bwMode="ltGray">
            <a:xfrm>
              <a:off x="3059" y="1768"/>
              <a:ext cx="90" cy="108"/>
            </a:xfrm>
            <a:custGeom>
              <a:avLst/>
              <a:gdLst/>
              <a:ahLst/>
              <a:cxnLst>
                <a:cxn ang="0">
                  <a:pos x="0" y="90"/>
                </a:cxn>
                <a:cxn ang="0">
                  <a:pos x="12" y="102"/>
                </a:cxn>
                <a:cxn ang="0">
                  <a:pos x="24" y="108"/>
                </a:cxn>
                <a:cxn ang="0">
                  <a:pos x="54" y="108"/>
                </a:cxn>
                <a:cxn ang="0">
                  <a:pos x="78" y="96"/>
                </a:cxn>
                <a:cxn ang="0">
                  <a:pos x="90" y="72"/>
                </a:cxn>
                <a:cxn ang="0">
                  <a:pos x="84" y="42"/>
                </a:cxn>
                <a:cxn ang="0">
                  <a:pos x="66" y="24"/>
                </a:cxn>
                <a:cxn ang="0">
                  <a:pos x="54" y="12"/>
                </a:cxn>
                <a:cxn ang="0">
                  <a:pos x="48" y="6"/>
                </a:cxn>
                <a:cxn ang="0">
                  <a:pos x="48" y="6"/>
                </a:cxn>
                <a:cxn ang="0">
                  <a:pos x="48" y="0"/>
                </a:cxn>
                <a:cxn ang="0">
                  <a:pos x="24" y="24"/>
                </a:cxn>
                <a:cxn ang="0">
                  <a:pos x="6" y="48"/>
                </a:cxn>
                <a:cxn ang="0">
                  <a:pos x="0" y="66"/>
                </a:cxn>
                <a:cxn ang="0">
                  <a:pos x="0" y="90"/>
                </a:cxn>
                <a:cxn ang="0">
                  <a:pos x="0" y="90"/>
                </a:cxn>
                <a:cxn ang="0">
                  <a:pos x="12" y="66"/>
                </a:cxn>
                <a:cxn ang="0">
                  <a:pos x="18" y="48"/>
                </a:cxn>
                <a:cxn ang="0">
                  <a:pos x="30" y="36"/>
                </a:cxn>
                <a:cxn ang="0">
                  <a:pos x="42" y="24"/>
                </a:cxn>
                <a:cxn ang="0">
                  <a:pos x="48" y="18"/>
                </a:cxn>
                <a:cxn ang="0">
                  <a:pos x="66" y="30"/>
                </a:cxn>
                <a:cxn ang="0">
                  <a:pos x="72" y="48"/>
                </a:cxn>
                <a:cxn ang="0">
                  <a:pos x="78" y="72"/>
                </a:cxn>
                <a:cxn ang="0">
                  <a:pos x="78" y="84"/>
                </a:cxn>
                <a:cxn ang="0">
                  <a:pos x="66" y="96"/>
                </a:cxn>
                <a:cxn ang="0">
                  <a:pos x="42" y="102"/>
                </a:cxn>
                <a:cxn ang="0">
                  <a:pos x="30" y="96"/>
                </a:cxn>
                <a:cxn ang="0">
                  <a:pos x="18" y="90"/>
                </a:cxn>
                <a:cxn ang="0">
                  <a:pos x="12" y="78"/>
                </a:cxn>
                <a:cxn ang="0">
                  <a:pos x="12" y="66"/>
                </a:cxn>
                <a:cxn ang="0">
                  <a:pos x="12" y="66"/>
                </a:cxn>
              </a:cxnLst>
              <a:rect l="0" t="0" r="r" b="b"/>
              <a:pathLst>
                <a:path w="90" h="108">
                  <a:moveTo>
                    <a:pt x="0" y="90"/>
                  </a:moveTo>
                  <a:lnTo>
                    <a:pt x="12" y="102"/>
                  </a:lnTo>
                  <a:lnTo>
                    <a:pt x="24" y="108"/>
                  </a:lnTo>
                  <a:lnTo>
                    <a:pt x="54" y="108"/>
                  </a:lnTo>
                  <a:lnTo>
                    <a:pt x="78" y="96"/>
                  </a:lnTo>
                  <a:lnTo>
                    <a:pt x="90" y="72"/>
                  </a:lnTo>
                  <a:lnTo>
                    <a:pt x="84" y="42"/>
                  </a:lnTo>
                  <a:lnTo>
                    <a:pt x="66" y="24"/>
                  </a:lnTo>
                  <a:lnTo>
                    <a:pt x="54" y="12"/>
                  </a:lnTo>
                  <a:lnTo>
                    <a:pt x="48" y="6"/>
                  </a:lnTo>
                  <a:lnTo>
                    <a:pt x="48" y="6"/>
                  </a:lnTo>
                  <a:lnTo>
                    <a:pt x="48" y="0"/>
                  </a:lnTo>
                  <a:lnTo>
                    <a:pt x="24" y="24"/>
                  </a:lnTo>
                  <a:lnTo>
                    <a:pt x="6" y="48"/>
                  </a:lnTo>
                  <a:lnTo>
                    <a:pt x="0" y="66"/>
                  </a:lnTo>
                  <a:lnTo>
                    <a:pt x="0" y="90"/>
                  </a:lnTo>
                  <a:lnTo>
                    <a:pt x="0" y="90"/>
                  </a:lnTo>
                  <a:close/>
                  <a:moveTo>
                    <a:pt x="12" y="66"/>
                  </a:moveTo>
                  <a:lnTo>
                    <a:pt x="18" y="48"/>
                  </a:lnTo>
                  <a:lnTo>
                    <a:pt x="30" y="36"/>
                  </a:lnTo>
                  <a:lnTo>
                    <a:pt x="42" y="24"/>
                  </a:lnTo>
                  <a:lnTo>
                    <a:pt x="48" y="18"/>
                  </a:lnTo>
                  <a:lnTo>
                    <a:pt x="66" y="30"/>
                  </a:lnTo>
                  <a:lnTo>
                    <a:pt x="72" y="48"/>
                  </a:lnTo>
                  <a:lnTo>
                    <a:pt x="78" y="72"/>
                  </a:lnTo>
                  <a:lnTo>
                    <a:pt x="78" y="84"/>
                  </a:lnTo>
                  <a:lnTo>
                    <a:pt x="66" y="96"/>
                  </a:lnTo>
                  <a:lnTo>
                    <a:pt x="42" y="102"/>
                  </a:lnTo>
                  <a:lnTo>
                    <a:pt x="30" y="96"/>
                  </a:lnTo>
                  <a:lnTo>
                    <a:pt x="18"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cs-CZ"/>
            </a:p>
          </p:txBody>
        </p:sp>
        <p:sp>
          <p:nvSpPr>
            <p:cNvPr id="21" name="Freeform 19"/>
            <p:cNvSpPr>
              <a:spLocks/>
            </p:cNvSpPr>
            <p:nvPr/>
          </p:nvSpPr>
          <p:spPr bwMode="ltGray">
            <a:xfrm>
              <a:off x="5470" y="1205"/>
              <a:ext cx="102" cy="156"/>
            </a:xfrm>
            <a:custGeom>
              <a:avLst/>
              <a:gdLst/>
              <a:ahLst/>
              <a:cxnLst>
                <a:cxn ang="0">
                  <a:pos x="102" y="0"/>
                </a:cxn>
                <a:cxn ang="0">
                  <a:pos x="0" y="6"/>
                </a:cxn>
                <a:cxn ang="0">
                  <a:pos x="30" y="72"/>
                </a:cxn>
                <a:cxn ang="0">
                  <a:pos x="30" y="156"/>
                </a:cxn>
                <a:cxn ang="0">
                  <a:pos x="72" y="156"/>
                </a:cxn>
                <a:cxn ang="0">
                  <a:pos x="72" y="66"/>
                </a:cxn>
                <a:cxn ang="0">
                  <a:pos x="102" y="0"/>
                </a:cxn>
                <a:cxn ang="0">
                  <a:pos x="102" y="0"/>
                </a:cxn>
              </a:cxnLst>
              <a:rect l="0" t="0" r="r" b="b"/>
              <a:pathLst>
                <a:path w="102" h="156">
                  <a:moveTo>
                    <a:pt x="102" y="0"/>
                  </a:moveTo>
                  <a:lnTo>
                    <a:pt x="0" y="6"/>
                  </a:lnTo>
                  <a:lnTo>
                    <a:pt x="30" y="72"/>
                  </a:lnTo>
                  <a:lnTo>
                    <a:pt x="30" y="156"/>
                  </a:lnTo>
                  <a:lnTo>
                    <a:pt x="72" y="156"/>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cs-CZ"/>
            </a:p>
          </p:txBody>
        </p:sp>
        <p:sp>
          <p:nvSpPr>
            <p:cNvPr id="22" name="Freeform 20"/>
            <p:cNvSpPr>
              <a:spLocks noEditPoints="1"/>
            </p:cNvSpPr>
            <p:nvPr/>
          </p:nvSpPr>
          <p:spPr bwMode="ltGray">
            <a:xfrm>
              <a:off x="5476" y="1349"/>
              <a:ext cx="84" cy="96"/>
            </a:xfrm>
            <a:custGeom>
              <a:avLst/>
              <a:gdLst/>
              <a:ahLst/>
              <a:cxnLst>
                <a:cxn ang="0">
                  <a:pos x="42" y="96"/>
                </a:cxn>
                <a:cxn ang="0">
                  <a:pos x="66" y="78"/>
                </a:cxn>
                <a:cxn ang="0">
                  <a:pos x="84" y="54"/>
                </a:cxn>
                <a:cxn ang="0">
                  <a:pos x="84" y="30"/>
                </a:cxn>
                <a:cxn ang="0">
                  <a:pos x="66" y="6"/>
                </a:cxn>
                <a:cxn ang="0">
                  <a:pos x="42" y="0"/>
                </a:cxn>
                <a:cxn ang="0">
                  <a:pos x="24" y="6"/>
                </a:cxn>
                <a:cxn ang="0">
                  <a:pos x="12" y="18"/>
                </a:cxn>
                <a:cxn ang="0">
                  <a:pos x="6" y="30"/>
                </a:cxn>
                <a:cxn ang="0">
                  <a:pos x="0" y="42"/>
                </a:cxn>
                <a:cxn ang="0">
                  <a:pos x="12" y="66"/>
                </a:cxn>
                <a:cxn ang="0">
                  <a:pos x="30" y="84"/>
                </a:cxn>
                <a:cxn ang="0">
                  <a:pos x="42" y="96"/>
                </a:cxn>
                <a:cxn ang="0">
                  <a:pos x="42" y="96"/>
                </a:cxn>
                <a:cxn ang="0">
                  <a:pos x="48" y="12"/>
                </a:cxn>
                <a:cxn ang="0">
                  <a:pos x="66" y="18"/>
                </a:cxn>
                <a:cxn ang="0">
                  <a:pos x="72" y="30"/>
                </a:cxn>
                <a:cxn ang="0">
                  <a:pos x="72" y="42"/>
                </a:cxn>
                <a:cxn ang="0">
                  <a:pos x="66" y="54"/>
                </a:cxn>
                <a:cxn ang="0">
                  <a:pos x="54" y="72"/>
                </a:cxn>
                <a:cxn ang="0">
                  <a:pos x="42" y="84"/>
                </a:cxn>
                <a:cxn ang="0">
                  <a:pos x="42" y="84"/>
                </a:cxn>
                <a:cxn ang="0">
                  <a:pos x="30" y="72"/>
                </a:cxn>
                <a:cxn ang="0">
                  <a:pos x="18" y="54"/>
                </a:cxn>
                <a:cxn ang="0">
                  <a:pos x="18" y="30"/>
                </a:cxn>
                <a:cxn ang="0">
                  <a:pos x="30" y="18"/>
                </a:cxn>
                <a:cxn ang="0">
                  <a:pos x="48" y="12"/>
                </a:cxn>
                <a:cxn ang="0">
                  <a:pos x="48" y="12"/>
                </a:cxn>
              </a:cxnLst>
              <a:rect l="0" t="0" r="r" b="b"/>
              <a:pathLst>
                <a:path w="84" h="96">
                  <a:moveTo>
                    <a:pt x="42" y="96"/>
                  </a:moveTo>
                  <a:lnTo>
                    <a:pt x="66" y="78"/>
                  </a:lnTo>
                  <a:lnTo>
                    <a:pt x="84" y="54"/>
                  </a:lnTo>
                  <a:lnTo>
                    <a:pt x="84" y="30"/>
                  </a:lnTo>
                  <a:lnTo>
                    <a:pt x="66" y="6"/>
                  </a:lnTo>
                  <a:lnTo>
                    <a:pt x="42" y="0"/>
                  </a:lnTo>
                  <a:lnTo>
                    <a:pt x="24" y="6"/>
                  </a:lnTo>
                  <a:lnTo>
                    <a:pt x="12" y="18"/>
                  </a:lnTo>
                  <a:lnTo>
                    <a:pt x="6" y="30"/>
                  </a:lnTo>
                  <a:lnTo>
                    <a:pt x="0" y="42"/>
                  </a:lnTo>
                  <a:lnTo>
                    <a:pt x="12" y="66"/>
                  </a:lnTo>
                  <a:lnTo>
                    <a:pt x="30" y="84"/>
                  </a:lnTo>
                  <a:lnTo>
                    <a:pt x="42" y="96"/>
                  </a:lnTo>
                  <a:lnTo>
                    <a:pt x="42" y="96"/>
                  </a:lnTo>
                  <a:close/>
                  <a:moveTo>
                    <a:pt x="48" y="12"/>
                  </a:moveTo>
                  <a:lnTo>
                    <a:pt x="66" y="18"/>
                  </a:lnTo>
                  <a:lnTo>
                    <a:pt x="72" y="30"/>
                  </a:lnTo>
                  <a:lnTo>
                    <a:pt x="72" y="42"/>
                  </a:lnTo>
                  <a:lnTo>
                    <a:pt x="66" y="54"/>
                  </a:lnTo>
                  <a:lnTo>
                    <a:pt x="54" y="72"/>
                  </a:lnTo>
                  <a:lnTo>
                    <a:pt x="42" y="84"/>
                  </a:lnTo>
                  <a:lnTo>
                    <a:pt x="42" y="84"/>
                  </a:lnTo>
                  <a:lnTo>
                    <a:pt x="30" y="72"/>
                  </a:lnTo>
                  <a:lnTo>
                    <a:pt x="18" y="54"/>
                  </a:lnTo>
                  <a:lnTo>
                    <a:pt x="18" y="30"/>
                  </a:lnTo>
                  <a:lnTo>
                    <a:pt x="30" y="18"/>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cs-CZ"/>
            </a:p>
          </p:txBody>
        </p:sp>
        <p:sp>
          <p:nvSpPr>
            <p:cNvPr id="23" name="Freeform 21"/>
            <p:cNvSpPr>
              <a:spLocks noEditPoints="1"/>
            </p:cNvSpPr>
            <p:nvPr/>
          </p:nvSpPr>
          <p:spPr bwMode="ltGray">
            <a:xfrm>
              <a:off x="5470" y="1433"/>
              <a:ext cx="90" cy="108"/>
            </a:xfrm>
            <a:custGeom>
              <a:avLst/>
              <a:gdLst/>
              <a:ahLst/>
              <a:cxnLst>
                <a:cxn ang="0">
                  <a:pos x="6" y="90"/>
                </a:cxn>
                <a:cxn ang="0">
                  <a:pos x="18" y="102"/>
                </a:cxn>
                <a:cxn ang="0">
                  <a:pos x="30" y="108"/>
                </a:cxn>
                <a:cxn ang="0">
                  <a:pos x="60" y="108"/>
                </a:cxn>
                <a:cxn ang="0">
                  <a:pos x="84" y="96"/>
                </a:cxn>
                <a:cxn ang="0">
                  <a:pos x="90" y="84"/>
                </a:cxn>
                <a:cxn ang="0">
                  <a:pos x="90" y="66"/>
                </a:cxn>
                <a:cxn ang="0">
                  <a:pos x="84" y="36"/>
                </a:cxn>
                <a:cxn ang="0">
                  <a:pos x="72" y="18"/>
                </a:cxn>
                <a:cxn ang="0">
                  <a:pos x="60" y="6"/>
                </a:cxn>
                <a:cxn ang="0">
                  <a:pos x="54" y="0"/>
                </a:cxn>
                <a:cxn ang="0">
                  <a:pos x="54" y="0"/>
                </a:cxn>
                <a:cxn ang="0">
                  <a:pos x="48" y="0"/>
                </a:cxn>
                <a:cxn ang="0">
                  <a:pos x="24" y="24"/>
                </a:cxn>
                <a:cxn ang="0">
                  <a:pos x="12" y="48"/>
                </a:cxn>
                <a:cxn ang="0">
                  <a:pos x="0" y="66"/>
                </a:cxn>
                <a:cxn ang="0">
                  <a:pos x="6" y="90"/>
                </a:cxn>
                <a:cxn ang="0">
                  <a:pos x="6" y="90"/>
                </a:cxn>
                <a:cxn ang="0">
                  <a:pos x="18" y="66"/>
                </a:cxn>
                <a:cxn ang="0">
                  <a:pos x="24" y="48"/>
                </a:cxn>
                <a:cxn ang="0">
                  <a:pos x="36" y="30"/>
                </a:cxn>
                <a:cxn ang="0">
                  <a:pos x="42" y="18"/>
                </a:cxn>
                <a:cxn ang="0">
                  <a:pos x="48" y="12"/>
                </a:cxn>
                <a:cxn ang="0">
                  <a:pos x="78" y="42"/>
                </a:cxn>
                <a:cxn ang="0">
                  <a:pos x="84" y="66"/>
                </a:cxn>
                <a:cxn ang="0">
                  <a:pos x="66" y="90"/>
                </a:cxn>
                <a:cxn ang="0">
                  <a:pos x="54" y="96"/>
                </a:cxn>
                <a:cxn ang="0">
                  <a:pos x="42" y="96"/>
                </a:cxn>
                <a:cxn ang="0">
                  <a:pos x="30" y="96"/>
                </a:cxn>
                <a:cxn ang="0">
                  <a:pos x="24" y="84"/>
                </a:cxn>
                <a:cxn ang="0">
                  <a:pos x="18" y="78"/>
                </a:cxn>
                <a:cxn ang="0">
                  <a:pos x="18" y="66"/>
                </a:cxn>
                <a:cxn ang="0">
                  <a:pos x="18" y="66"/>
                </a:cxn>
              </a:cxnLst>
              <a:rect l="0" t="0" r="r" b="b"/>
              <a:pathLst>
                <a:path w="90" h="108">
                  <a:moveTo>
                    <a:pt x="6" y="90"/>
                  </a:moveTo>
                  <a:lnTo>
                    <a:pt x="18" y="102"/>
                  </a:lnTo>
                  <a:lnTo>
                    <a:pt x="30" y="108"/>
                  </a:lnTo>
                  <a:lnTo>
                    <a:pt x="60" y="108"/>
                  </a:lnTo>
                  <a:lnTo>
                    <a:pt x="84" y="96"/>
                  </a:lnTo>
                  <a:lnTo>
                    <a:pt x="90" y="84"/>
                  </a:lnTo>
                  <a:lnTo>
                    <a:pt x="90" y="66"/>
                  </a:lnTo>
                  <a:lnTo>
                    <a:pt x="84" y="36"/>
                  </a:lnTo>
                  <a:lnTo>
                    <a:pt x="72" y="18"/>
                  </a:lnTo>
                  <a:lnTo>
                    <a:pt x="60" y="6"/>
                  </a:lnTo>
                  <a:lnTo>
                    <a:pt x="54" y="0"/>
                  </a:lnTo>
                  <a:lnTo>
                    <a:pt x="54" y="0"/>
                  </a:lnTo>
                  <a:lnTo>
                    <a:pt x="48" y="0"/>
                  </a:lnTo>
                  <a:lnTo>
                    <a:pt x="24" y="24"/>
                  </a:lnTo>
                  <a:lnTo>
                    <a:pt x="12" y="48"/>
                  </a:lnTo>
                  <a:lnTo>
                    <a:pt x="0" y="66"/>
                  </a:lnTo>
                  <a:lnTo>
                    <a:pt x="6" y="90"/>
                  </a:lnTo>
                  <a:lnTo>
                    <a:pt x="6" y="90"/>
                  </a:lnTo>
                  <a:close/>
                  <a:moveTo>
                    <a:pt x="18" y="66"/>
                  </a:moveTo>
                  <a:lnTo>
                    <a:pt x="24" y="48"/>
                  </a:lnTo>
                  <a:lnTo>
                    <a:pt x="36" y="30"/>
                  </a:lnTo>
                  <a:lnTo>
                    <a:pt x="42" y="18"/>
                  </a:lnTo>
                  <a:lnTo>
                    <a:pt x="48" y="12"/>
                  </a:lnTo>
                  <a:lnTo>
                    <a:pt x="78" y="42"/>
                  </a:lnTo>
                  <a:lnTo>
                    <a:pt x="84" y="66"/>
                  </a:lnTo>
                  <a:lnTo>
                    <a:pt x="66" y="90"/>
                  </a:lnTo>
                  <a:lnTo>
                    <a:pt x="54" y="96"/>
                  </a:lnTo>
                  <a:lnTo>
                    <a:pt x="42" y="96"/>
                  </a:lnTo>
                  <a:lnTo>
                    <a:pt x="30" y="96"/>
                  </a:lnTo>
                  <a:lnTo>
                    <a:pt x="24" y="84"/>
                  </a:lnTo>
                  <a:lnTo>
                    <a:pt x="18" y="78"/>
                  </a:lnTo>
                  <a:lnTo>
                    <a:pt x="18" y="66"/>
                  </a:lnTo>
                  <a:lnTo>
                    <a:pt x="18"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cs-CZ"/>
            </a:p>
          </p:txBody>
        </p:sp>
        <p:sp>
          <p:nvSpPr>
            <p:cNvPr id="24" name="Freeform 22"/>
            <p:cNvSpPr>
              <a:spLocks noEditPoints="1"/>
            </p:cNvSpPr>
            <p:nvPr/>
          </p:nvSpPr>
          <p:spPr bwMode="ltGray">
            <a:xfrm>
              <a:off x="5428" y="3525"/>
              <a:ext cx="66" cy="96"/>
            </a:xfrm>
            <a:custGeom>
              <a:avLst/>
              <a:gdLst/>
              <a:ahLst/>
              <a:cxnLst>
                <a:cxn ang="0">
                  <a:pos x="30" y="96"/>
                </a:cxn>
                <a:cxn ang="0">
                  <a:pos x="54" y="72"/>
                </a:cxn>
                <a:cxn ang="0">
                  <a:pos x="66" y="48"/>
                </a:cxn>
                <a:cxn ang="0">
                  <a:pos x="66" y="24"/>
                </a:cxn>
                <a:cxn ang="0">
                  <a:pos x="54" y="6"/>
                </a:cxn>
                <a:cxn ang="0">
                  <a:pos x="30" y="0"/>
                </a:cxn>
                <a:cxn ang="0">
                  <a:pos x="18" y="0"/>
                </a:cxn>
                <a:cxn ang="0">
                  <a:pos x="6" y="12"/>
                </a:cxn>
                <a:cxn ang="0">
                  <a:pos x="0" y="36"/>
                </a:cxn>
                <a:cxn ang="0">
                  <a:pos x="6" y="60"/>
                </a:cxn>
                <a:cxn ang="0">
                  <a:pos x="18" y="84"/>
                </a:cxn>
                <a:cxn ang="0">
                  <a:pos x="30" y="96"/>
                </a:cxn>
                <a:cxn ang="0">
                  <a:pos x="30" y="96"/>
                </a:cxn>
                <a:cxn ang="0">
                  <a:pos x="30" y="12"/>
                </a:cxn>
                <a:cxn ang="0">
                  <a:pos x="48" y="18"/>
                </a:cxn>
                <a:cxn ang="0">
                  <a:pos x="54" y="24"/>
                </a:cxn>
                <a:cxn ang="0">
                  <a:pos x="54" y="36"/>
                </a:cxn>
                <a:cxn ang="0">
                  <a:pos x="48" y="48"/>
                </a:cxn>
                <a:cxn ang="0">
                  <a:pos x="36" y="66"/>
                </a:cxn>
                <a:cxn ang="0">
                  <a:pos x="30" y="78"/>
                </a:cxn>
                <a:cxn ang="0">
                  <a:pos x="18" y="66"/>
                </a:cxn>
                <a:cxn ang="0">
                  <a:pos x="12" y="48"/>
                </a:cxn>
                <a:cxn ang="0">
                  <a:pos x="6" y="30"/>
                </a:cxn>
                <a:cxn ang="0">
                  <a:pos x="18" y="12"/>
                </a:cxn>
                <a:cxn ang="0">
                  <a:pos x="30" y="12"/>
                </a:cxn>
                <a:cxn ang="0">
                  <a:pos x="30" y="12"/>
                </a:cxn>
              </a:cxnLst>
              <a:rect l="0" t="0" r="r" b="b"/>
              <a:pathLst>
                <a:path w="66" h="96">
                  <a:moveTo>
                    <a:pt x="30" y="96"/>
                  </a:moveTo>
                  <a:lnTo>
                    <a:pt x="54" y="72"/>
                  </a:lnTo>
                  <a:lnTo>
                    <a:pt x="66" y="48"/>
                  </a:lnTo>
                  <a:lnTo>
                    <a:pt x="66" y="24"/>
                  </a:lnTo>
                  <a:lnTo>
                    <a:pt x="54" y="6"/>
                  </a:lnTo>
                  <a:lnTo>
                    <a:pt x="30" y="0"/>
                  </a:lnTo>
                  <a:lnTo>
                    <a:pt x="18" y="0"/>
                  </a:lnTo>
                  <a:lnTo>
                    <a:pt x="6" y="12"/>
                  </a:lnTo>
                  <a:lnTo>
                    <a:pt x="0" y="36"/>
                  </a:lnTo>
                  <a:lnTo>
                    <a:pt x="6" y="60"/>
                  </a:lnTo>
                  <a:lnTo>
                    <a:pt x="18" y="84"/>
                  </a:lnTo>
                  <a:lnTo>
                    <a:pt x="30" y="96"/>
                  </a:lnTo>
                  <a:lnTo>
                    <a:pt x="30" y="96"/>
                  </a:lnTo>
                  <a:close/>
                  <a:moveTo>
                    <a:pt x="30" y="12"/>
                  </a:moveTo>
                  <a:lnTo>
                    <a:pt x="48" y="18"/>
                  </a:lnTo>
                  <a:lnTo>
                    <a:pt x="54" y="24"/>
                  </a:lnTo>
                  <a:lnTo>
                    <a:pt x="54" y="36"/>
                  </a:lnTo>
                  <a:lnTo>
                    <a:pt x="48" y="48"/>
                  </a:lnTo>
                  <a:lnTo>
                    <a:pt x="36" y="66"/>
                  </a:lnTo>
                  <a:lnTo>
                    <a:pt x="30" y="78"/>
                  </a:lnTo>
                  <a:lnTo>
                    <a:pt x="18" y="66"/>
                  </a:lnTo>
                  <a:lnTo>
                    <a:pt x="12" y="48"/>
                  </a:lnTo>
                  <a:lnTo>
                    <a:pt x="6" y="30"/>
                  </a:lnTo>
                  <a:lnTo>
                    <a:pt x="18" y="12"/>
                  </a:lnTo>
                  <a:lnTo>
                    <a:pt x="30" y="12"/>
                  </a:lnTo>
                  <a:lnTo>
                    <a:pt x="30"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cs-CZ"/>
            </a:p>
          </p:txBody>
        </p:sp>
        <p:sp>
          <p:nvSpPr>
            <p:cNvPr id="25" name="Freeform 23"/>
            <p:cNvSpPr>
              <a:spLocks/>
            </p:cNvSpPr>
            <p:nvPr/>
          </p:nvSpPr>
          <p:spPr bwMode="ltGray">
            <a:xfrm>
              <a:off x="3017" y="1127"/>
              <a:ext cx="2603" cy="444"/>
            </a:xfrm>
            <a:custGeom>
              <a:avLst/>
              <a:gdLst/>
              <a:ahLst/>
              <a:cxnLst>
                <a:cxn ang="0">
                  <a:pos x="2577" y="0"/>
                </a:cxn>
                <a:cxn ang="0">
                  <a:pos x="2594" y="72"/>
                </a:cxn>
                <a:cxn ang="0">
                  <a:pos x="6" y="444"/>
                </a:cxn>
                <a:cxn ang="0">
                  <a:pos x="0" y="396"/>
                </a:cxn>
                <a:cxn ang="0">
                  <a:pos x="1225" y="96"/>
                </a:cxn>
                <a:cxn ang="0">
                  <a:pos x="1351" y="78"/>
                </a:cxn>
                <a:cxn ang="0">
                  <a:pos x="2577" y="0"/>
                </a:cxn>
                <a:cxn ang="0">
                  <a:pos x="2577" y="0"/>
                </a:cxn>
              </a:cxnLst>
              <a:rect l="0" t="0" r="r" b="b"/>
              <a:pathLst>
                <a:path w="2594" h="444">
                  <a:moveTo>
                    <a:pt x="2577" y="0"/>
                  </a:moveTo>
                  <a:lnTo>
                    <a:pt x="2594" y="72"/>
                  </a:lnTo>
                  <a:lnTo>
                    <a:pt x="6" y="444"/>
                  </a:lnTo>
                  <a:lnTo>
                    <a:pt x="0" y="396"/>
                  </a:lnTo>
                  <a:lnTo>
                    <a:pt x="1225" y="96"/>
                  </a:lnTo>
                  <a:lnTo>
                    <a:pt x="1351" y="78"/>
                  </a:lnTo>
                  <a:lnTo>
                    <a:pt x="2577" y="0"/>
                  </a:lnTo>
                  <a:lnTo>
                    <a:pt x="2577"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a:defRPr/>
              </a:pPr>
              <a:endParaRPr lang="cs-CZ"/>
            </a:p>
          </p:txBody>
        </p:sp>
        <p:sp>
          <p:nvSpPr>
            <p:cNvPr id="26" name="Freeform 24"/>
            <p:cNvSpPr>
              <a:spLocks noEditPoints="1"/>
            </p:cNvSpPr>
            <p:nvPr/>
          </p:nvSpPr>
          <p:spPr bwMode="ltGray">
            <a:xfrm>
              <a:off x="2934" y="3773"/>
              <a:ext cx="84" cy="95"/>
            </a:xfrm>
            <a:custGeom>
              <a:avLst/>
              <a:gdLst/>
              <a:ahLst/>
              <a:cxnLst>
                <a:cxn ang="0">
                  <a:pos x="36" y="95"/>
                </a:cxn>
                <a:cxn ang="0">
                  <a:pos x="60" y="77"/>
                </a:cxn>
                <a:cxn ang="0">
                  <a:pos x="78" y="53"/>
                </a:cxn>
                <a:cxn ang="0">
                  <a:pos x="84" y="42"/>
                </a:cxn>
                <a:cxn ang="0">
                  <a:pos x="84" y="30"/>
                </a:cxn>
                <a:cxn ang="0">
                  <a:pos x="72" y="6"/>
                </a:cxn>
                <a:cxn ang="0">
                  <a:pos x="42" y="0"/>
                </a:cxn>
                <a:cxn ang="0">
                  <a:pos x="30" y="0"/>
                </a:cxn>
                <a:cxn ang="0">
                  <a:pos x="12" y="12"/>
                </a:cxn>
                <a:cxn ang="0">
                  <a:pos x="0" y="24"/>
                </a:cxn>
                <a:cxn ang="0">
                  <a:pos x="0" y="36"/>
                </a:cxn>
                <a:cxn ang="0">
                  <a:pos x="6" y="59"/>
                </a:cxn>
                <a:cxn ang="0">
                  <a:pos x="24" y="83"/>
                </a:cxn>
                <a:cxn ang="0">
                  <a:pos x="36" y="95"/>
                </a:cxn>
                <a:cxn ang="0">
                  <a:pos x="36" y="95"/>
                </a:cxn>
                <a:cxn ang="0">
                  <a:pos x="48" y="12"/>
                </a:cxn>
                <a:cxn ang="0">
                  <a:pos x="66" y="18"/>
                </a:cxn>
                <a:cxn ang="0">
                  <a:pos x="72" y="30"/>
                </a:cxn>
                <a:cxn ang="0">
                  <a:pos x="72" y="42"/>
                </a:cxn>
                <a:cxn ang="0">
                  <a:pos x="66" y="53"/>
                </a:cxn>
                <a:cxn ang="0">
                  <a:pos x="48" y="71"/>
                </a:cxn>
                <a:cxn ang="0">
                  <a:pos x="42" y="77"/>
                </a:cxn>
                <a:cxn ang="0">
                  <a:pos x="36" y="77"/>
                </a:cxn>
                <a:cxn ang="0">
                  <a:pos x="24" y="65"/>
                </a:cxn>
                <a:cxn ang="0">
                  <a:pos x="18" y="48"/>
                </a:cxn>
                <a:cxn ang="0">
                  <a:pos x="18" y="30"/>
                </a:cxn>
                <a:cxn ang="0">
                  <a:pos x="30" y="12"/>
                </a:cxn>
                <a:cxn ang="0">
                  <a:pos x="48" y="12"/>
                </a:cxn>
                <a:cxn ang="0">
                  <a:pos x="48" y="12"/>
                </a:cxn>
              </a:cxnLst>
              <a:rect l="0" t="0" r="r" b="b"/>
              <a:pathLst>
                <a:path w="84" h="95">
                  <a:moveTo>
                    <a:pt x="36" y="95"/>
                  </a:moveTo>
                  <a:lnTo>
                    <a:pt x="60" y="77"/>
                  </a:lnTo>
                  <a:lnTo>
                    <a:pt x="78" y="53"/>
                  </a:lnTo>
                  <a:lnTo>
                    <a:pt x="84" y="42"/>
                  </a:lnTo>
                  <a:lnTo>
                    <a:pt x="84" y="30"/>
                  </a:lnTo>
                  <a:lnTo>
                    <a:pt x="72" y="6"/>
                  </a:lnTo>
                  <a:lnTo>
                    <a:pt x="42" y="0"/>
                  </a:lnTo>
                  <a:lnTo>
                    <a:pt x="30" y="0"/>
                  </a:lnTo>
                  <a:lnTo>
                    <a:pt x="12" y="12"/>
                  </a:lnTo>
                  <a:lnTo>
                    <a:pt x="0" y="24"/>
                  </a:lnTo>
                  <a:lnTo>
                    <a:pt x="0" y="36"/>
                  </a:lnTo>
                  <a:lnTo>
                    <a:pt x="6" y="59"/>
                  </a:lnTo>
                  <a:lnTo>
                    <a:pt x="24" y="83"/>
                  </a:lnTo>
                  <a:lnTo>
                    <a:pt x="36" y="95"/>
                  </a:lnTo>
                  <a:lnTo>
                    <a:pt x="36" y="95"/>
                  </a:lnTo>
                  <a:close/>
                  <a:moveTo>
                    <a:pt x="48" y="12"/>
                  </a:moveTo>
                  <a:lnTo>
                    <a:pt x="66" y="18"/>
                  </a:lnTo>
                  <a:lnTo>
                    <a:pt x="72" y="30"/>
                  </a:lnTo>
                  <a:lnTo>
                    <a:pt x="72" y="42"/>
                  </a:lnTo>
                  <a:lnTo>
                    <a:pt x="66" y="53"/>
                  </a:lnTo>
                  <a:lnTo>
                    <a:pt x="48" y="71"/>
                  </a:lnTo>
                  <a:lnTo>
                    <a:pt x="42" y="77"/>
                  </a:lnTo>
                  <a:lnTo>
                    <a:pt x="36" y="77"/>
                  </a:lnTo>
                  <a:lnTo>
                    <a:pt x="24" y="65"/>
                  </a:lnTo>
                  <a:lnTo>
                    <a:pt x="18"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cs-CZ"/>
            </a:p>
          </p:txBody>
        </p:sp>
        <p:sp>
          <p:nvSpPr>
            <p:cNvPr id="27" name="Freeform 25"/>
            <p:cNvSpPr>
              <a:spLocks noEditPoints="1"/>
            </p:cNvSpPr>
            <p:nvPr/>
          </p:nvSpPr>
          <p:spPr bwMode="ltGray">
            <a:xfrm>
              <a:off x="3779" y="3872"/>
              <a:ext cx="90" cy="108"/>
            </a:xfrm>
            <a:custGeom>
              <a:avLst/>
              <a:gdLst/>
              <a:ahLst/>
              <a:cxnLst>
                <a:cxn ang="0">
                  <a:pos x="12" y="96"/>
                </a:cxn>
                <a:cxn ang="0">
                  <a:pos x="24" y="108"/>
                </a:cxn>
                <a:cxn ang="0">
                  <a:pos x="42" y="108"/>
                </a:cxn>
                <a:cxn ang="0">
                  <a:pos x="66" y="102"/>
                </a:cxn>
                <a:cxn ang="0">
                  <a:pos x="84" y="78"/>
                </a:cxn>
                <a:cxn ang="0">
                  <a:pos x="90" y="66"/>
                </a:cxn>
                <a:cxn ang="0">
                  <a:pos x="84" y="48"/>
                </a:cxn>
                <a:cxn ang="0">
                  <a:pos x="66" y="24"/>
                </a:cxn>
                <a:cxn ang="0">
                  <a:pos x="48" y="12"/>
                </a:cxn>
                <a:cxn ang="0">
                  <a:pos x="36" y="0"/>
                </a:cxn>
                <a:cxn ang="0">
                  <a:pos x="30" y="0"/>
                </a:cxn>
                <a:cxn ang="0">
                  <a:pos x="30" y="0"/>
                </a:cxn>
                <a:cxn ang="0">
                  <a:pos x="24" y="0"/>
                </a:cxn>
                <a:cxn ang="0">
                  <a:pos x="12" y="30"/>
                </a:cxn>
                <a:cxn ang="0">
                  <a:pos x="0" y="54"/>
                </a:cxn>
                <a:cxn ang="0">
                  <a:pos x="0" y="78"/>
                </a:cxn>
                <a:cxn ang="0">
                  <a:pos x="12" y="96"/>
                </a:cxn>
                <a:cxn ang="0">
                  <a:pos x="12" y="96"/>
                </a:cxn>
                <a:cxn ang="0">
                  <a:pos x="12" y="72"/>
                </a:cxn>
                <a:cxn ang="0">
                  <a:pos x="18" y="54"/>
                </a:cxn>
                <a:cxn ang="0">
                  <a:pos x="24" y="36"/>
                </a:cxn>
                <a:cxn ang="0">
                  <a:pos x="30" y="18"/>
                </a:cxn>
                <a:cxn ang="0">
                  <a:pos x="30" y="12"/>
                </a:cxn>
                <a:cxn ang="0">
                  <a:pos x="48" y="24"/>
                </a:cxn>
                <a:cxn ang="0">
                  <a:pos x="66" y="36"/>
                </a:cxn>
                <a:cxn ang="0">
                  <a:pos x="78" y="54"/>
                </a:cxn>
                <a:cxn ang="0">
                  <a:pos x="78" y="72"/>
                </a:cxn>
                <a:cxn ang="0">
                  <a:pos x="72" y="84"/>
                </a:cxn>
                <a:cxn ang="0">
                  <a:pos x="48" y="96"/>
                </a:cxn>
                <a:cxn ang="0">
                  <a:pos x="36" y="96"/>
                </a:cxn>
                <a:cxn ang="0">
                  <a:pos x="24" y="90"/>
                </a:cxn>
                <a:cxn ang="0">
                  <a:pos x="18" y="84"/>
                </a:cxn>
                <a:cxn ang="0">
                  <a:pos x="12" y="72"/>
                </a:cxn>
                <a:cxn ang="0">
                  <a:pos x="12" y="72"/>
                </a:cxn>
              </a:cxnLst>
              <a:rect l="0" t="0" r="r" b="b"/>
              <a:pathLst>
                <a:path w="90" h="108">
                  <a:moveTo>
                    <a:pt x="12" y="96"/>
                  </a:moveTo>
                  <a:lnTo>
                    <a:pt x="24" y="108"/>
                  </a:lnTo>
                  <a:lnTo>
                    <a:pt x="42" y="108"/>
                  </a:lnTo>
                  <a:lnTo>
                    <a:pt x="66" y="102"/>
                  </a:lnTo>
                  <a:lnTo>
                    <a:pt x="84" y="78"/>
                  </a:lnTo>
                  <a:lnTo>
                    <a:pt x="90" y="66"/>
                  </a:lnTo>
                  <a:lnTo>
                    <a:pt x="84" y="48"/>
                  </a:lnTo>
                  <a:lnTo>
                    <a:pt x="66" y="24"/>
                  </a:lnTo>
                  <a:lnTo>
                    <a:pt x="48" y="12"/>
                  </a:lnTo>
                  <a:lnTo>
                    <a:pt x="36" y="0"/>
                  </a:lnTo>
                  <a:lnTo>
                    <a:pt x="30" y="0"/>
                  </a:lnTo>
                  <a:lnTo>
                    <a:pt x="30" y="0"/>
                  </a:lnTo>
                  <a:lnTo>
                    <a:pt x="24" y="0"/>
                  </a:lnTo>
                  <a:lnTo>
                    <a:pt x="12" y="30"/>
                  </a:lnTo>
                  <a:lnTo>
                    <a:pt x="0" y="54"/>
                  </a:lnTo>
                  <a:lnTo>
                    <a:pt x="0" y="78"/>
                  </a:lnTo>
                  <a:lnTo>
                    <a:pt x="12" y="96"/>
                  </a:lnTo>
                  <a:lnTo>
                    <a:pt x="12" y="96"/>
                  </a:lnTo>
                  <a:close/>
                  <a:moveTo>
                    <a:pt x="12" y="72"/>
                  </a:moveTo>
                  <a:lnTo>
                    <a:pt x="18" y="54"/>
                  </a:lnTo>
                  <a:lnTo>
                    <a:pt x="24" y="36"/>
                  </a:lnTo>
                  <a:lnTo>
                    <a:pt x="30" y="18"/>
                  </a:lnTo>
                  <a:lnTo>
                    <a:pt x="30" y="12"/>
                  </a:lnTo>
                  <a:lnTo>
                    <a:pt x="48" y="24"/>
                  </a:lnTo>
                  <a:lnTo>
                    <a:pt x="66" y="36"/>
                  </a:lnTo>
                  <a:lnTo>
                    <a:pt x="78" y="54"/>
                  </a:lnTo>
                  <a:lnTo>
                    <a:pt x="78" y="72"/>
                  </a:lnTo>
                  <a:lnTo>
                    <a:pt x="72" y="84"/>
                  </a:lnTo>
                  <a:lnTo>
                    <a:pt x="48" y="96"/>
                  </a:lnTo>
                  <a:lnTo>
                    <a:pt x="36" y="96"/>
                  </a:lnTo>
                  <a:lnTo>
                    <a:pt x="24" y="90"/>
                  </a:lnTo>
                  <a:lnTo>
                    <a:pt x="18" y="84"/>
                  </a:lnTo>
                  <a:lnTo>
                    <a:pt x="12" y="72"/>
                  </a:lnTo>
                  <a:lnTo>
                    <a:pt x="12" y="7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cs-CZ"/>
            </a:p>
          </p:txBody>
        </p:sp>
        <p:sp>
          <p:nvSpPr>
            <p:cNvPr id="28" name="Freeform 26"/>
            <p:cNvSpPr>
              <a:spLocks noEditPoints="1"/>
            </p:cNvSpPr>
            <p:nvPr/>
          </p:nvSpPr>
          <p:spPr bwMode="ltGray">
            <a:xfrm>
              <a:off x="2400" y="3872"/>
              <a:ext cx="72" cy="90"/>
            </a:xfrm>
            <a:custGeom>
              <a:avLst/>
              <a:gdLst/>
              <a:ahLst/>
              <a:cxnLst>
                <a:cxn ang="0">
                  <a:pos x="71" y="90"/>
                </a:cxn>
                <a:cxn ang="0">
                  <a:pos x="71" y="60"/>
                </a:cxn>
                <a:cxn ang="0">
                  <a:pos x="71" y="36"/>
                </a:cxn>
                <a:cxn ang="0">
                  <a:pos x="60" y="12"/>
                </a:cxn>
                <a:cxn ang="0">
                  <a:pos x="36" y="0"/>
                </a:cxn>
                <a:cxn ang="0">
                  <a:pos x="12" y="12"/>
                </a:cxn>
                <a:cxn ang="0">
                  <a:pos x="0" y="36"/>
                </a:cxn>
                <a:cxn ang="0">
                  <a:pos x="6" y="60"/>
                </a:cxn>
                <a:cxn ang="0">
                  <a:pos x="30" y="78"/>
                </a:cxn>
                <a:cxn ang="0">
                  <a:pos x="54" y="90"/>
                </a:cxn>
                <a:cxn ang="0">
                  <a:pos x="71" y="90"/>
                </a:cxn>
                <a:cxn ang="0">
                  <a:pos x="71" y="90"/>
                </a:cxn>
                <a:cxn ang="0">
                  <a:pos x="24" y="18"/>
                </a:cxn>
                <a:cxn ang="0">
                  <a:pos x="42" y="18"/>
                </a:cxn>
                <a:cxn ang="0">
                  <a:pos x="54" y="18"/>
                </a:cxn>
                <a:cxn ang="0">
                  <a:pos x="60" y="42"/>
                </a:cxn>
                <a:cxn ang="0">
                  <a:pos x="60" y="66"/>
                </a:cxn>
                <a:cxn ang="0">
                  <a:pos x="60" y="72"/>
                </a:cxn>
                <a:cxn ang="0">
                  <a:pos x="60" y="78"/>
                </a:cxn>
                <a:cxn ang="0">
                  <a:pos x="42" y="72"/>
                </a:cxn>
                <a:cxn ang="0">
                  <a:pos x="24" y="66"/>
                </a:cxn>
                <a:cxn ang="0">
                  <a:pos x="12" y="48"/>
                </a:cxn>
                <a:cxn ang="0">
                  <a:pos x="12" y="30"/>
                </a:cxn>
                <a:cxn ang="0">
                  <a:pos x="24" y="18"/>
                </a:cxn>
                <a:cxn ang="0">
                  <a:pos x="24" y="18"/>
                </a:cxn>
              </a:cxnLst>
              <a:rect l="0" t="0" r="r" b="b"/>
              <a:pathLst>
                <a:path w="71" h="90">
                  <a:moveTo>
                    <a:pt x="71" y="90"/>
                  </a:moveTo>
                  <a:lnTo>
                    <a:pt x="71" y="60"/>
                  </a:lnTo>
                  <a:lnTo>
                    <a:pt x="71" y="36"/>
                  </a:lnTo>
                  <a:lnTo>
                    <a:pt x="60" y="12"/>
                  </a:lnTo>
                  <a:lnTo>
                    <a:pt x="36" y="0"/>
                  </a:lnTo>
                  <a:lnTo>
                    <a:pt x="12" y="12"/>
                  </a:lnTo>
                  <a:lnTo>
                    <a:pt x="0" y="36"/>
                  </a:lnTo>
                  <a:lnTo>
                    <a:pt x="6" y="60"/>
                  </a:lnTo>
                  <a:lnTo>
                    <a:pt x="30" y="78"/>
                  </a:lnTo>
                  <a:lnTo>
                    <a:pt x="54" y="90"/>
                  </a:lnTo>
                  <a:lnTo>
                    <a:pt x="71" y="90"/>
                  </a:lnTo>
                  <a:lnTo>
                    <a:pt x="71" y="90"/>
                  </a:lnTo>
                  <a:close/>
                  <a:moveTo>
                    <a:pt x="24" y="18"/>
                  </a:moveTo>
                  <a:lnTo>
                    <a:pt x="42" y="18"/>
                  </a:lnTo>
                  <a:lnTo>
                    <a:pt x="54" y="18"/>
                  </a:lnTo>
                  <a:lnTo>
                    <a:pt x="60" y="42"/>
                  </a:lnTo>
                  <a:lnTo>
                    <a:pt x="60" y="66"/>
                  </a:lnTo>
                  <a:lnTo>
                    <a:pt x="60" y="72"/>
                  </a:lnTo>
                  <a:lnTo>
                    <a:pt x="60" y="78"/>
                  </a:lnTo>
                  <a:lnTo>
                    <a:pt x="42" y="72"/>
                  </a:lnTo>
                  <a:lnTo>
                    <a:pt x="24" y="66"/>
                  </a:lnTo>
                  <a:lnTo>
                    <a:pt x="12" y="48"/>
                  </a:lnTo>
                  <a:lnTo>
                    <a:pt x="12" y="30"/>
                  </a:lnTo>
                  <a:lnTo>
                    <a:pt x="24" y="18"/>
                  </a:lnTo>
                  <a:lnTo>
                    <a:pt x="24"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cs-CZ"/>
            </a:p>
          </p:txBody>
        </p:sp>
        <p:sp>
          <p:nvSpPr>
            <p:cNvPr id="29" name="Oval 27"/>
            <p:cNvSpPr>
              <a:spLocks noChangeArrowheads="1"/>
            </p:cNvSpPr>
            <p:nvPr/>
          </p:nvSpPr>
          <p:spPr bwMode="ltGray">
            <a:xfrm>
              <a:off x="2444" y="3838"/>
              <a:ext cx="1380" cy="389"/>
            </a:xfrm>
            <a:prstGeom prst="ellipse">
              <a:avLst/>
            </a:prstGeom>
            <a:gradFill rotWithShape="0">
              <a:gsLst>
                <a:gs pos="0">
                  <a:schemeClr val="bg2">
                    <a:gamma/>
                    <a:tint val="81961"/>
                    <a:invGamma/>
                  </a:schemeClr>
                </a:gs>
                <a:gs pos="100000">
                  <a:schemeClr val="bg2"/>
                </a:gs>
              </a:gsLst>
              <a:lin ang="2700000" scaled="1"/>
            </a:gradFill>
            <a:ln w="9525">
              <a:noFill/>
              <a:round/>
              <a:headEnd/>
              <a:tailEnd/>
            </a:ln>
            <a:effectLst/>
          </p:spPr>
          <p:txBody>
            <a:bodyPr/>
            <a:lstStyle/>
            <a:p>
              <a:pPr>
                <a:defRPr/>
              </a:pPr>
              <a:endParaRPr lang="cs-CZ"/>
            </a:p>
          </p:txBody>
        </p:sp>
        <p:sp>
          <p:nvSpPr>
            <p:cNvPr id="30" name="Oval 28"/>
            <p:cNvSpPr>
              <a:spLocks noChangeArrowheads="1"/>
            </p:cNvSpPr>
            <p:nvPr/>
          </p:nvSpPr>
          <p:spPr bwMode="ltGray">
            <a:xfrm>
              <a:off x="2394" y="3834"/>
              <a:ext cx="1502" cy="288"/>
            </a:xfrm>
            <a:prstGeom prst="ellipse">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pPr>
                <a:defRPr/>
              </a:pPr>
              <a:endParaRPr lang="cs-CZ"/>
            </a:p>
          </p:txBody>
        </p:sp>
        <p:sp>
          <p:nvSpPr>
            <p:cNvPr id="31" name="Oval 29"/>
            <p:cNvSpPr>
              <a:spLocks noChangeArrowheads="1"/>
            </p:cNvSpPr>
            <p:nvPr/>
          </p:nvSpPr>
          <p:spPr bwMode="ltGray">
            <a:xfrm>
              <a:off x="2441" y="3860"/>
              <a:ext cx="1425" cy="220"/>
            </a:xfrm>
            <a:prstGeom prst="ellipse">
              <a:avLst/>
            </a:prstGeom>
            <a:gradFill rotWithShape="0">
              <a:gsLst>
                <a:gs pos="0">
                  <a:schemeClr val="bg2"/>
                </a:gs>
                <a:gs pos="100000">
                  <a:schemeClr val="bg2">
                    <a:gamma/>
                    <a:tint val="81961"/>
                    <a:invGamma/>
                  </a:schemeClr>
                </a:gs>
              </a:gsLst>
              <a:lin ang="0" scaled="1"/>
            </a:gradFill>
            <a:ln w="9525">
              <a:noFill/>
              <a:round/>
              <a:headEnd/>
              <a:tailEnd/>
            </a:ln>
            <a:effectLst/>
          </p:spPr>
          <p:txBody>
            <a:bodyPr/>
            <a:lstStyle/>
            <a:p>
              <a:pPr>
                <a:defRPr/>
              </a:pPr>
              <a:endParaRPr lang="cs-CZ"/>
            </a:p>
          </p:txBody>
        </p:sp>
        <p:sp>
          <p:nvSpPr>
            <p:cNvPr id="32" name="Freeform 30"/>
            <p:cNvSpPr>
              <a:spLocks noEditPoints="1"/>
            </p:cNvSpPr>
            <p:nvPr/>
          </p:nvSpPr>
          <p:spPr bwMode="ltGray">
            <a:xfrm>
              <a:off x="3743" y="3788"/>
              <a:ext cx="90" cy="96"/>
            </a:xfrm>
            <a:custGeom>
              <a:avLst/>
              <a:gdLst/>
              <a:ahLst/>
              <a:cxnLst>
                <a:cxn ang="0">
                  <a:pos x="66" y="96"/>
                </a:cxn>
                <a:cxn ang="0">
                  <a:pos x="78" y="66"/>
                </a:cxn>
                <a:cxn ang="0">
                  <a:pos x="90" y="42"/>
                </a:cxn>
                <a:cxn ang="0">
                  <a:pos x="78" y="18"/>
                </a:cxn>
                <a:cxn ang="0">
                  <a:pos x="60" y="0"/>
                </a:cxn>
                <a:cxn ang="0">
                  <a:pos x="30" y="6"/>
                </a:cxn>
                <a:cxn ang="0">
                  <a:pos x="18" y="18"/>
                </a:cxn>
                <a:cxn ang="0">
                  <a:pos x="6" y="30"/>
                </a:cxn>
                <a:cxn ang="0">
                  <a:pos x="0" y="42"/>
                </a:cxn>
                <a:cxn ang="0">
                  <a:pos x="6" y="60"/>
                </a:cxn>
                <a:cxn ang="0">
                  <a:pos x="24" y="78"/>
                </a:cxn>
                <a:cxn ang="0">
                  <a:pos x="48" y="90"/>
                </a:cxn>
                <a:cxn ang="0">
                  <a:pos x="66" y="96"/>
                </a:cxn>
                <a:cxn ang="0">
                  <a:pos x="66" y="96"/>
                </a:cxn>
                <a:cxn ang="0">
                  <a:pos x="42" y="18"/>
                </a:cxn>
                <a:cxn ang="0">
                  <a:pos x="60" y="18"/>
                </a:cxn>
                <a:cxn ang="0">
                  <a:pos x="72" y="24"/>
                </a:cxn>
                <a:cxn ang="0">
                  <a:pos x="72" y="36"/>
                </a:cxn>
                <a:cxn ang="0">
                  <a:pos x="72" y="48"/>
                </a:cxn>
                <a:cxn ang="0">
                  <a:pos x="66" y="72"/>
                </a:cxn>
                <a:cxn ang="0">
                  <a:pos x="60" y="78"/>
                </a:cxn>
                <a:cxn ang="0">
                  <a:pos x="60" y="84"/>
                </a:cxn>
                <a:cxn ang="0">
                  <a:pos x="42" y="72"/>
                </a:cxn>
                <a:cxn ang="0">
                  <a:pos x="30" y="66"/>
                </a:cxn>
                <a:cxn ang="0">
                  <a:pos x="18" y="42"/>
                </a:cxn>
                <a:cxn ang="0">
                  <a:pos x="24" y="30"/>
                </a:cxn>
                <a:cxn ang="0">
                  <a:pos x="42" y="18"/>
                </a:cxn>
                <a:cxn ang="0">
                  <a:pos x="42" y="18"/>
                </a:cxn>
              </a:cxnLst>
              <a:rect l="0" t="0" r="r" b="b"/>
              <a:pathLst>
                <a:path w="90" h="96">
                  <a:moveTo>
                    <a:pt x="66" y="96"/>
                  </a:moveTo>
                  <a:lnTo>
                    <a:pt x="78" y="66"/>
                  </a:lnTo>
                  <a:lnTo>
                    <a:pt x="90" y="42"/>
                  </a:lnTo>
                  <a:lnTo>
                    <a:pt x="78" y="18"/>
                  </a:lnTo>
                  <a:lnTo>
                    <a:pt x="60" y="0"/>
                  </a:lnTo>
                  <a:lnTo>
                    <a:pt x="30" y="6"/>
                  </a:lnTo>
                  <a:lnTo>
                    <a:pt x="18" y="18"/>
                  </a:lnTo>
                  <a:lnTo>
                    <a:pt x="6" y="30"/>
                  </a:lnTo>
                  <a:lnTo>
                    <a:pt x="0" y="42"/>
                  </a:lnTo>
                  <a:lnTo>
                    <a:pt x="6" y="60"/>
                  </a:lnTo>
                  <a:lnTo>
                    <a:pt x="24" y="78"/>
                  </a:lnTo>
                  <a:lnTo>
                    <a:pt x="48" y="90"/>
                  </a:lnTo>
                  <a:lnTo>
                    <a:pt x="66" y="96"/>
                  </a:lnTo>
                  <a:lnTo>
                    <a:pt x="66" y="96"/>
                  </a:lnTo>
                  <a:close/>
                  <a:moveTo>
                    <a:pt x="42" y="18"/>
                  </a:moveTo>
                  <a:lnTo>
                    <a:pt x="60" y="18"/>
                  </a:lnTo>
                  <a:lnTo>
                    <a:pt x="72" y="24"/>
                  </a:lnTo>
                  <a:lnTo>
                    <a:pt x="72" y="36"/>
                  </a:lnTo>
                  <a:lnTo>
                    <a:pt x="72" y="48"/>
                  </a:lnTo>
                  <a:lnTo>
                    <a:pt x="66" y="72"/>
                  </a:lnTo>
                  <a:lnTo>
                    <a:pt x="60" y="78"/>
                  </a:lnTo>
                  <a:lnTo>
                    <a:pt x="60" y="84"/>
                  </a:lnTo>
                  <a:lnTo>
                    <a:pt x="42" y="72"/>
                  </a:lnTo>
                  <a:lnTo>
                    <a:pt x="30" y="66"/>
                  </a:lnTo>
                  <a:lnTo>
                    <a:pt x="18" y="42"/>
                  </a:lnTo>
                  <a:lnTo>
                    <a:pt x="24" y="30"/>
                  </a:lnTo>
                  <a:lnTo>
                    <a:pt x="42" y="18"/>
                  </a:lnTo>
                  <a:lnTo>
                    <a:pt x="42"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cs-CZ"/>
            </a:p>
          </p:txBody>
        </p:sp>
        <p:sp>
          <p:nvSpPr>
            <p:cNvPr id="33" name="Freeform 31"/>
            <p:cNvSpPr>
              <a:spLocks noEditPoints="1"/>
            </p:cNvSpPr>
            <p:nvPr/>
          </p:nvSpPr>
          <p:spPr bwMode="ltGray">
            <a:xfrm>
              <a:off x="5422" y="3603"/>
              <a:ext cx="72" cy="108"/>
            </a:xfrm>
            <a:custGeom>
              <a:avLst/>
              <a:gdLst/>
              <a:ahLst/>
              <a:cxnLst>
                <a:cxn ang="0">
                  <a:pos x="0" y="90"/>
                </a:cxn>
                <a:cxn ang="0">
                  <a:pos x="12" y="102"/>
                </a:cxn>
                <a:cxn ang="0">
                  <a:pos x="24" y="108"/>
                </a:cxn>
                <a:cxn ang="0">
                  <a:pos x="48" y="108"/>
                </a:cxn>
                <a:cxn ang="0">
                  <a:pos x="66" y="96"/>
                </a:cxn>
                <a:cxn ang="0">
                  <a:pos x="72" y="66"/>
                </a:cxn>
                <a:cxn ang="0">
                  <a:pos x="66" y="42"/>
                </a:cxn>
                <a:cxn ang="0">
                  <a:pos x="60" y="18"/>
                </a:cxn>
                <a:cxn ang="0">
                  <a:pos x="48" y="6"/>
                </a:cxn>
                <a:cxn ang="0">
                  <a:pos x="42" y="0"/>
                </a:cxn>
                <a:cxn ang="0">
                  <a:pos x="42" y="0"/>
                </a:cxn>
                <a:cxn ang="0">
                  <a:pos x="36" y="0"/>
                </a:cxn>
                <a:cxn ang="0">
                  <a:pos x="18" y="24"/>
                </a:cxn>
                <a:cxn ang="0">
                  <a:pos x="6" y="48"/>
                </a:cxn>
                <a:cxn ang="0">
                  <a:pos x="0" y="66"/>
                </a:cxn>
                <a:cxn ang="0">
                  <a:pos x="0" y="90"/>
                </a:cxn>
                <a:cxn ang="0">
                  <a:pos x="0" y="90"/>
                </a:cxn>
                <a:cxn ang="0">
                  <a:pos x="12" y="66"/>
                </a:cxn>
                <a:cxn ang="0">
                  <a:pos x="18" y="48"/>
                </a:cxn>
                <a:cxn ang="0">
                  <a:pos x="24" y="36"/>
                </a:cxn>
                <a:cxn ang="0">
                  <a:pos x="30" y="24"/>
                </a:cxn>
                <a:cxn ang="0">
                  <a:pos x="36" y="18"/>
                </a:cxn>
                <a:cxn ang="0">
                  <a:pos x="54" y="30"/>
                </a:cxn>
                <a:cxn ang="0">
                  <a:pos x="60" y="48"/>
                </a:cxn>
                <a:cxn ang="0">
                  <a:pos x="66" y="72"/>
                </a:cxn>
                <a:cxn ang="0">
                  <a:pos x="66" y="84"/>
                </a:cxn>
                <a:cxn ang="0">
                  <a:pos x="54" y="96"/>
                </a:cxn>
                <a:cxn ang="0">
                  <a:pos x="30" y="102"/>
                </a:cxn>
                <a:cxn ang="0">
                  <a:pos x="24" y="96"/>
                </a:cxn>
                <a:cxn ang="0">
                  <a:pos x="12" y="90"/>
                </a:cxn>
                <a:cxn ang="0">
                  <a:pos x="12" y="78"/>
                </a:cxn>
                <a:cxn ang="0">
                  <a:pos x="12" y="66"/>
                </a:cxn>
                <a:cxn ang="0">
                  <a:pos x="12" y="66"/>
                </a:cxn>
              </a:cxnLst>
              <a:rect l="0" t="0" r="r" b="b"/>
              <a:pathLst>
                <a:path w="72" h="108">
                  <a:moveTo>
                    <a:pt x="0" y="90"/>
                  </a:moveTo>
                  <a:lnTo>
                    <a:pt x="12" y="102"/>
                  </a:lnTo>
                  <a:lnTo>
                    <a:pt x="24" y="108"/>
                  </a:lnTo>
                  <a:lnTo>
                    <a:pt x="48" y="108"/>
                  </a:lnTo>
                  <a:lnTo>
                    <a:pt x="66" y="96"/>
                  </a:lnTo>
                  <a:lnTo>
                    <a:pt x="72" y="66"/>
                  </a:lnTo>
                  <a:lnTo>
                    <a:pt x="66" y="42"/>
                  </a:lnTo>
                  <a:lnTo>
                    <a:pt x="60" y="18"/>
                  </a:lnTo>
                  <a:lnTo>
                    <a:pt x="48" y="6"/>
                  </a:lnTo>
                  <a:lnTo>
                    <a:pt x="42" y="0"/>
                  </a:lnTo>
                  <a:lnTo>
                    <a:pt x="42" y="0"/>
                  </a:lnTo>
                  <a:lnTo>
                    <a:pt x="36" y="0"/>
                  </a:lnTo>
                  <a:lnTo>
                    <a:pt x="18" y="24"/>
                  </a:lnTo>
                  <a:lnTo>
                    <a:pt x="6" y="48"/>
                  </a:lnTo>
                  <a:lnTo>
                    <a:pt x="0" y="66"/>
                  </a:lnTo>
                  <a:lnTo>
                    <a:pt x="0" y="90"/>
                  </a:lnTo>
                  <a:lnTo>
                    <a:pt x="0" y="90"/>
                  </a:lnTo>
                  <a:close/>
                  <a:moveTo>
                    <a:pt x="12" y="66"/>
                  </a:moveTo>
                  <a:lnTo>
                    <a:pt x="18" y="48"/>
                  </a:lnTo>
                  <a:lnTo>
                    <a:pt x="24" y="36"/>
                  </a:lnTo>
                  <a:lnTo>
                    <a:pt x="30" y="24"/>
                  </a:lnTo>
                  <a:lnTo>
                    <a:pt x="36" y="18"/>
                  </a:lnTo>
                  <a:lnTo>
                    <a:pt x="54" y="30"/>
                  </a:lnTo>
                  <a:lnTo>
                    <a:pt x="60" y="48"/>
                  </a:lnTo>
                  <a:lnTo>
                    <a:pt x="66" y="72"/>
                  </a:lnTo>
                  <a:lnTo>
                    <a:pt x="66" y="84"/>
                  </a:lnTo>
                  <a:lnTo>
                    <a:pt x="54" y="96"/>
                  </a:lnTo>
                  <a:lnTo>
                    <a:pt x="30" y="102"/>
                  </a:lnTo>
                  <a:lnTo>
                    <a:pt x="24" y="96"/>
                  </a:lnTo>
                  <a:lnTo>
                    <a:pt x="12"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cs-CZ"/>
            </a:p>
          </p:txBody>
        </p:sp>
        <p:sp>
          <p:nvSpPr>
            <p:cNvPr id="34" name="Rectangle 32"/>
            <p:cNvSpPr>
              <a:spLocks noChangeArrowheads="1"/>
            </p:cNvSpPr>
            <p:nvPr/>
          </p:nvSpPr>
          <p:spPr bwMode="ltGray">
            <a:xfrm>
              <a:off x="4238" y="1773"/>
              <a:ext cx="173" cy="2539"/>
            </a:xfrm>
            <a:prstGeom prst="rect">
              <a:avLst/>
            </a:prstGeom>
            <a:gradFill rotWithShape="0">
              <a:gsLst>
                <a:gs pos="0">
                  <a:schemeClr val="bg2">
                    <a:gamma/>
                    <a:tint val="81961"/>
                    <a:invGamma/>
                  </a:schemeClr>
                </a:gs>
                <a:gs pos="100000">
                  <a:schemeClr val="bg2"/>
                </a:gs>
              </a:gsLst>
              <a:lin ang="0" scaled="1"/>
            </a:gradFill>
            <a:ln w="9525">
              <a:noFill/>
              <a:miter lim="800000"/>
              <a:headEnd/>
              <a:tailEnd/>
            </a:ln>
            <a:effectLst/>
          </p:spPr>
          <p:txBody>
            <a:bodyPr/>
            <a:lstStyle/>
            <a:p>
              <a:pPr>
                <a:defRPr/>
              </a:pPr>
              <a:endParaRPr lang="cs-CZ"/>
            </a:p>
          </p:txBody>
        </p:sp>
        <p:sp>
          <p:nvSpPr>
            <p:cNvPr id="35" name="Rectangle 33"/>
            <p:cNvSpPr>
              <a:spLocks noChangeArrowheads="1"/>
            </p:cNvSpPr>
            <p:nvPr/>
          </p:nvSpPr>
          <p:spPr bwMode="ltGray">
            <a:xfrm>
              <a:off x="4288" y="1545"/>
              <a:ext cx="76" cy="240"/>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cs-CZ"/>
            </a:p>
          </p:txBody>
        </p:sp>
        <p:sp>
          <p:nvSpPr>
            <p:cNvPr id="36" name="AutoShape 34"/>
            <p:cNvSpPr>
              <a:spLocks noChangeArrowheads="1"/>
            </p:cNvSpPr>
            <p:nvPr/>
          </p:nvSpPr>
          <p:spPr bwMode="ltGray">
            <a:xfrm>
              <a:off x="4220" y="1743"/>
              <a:ext cx="205" cy="52"/>
            </a:xfrm>
            <a:prstGeom prst="roundRect">
              <a:avLst>
                <a:gd name="adj" fmla="val 16667"/>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pPr>
                <a:defRPr/>
              </a:pPr>
              <a:endParaRPr lang="cs-CZ"/>
            </a:p>
          </p:txBody>
        </p:sp>
        <p:sp>
          <p:nvSpPr>
            <p:cNvPr id="37" name="Freeform 35"/>
            <p:cNvSpPr>
              <a:spLocks/>
            </p:cNvSpPr>
            <p:nvPr/>
          </p:nvSpPr>
          <p:spPr bwMode="ltGray">
            <a:xfrm>
              <a:off x="4306" y="1529"/>
              <a:ext cx="252" cy="1576"/>
            </a:xfrm>
            <a:custGeom>
              <a:avLst/>
              <a:gdLst/>
              <a:ahLst/>
              <a:cxnLst>
                <a:cxn ang="0">
                  <a:pos x="252" y="1576"/>
                </a:cxn>
                <a:cxn ang="0">
                  <a:pos x="12" y="84"/>
                </a:cxn>
                <a:cxn ang="0">
                  <a:pos x="12" y="60"/>
                </a:cxn>
                <a:cxn ang="0">
                  <a:pos x="0" y="12"/>
                </a:cxn>
                <a:cxn ang="0">
                  <a:pos x="72" y="0"/>
                </a:cxn>
                <a:cxn ang="0">
                  <a:pos x="72" y="0"/>
                </a:cxn>
                <a:cxn ang="0">
                  <a:pos x="78" y="48"/>
                </a:cxn>
                <a:cxn ang="0">
                  <a:pos x="88" y="66"/>
                </a:cxn>
              </a:cxnLst>
              <a:rect l="0" t="0" r="r" b="b"/>
              <a:pathLst>
                <a:path w="252" h="1576">
                  <a:moveTo>
                    <a:pt x="252" y="1576"/>
                  </a:moveTo>
                  <a:lnTo>
                    <a:pt x="12" y="84"/>
                  </a:lnTo>
                  <a:lnTo>
                    <a:pt x="12" y="60"/>
                  </a:lnTo>
                  <a:lnTo>
                    <a:pt x="0" y="12"/>
                  </a:lnTo>
                  <a:lnTo>
                    <a:pt x="72" y="0"/>
                  </a:lnTo>
                  <a:lnTo>
                    <a:pt x="72" y="0"/>
                  </a:lnTo>
                  <a:lnTo>
                    <a:pt x="78" y="48"/>
                  </a:lnTo>
                  <a:lnTo>
                    <a:pt x="88" y="66"/>
                  </a:lnTo>
                </a:path>
              </a:pathLst>
            </a:custGeom>
            <a:gradFill rotWithShape="0">
              <a:gsLst>
                <a:gs pos="0">
                  <a:schemeClr val="bg2">
                    <a:gamma/>
                    <a:tint val="81961"/>
                    <a:invGamma/>
                  </a:schemeClr>
                </a:gs>
                <a:gs pos="100000">
                  <a:schemeClr val="bg2"/>
                </a:gs>
              </a:gsLst>
              <a:lin ang="2700000" scaled="1"/>
            </a:gradFill>
            <a:ln w="9525">
              <a:noFill/>
              <a:round/>
              <a:headEnd/>
              <a:tailEnd/>
            </a:ln>
          </p:spPr>
          <p:txBody>
            <a:bodyPr/>
            <a:lstStyle/>
            <a:p>
              <a:pPr>
                <a:defRPr/>
              </a:pPr>
              <a:endParaRPr lang="cs-CZ"/>
            </a:p>
          </p:txBody>
        </p:sp>
        <p:sp>
          <p:nvSpPr>
            <p:cNvPr id="38" name="Freeform 36"/>
            <p:cNvSpPr>
              <a:spLocks/>
            </p:cNvSpPr>
            <p:nvPr/>
          </p:nvSpPr>
          <p:spPr bwMode="ltGray">
            <a:xfrm>
              <a:off x="4169" y="1421"/>
              <a:ext cx="317" cy="138"/>
            </a:xfrm>
            <a:custGeom>
              <a:avLst/>
              <a:gdLst/>
              <a:ahLst/>
              <a:cxnLst>
                <a:cxn ang="0">
                  <a:pos x="161" y="0"/>
                </a:cxn>
                <a:cxn ang="0">
                  <a:pos x="227" y="6"/>
                </a:cxn>
                <a:cxn ang="0">
                  <a:pos x="275" y="36"/>
                </a:cxn>
                <a:cxn ang="0">
                  <a:pos x="304" y="78"/>
                </a:cxn>
                <a:cxn ang="0">
                  <a:pos x="316" y="138"/>
                </a:cxn>
                <a:cxn ang="0">
                  <a:pos x="0" y="138"/>
                </a:cxn>
                <a:cxn ang="0">
                  <a:pos x="11" y="78"/>
                </a:cxn>
                <a:cxn ang="0">
                  <a:pos x="47" y="36"/>
                </a:cxn>
                <a:cxn ang="0">
                  <a:pos x="95" y="6"/>
                </a:cxn>
                <a:cxn ang="0">
                  <a:pos x="161" y="0"/>
                </a:cxn>
                <a:cxn ang="0">
                  <a:pos x="161" y="0"/>
                </a:cxn>
              </a:cxnLst>
              <a:rect l="0" t="0" r="r" b="b"/>
              <a:pathLst>
                <a:path w="316" h="138">
                  <a:moveTo>
                    <a:pt x="161" y="0"/>
                  </a:moveTo>
                  <a:lnTo>
                    <a:pt x="227" y="6"/>
                  </a:lnTo>
                  <a:lnTo>
                    <a:pt x="275" y="36"/>
                  </a:lnTo>
                  <a:lnTo>
                    <a:pt x="304" y="78"/>
                  </a:lnTo>
                  <a:lnTo>
                    <a:pt x="316" y="138"/>
                  </a:lnTo>
                  <a:lnTo>
                    <a:pt x="0" y="138"/>
                  </a:lnTo>
                  <a:lnTo>
                    <a:pt x="11" y="78"/>
                  </a:lnTo>
                  <a:lnTo>
                    <a:pt x="47" y="36"/>
                  </a:lnTo>
                  <a:lnTo>
                    <a:pt x="95" y="6"/>
                  </a:lnTo>
                  <a:lnTo>
                    <a:pt x="161" y="0"/>
                  </a:lnTo>
                  <a:lnTo>
                    <a:pt x="161"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a:defRPr/>
              </a:pPr>
              <a:endParaRPr lang="cs-CZ"/>
            </a:p>
          </p:txBody>
        </p:sp>
      </p:grpSp>
      <p:sp>
        <p:nvSpPr>
          <p:cNvPr id="9255" name="Rectangle 39"/>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cs-CZ"/>
              <a:t>Klepnutím lze upravit styl předlohy podnadpisů.</a:t>
            </a:r>
          </a:p>
        </p:txBody>
      </p:sp>
      <p:sp>
        <p:nvSpPr>
          <p:cNvPr id="9256" name="Rectangle 40"/>
          <p:cNvSpPr>
            <a:spLocks noGrp="1" noChangeArrowheads="1"/>
          </p:cNvSpPr>
          <p:nvPr>
            <p:ph type="ctrTitle"/>
          </p:nvPr>
        </p:nvSpPr>
        <p:spPr>
          <a:xfrm>
            <a:off x="685800" y="1768475"/>
            <a:ext cx="7772400" cy="1736725"/>
          </a:xfrm>
        </p:spPr>
        <p:txBody>
          <a:bodyPr anchor="b" anchorCtr="1"/>
          <a:lstStyle>
            <a:lvl1pPr>
              <a:defRPr sz="5400"/>
            </a:lvl1pPr>
          </a:lstStyle>
          <a:p>
            <a:r>
              <a:rPr lang="cs-CZ"/>
              <a:t>Klepnutím lze upravit styl předlohy nadpisů.</a:t>
            </a:r>
          </a:p>
        </p:txBody>
      </p:sp>
      <p:sp>
        <p:nvSpPr>
          <p:cNvPr id="39" name="Rectangle 37"/>
          <p:cNvSpPr>
            <a:spLocks noGrp="1" noChangeArrowheads="1"/>
          </p:cNvSpPr>
          <p:nvPr>
            <p:ph type="dt" sz="half" idx="10"/>
          </p:nvPr>
        </p:nvSpPr>
        <p:spPr/>
        <p:txBody>
          <a:bodyPr/>
          <a:lstStyle>
            <a:lvl1pPr>
              <a:defRPr smtClean="0"/>
            </a:lvl1pPr>
          </a:lstStyle>
          <a:p>
            <a:pPr>
              <a:defRPr/>
            </a:pPr>
            <a:r>
              <a:rPr lang="cs-CZ"/>
              <a:t>6</a:t>
            </a:r>
          </a:p>
        </p:txBody>
      </p:sp>
      <p:sp>
        <p:nvSpPr>
          <p:cNvPr id="40" name="Rectangle 38"/>
          <p:cNvSpPr>
            <a:spLocks noGrp="1" noChangeArrowheads="1"/>
          </p:cNvSpPr>
          <p:nvPr>
            <p:ph type="ftr" sz="quarter" idx="11"/>
          </p:nvPr>
        </p:nvSpPr>
        <p:spPr/>
        <p:txBody>
          <a:bodyPr/>
          <a:lstStyle>
            <a:lvl1pPr>
              <a:defRPr smtClean="0"/>
            </a:lvl1pPr>
          </a:lstStyle>
          <a:p>
            <a:pPr>
              <a:defRPr/>
            </a:pPr>
            <a:r>
              <a:rPr lang="cs-CZ"/>
              <a:t>Křesťanská sociální etika. M. Martinek.  Jabok 2021</a:t>
            </a:r>
          </a:p>
        </p:txBody>
      </p:sp>
      <p:sp>
        <p:nvSpPr>
          <p:cNvPr id="41" name="Rectangle 41"/>
          <p:cNvSpPr>
            <a:spLocks noGrp="1" noChangeArrowheads="1"/>
          </p:cNvSpPr>
          <p:nvPr>
            <p:ph type="sldNum" sz="quarter" idx="12"/>
          </p:nvPr>
        </p:nvSpPr>
        <p:spPr/>
        <p:txBody>
          <a:bodyPr/>
          <a:lstStyle>
            <a:lvl1pPr>
              <a:defRPr smtClean="0"/>
            </a:lvl1pPr>
          </a:lstStyle>
          <a:p>
            <a:pPr>
              <a:defRPr/>
            </a:pPr>
            <a:fld id="{BC858197-B716-422E-8E77-D6A766D9CA98}" type="slidenum">
              <a:rPr lang="cs-CZ"/>
              <a:pPr>
                <a:defRPr/>
              </a:pPr>
              <a:t>‹#›</a:t>
            </a:fld>
            <a:endParaRPr lang="cs-CZ"/>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svislý text 2"/>
          <p:cNvSpPr>
            <a:spLocks noGrp="1"/>
          </p:cNvSpPr>
          <p:nvPr>
            <p:ph type="body" orient="vert" idx="1"/>
          </p:nvPr>
        </p:nvSpPr>
        <p:spPr/>
        <p:txBody>
          <a:bodyPr vert="eaVert"/>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39"/>
          <p:cNvSpPr>
            <a:spLocks noGrp="1" noChangeArrowheads="1"/>
          </p:cNvSpPr>
          <p:nvPr>
            <p:ph type="dt" sz="half" idx="10"/>
          </p:nvPr>
        </p:nvSpPr>
        <p:spPr>
          <a:ln/>
        </p:spPr>
        <p:txBody>
          <a:bodyPr/>
          <a:lstStyle>
            <a:lvl1pPr>
              <a:defRPr/>
            </a:lvl1pPr>
          </a:lstStyle>
          <a:p>
            <a:pPr>
              <a:defRPr/>
            </a:pPr>
            <a:r>
              <a:rPr lang="cs-CZ"/>
              <a:t>6</a:t>
            </a:r>
          </a:p>
        </p:txBody>
      </p:sp>
      <p:sp>
        <p:nvSpPr>
          <p:cNvPr id="5" name="Rectangle 40"/>
          <p:cNvSpPr>
            <a:spLocks noGrp="1" noChangeArrowheads="1"/>
          </p:cNvSpPr>
          <p:nvPr>
            <p:ph type="ftr" sz="quarter" idx="11"/>
          </p:nvPr>
        </p:nvSpPr>
        <p:spPr>
          <a:ln/>
        </p:spPr>
        <p:txBody>
          <a:bodyPr/>
          <a:lstStyle>
            <a:lvl1pPr>
              <a:defRPr/>
            </a:lvl1pPr>
          </a:lstStyle>
          <a:p>
            <a:pPr>
              <a:defRPr/>
            </a:pPr>
            <a:r>
              <a:rPr lang="cs-CZ"/>
              <a:t>Křesťanská sociální etika. M. Martinek.  Jabok 2021</a:t>
            </a:r>
          </a:p>
        </p:txBody>
      </p:sp>
      <p:sp>
        <p:nvSpPr>
          <p:cNvPr id="6" name="Rectangle 41"/>
          <p:cNvSpPr>
            <a:spLocks noGrp="1" noChangeArrowheads="1"/>
          </p:cNvSpPr>
          <p:nvPr>
            <p:ph type="sldNum" sz="quarter" idx="12"/>
          </p:nvPr>
        </p:nvSpPr>
        <p:spPr>
          <a:ln/>
        </p:spPr>
        <p:txBody>
          <a:bodyPr/>
          <a:lstStyle>
            <a:lvl1pPr>
              <a:defRPr/>
            </a:lvl1pPr>
          </a:lstStyle>
          <a:p>
            <a:pPr>
              <a:defRPr/>
            </a:pPr>
            <a:fld id="{9B21D98C-B408-433A-BB10-F8F61ECE0C59}" type="slidenum">
              <a:rPr lang="cs-CZ"/>
              <a:pPr>
                <a:defRPr/>
              </a:pPr>
              <a:t>‹#›</a:t>
            </a:fld>
            <a:endParaRPr lang="cs-C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7813"/>
            <a:ext cx="2057400" cy="5853112"/>
          </a:xfrm>
        </p:spPr>
        <p:txBody>
          <a:bodyPr vert="eaVert"/>
          <a:lstStyle/>
          <a:p>
            <a:r>
              <a:rPr lang="cs-CZ"/>
              <a:t>Klepnutím lze upravit styl předlohy nadpisů.</a:t>
            </a:r>
          </a:p>
        </p:txBody>
      </p:sp>
      <p:sp>
        <p:nvSpPr>
          <p:cNvPr id="3" name="Zástupný symbol pro svislý text 2"/>
          <p:cNvSpPr>
            <a:spLocks noGrp="1"/>
          </p:cNvSpPr>
          <p:nvPr>
            <p:ph type="body" orient="vert" idx="1"/>
          </p:nvPr>
        </p:nvSpPr>
        <p:spPr>
          <a:xfrm>
            <a:off x="457200" y="277813"/>
            <a:ext cx="6019800" cy="5853112"/>
          </a:xfrm>
        </p:spPr>
        <p:txBody>
          <a:bodyPr vert="eaVert"/>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39"/>
          <p:cNvSpPr>
            <a:spLocks noGrp="1" noChangeArrowheads="1"/>
          </p:cNvSpPr>
          <p:nvPr>
            <p:ph type="dt" sz="half" idx="10"/>
          </p:nvPr>
        </p:nvSpPr>
        <p:spPr>
          <a:ln/>
        </p:spPr>
        <p:txBody>
          <a:bodyPr/>
          <a:lstStyle>
            <a:lvl1pPr>
              <a:defRPr/>
            </a:lvl1pPr>
          </a:lstStyle>
          <a:p>
            <a:pPr>
              <a:defRPr/>
            </a:pPr>
            <a:r>
              <a:rPr lang="cs-CZ"/>
              <a:t>6</a:t>
            </a:r>
          </a:p>
        </p:txBody>
      </p:sp>
      <p:sp>
        <p:nvSpPr>
          <p:cNvPr id="5" name="Rectangle 40"/>
          <p:cNvSpPr>
            <a:spLocks noGrp="1" noChangeArrowheads="1"/>
          </p:cNvSpPr>
          <p:nvPr>
            <p:ph type="ftr" sz="quarter" idx="11"/>
          </p:nvPr>
        </p:nvSpPr>
        <p:spPr>
          <a:ln/>
        </p:spPr>
        <p:txBody>
          <a:bodyPr/>
          <a:lstStyle>
            <a:lvl1pPr>
              <a:defRPr/>
            </a:lvl1pPr>
          </a:lstStyle>
          <a:p>
            <a:pPr>
              <a:defRPr/>
            </a:pPr>
            <a:r>
              <a:rPr lang="cs-CZ"/>
              <a:t>Křesťanská sociální etika. M. Martinek.  Jabok 2021</a:t>
            </a:r>
          </a:p>
        </p:txBody>
      </p:sp>
      <p:sp>
        <p:nvSpPr>
          <p:cNvPr id="6" name="Rectangle 41"/>
          <p:cNvSpPr>
            <a:spLocks noGrp="1" noChangeArrowheads="1"/>
          </p:cNvSpPr>
          <p:nvPr>
            <p:ph type="sldNum" sz="quarter" idx="12"/>
          </p:nvPr>
        </p:nvSpPr>
        <p:spPr>
          <a:ln/>
        </p:spPr>
        <p:txBody>
          <a:bodyPr/>
          <a:lstStyle>
            <a:lvl1pPr>
              <a:defRPr/>
            </a:lvl1pPr>
          </a:lstStyle>
          <a:p>
            <a:pPr>
              <a:defRPr/>
            </a:pPr>
            <a:fld id="{C12A72ED-AF69-40CE-9CE4-5460D1DFB80B}" type="slidenum">
              <a:rPr lang="cs-CZ"/>
              <a:pPr>
                <a:defRPr/>
              </a:pPr>
              <a:t>‹#›</a:t>
            </a:fld>
            <a:endParaRPr lang="cs-CZ"/>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Nadpis, text a obsah">
    <p:spTree>
      <p:nvGrpSpPr>
        <p:cNvPr id="1" name=""/>
        <p:cNvGrpSpPr/>
        <p:nvPr/>
      </p:nvGrpSpPr>
      <p:grpSpPr>
        <a:xfrm>
          <a:off x="0" y="0"/>
          <a:ext cx="0" cy="0"/>
          <a:chOff x="0" y="0"/>
          <a:chExt cx="0" cy="0"/>
        </a:xfrm>
      </p:grpSpPr>
      <p:sp>
        <p:nvSpPr>
          <p:cNvPr id="2" name="Nadpis 1"/>
          <p:cNvSpPr>
            <a:spLocks noGrp="1"/>
          </p:cNvSpPr>
          <p:nvPr>
            <p:ph type="title"/>
          </p:nvPr>
        </p:nvSpPr>
        <p:spPr>
          <a:xfrm>
            <a:off x="457200" y="277813"/>
            <a:ext cx="8229600" cy="1143000"/>
          </a:xfrm>
        </p:spPr>
        <p:txBody>
          <a:bodyPr/>
          <a:lstStyle/>
          <a:p>
            <a:r>
              <a:rPr lang="cs-CZ"/>
              <a:t>Klepnutím lze upravit styl předlohy nadpisů.</a:t>
            </a:r>
          </a:p>
        </p:txBody>
      </p:sp>
      <p:sp>
        <p:nvSpPr>
          <p:cNvPr id="3" name="Zástupný symbol pro text 2"/>
          <p:cNvSpPr>
            <a:spLocks noGrp="1"/>
          </p:cNvSpPr>
          <p:nvPr>
            <p:ph type="body" sz="half" idx="1"/>
          </p:nvPr>
        </p:nvSpPr>
        <p:spPr>
          <a:xfrm>
            <a:off x="457200" y="1600200"/>
            <a:ext cx="4038600" cy="4530725"/>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4648200" y="1600200"/>
            <a:ext cx="4038600" cy="4530725"/>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Rectangle 39"/>
          <p:cNvSpPr>
            <a:spLocks noGrp="1" noChangeArrowheads="1"/>
          </p:cNvSpPr>
          <p:nvPr>
            <p:ph type="dt" sz="half" idx="10"/>
          </p:nvPr>
        </p:nvSpPr>
        <p:spPr>
          <a:ln/>
        </p:spPr>
        <p:txBody>
          <a:bodyPr/>
          <a:lstStyle>
            <a:lvl1pPr>
              <a:defRPr/>
            </a:lvl1pPr>
          </a:lstStyle>
          <a:p>
            <a:pPr>
              <a:defRPr/>
            </a:pPr>
            <a:r>
              <a:rPr lang="cs-CZ"/>
              <a:t>6</a:t>
            </a:r>
          </a:p>
        </p:txBody>
      </p:sp>
      <p:sp>
        <p:nvSpPr>
          <p:cNvPr id="6" name="Rectangle 40"/>
          <p:cNvSpPr>
            <a:spLocks noGrp="1" noChangeArrowheads="1"/>
          </p:cNvSpPr>
          <p:nvPr>
            <p:ph type="ftr" sz="quarter" idx="11"/>
          </p:nvPr>
        </p:nvSpPr>
        <p:spPr>
          <a:ln/>
        </p:spPr>
        <p:txBody>
          <a:bodyPr/>
          <a:lstStyle>
            <a:lvl1pPr>
              <a:defRPr/>
            </a:lvl1pPr>
          </a:lstStyle>
          <a:p>
            <a:pPr>
              <a:defRPr/>
            </a:pPr>
            <a:r>
              <a:rPr lang="cs-CZ"/>
              <a:t>Křesťanská sociální etika. M. Martinek.  Jabok 2021</a:t>
            </a:r>
          </a:p>
        </p:txBody>
      </p:sp>
      <p:sp>
        <p:nvSpPr>
          <p:cNvPr id="7" name="Rectangle 41"/>
          <p:cNvSpPr>
            <a:spLocks noGrp="1" noChangeArrowheads="1"/>
          </p:cNvSpPr>
          <p:nvPr>
            <p:ph type="sldNum" sz="quarter" idx="12"/>
          </p:nvPr>
        </p:nvSpPr>
        <p:spPr>
          <a:ln/>
        </p:spPr>
        <p:txBody>
          <a:bodyPr/>
          <a:lstStyle>
            <a:lvl1pPr>
              <a:defRPr/>
            </a:lvl1pPr>
          </a:lstStyle>
          <a:p>
            <a:pPr>
              <a:defRPr/>
            </a:pPr>
            <a:fld id="{B75D7E97-7658-4BA8-B623-7338E8F1E6BE}" type="slidenum">
              <a:rPr lang="cs-CZ"/>
              <a:pPr>
                <a:defRPr/>
              </a:pPr>
              <a:t>‹#›</a:t>
            </a:fld>
            <a:endParaRPr lang="cs-C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obsah 2"/>
          <p:cNvSpPr>
            <a:spLocks noGrp="1"/>
          </p:cNvSpPr>
          <p:nvPr>
            <p:ph idx="1"/>
          </p:nvPr>
        </p:nvSpPr>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39"/>
          <p:cNvSpPr>
            <a:spLocks noGrp="1" noChangeArrowheads="1"/>
          </p:cNvSpPr>
          <p:nvPr>
            <p:ph type="dt" sz="half" idx="10"/>
          </p:nvPr>
        </p:nvSpPr>
        <p:spPr>
          <a:ln/>
        </p:spPr>
        <p:txBody>
          <a:bodyPr/>
          <a:lstStyle>
            <a:lvl1pPr>
              <a:defRPr/>
            </a:lvl1pPr>
          </a:lstStyle>
          <a:p>
            <a:pPr>
              <a:defRPr/>
            </a:pPr>
            <a:r>
              <a:rPr lang="cs-CZ"/>
              <a:t>6</a:t>
            </a:r>
          </a:p>
        </p:txBody>
      </p:sp>
      <p:sp>
        <p:nvSpPr>
          <p:cNvPr id="5" name="Rectangle 40"/>
          <p:cNvSpPr>
            <a:spLocks noGrp="1" noChangeArrowheads="1"/>
          </p:cNvSpPr>
          <p:nvPr>
            <p:ph type="ftr" sz="quarter" idx="11"/>
          </p:nvPr>
        </p:nvSpPr>
        <p:spPr>
          <a:ln/>
        </p:spPr>
        <p:txBody>
          <a:bodyPr/>
          <a:lstStyle>
            <a:lvl1pPr>
              <a:defRPr/>
            </a:lvl1pPr>
          </a:lstStyle>
          <a:p>
            <a:pPr>
              <a:defRPr/>
            </a:pPr>
            <a:r>
              <a:rPr lang="cs-CZ"/>
              <a:t>Křesťanská sociální etika. M. Martinek.  Jabok 2021</a:t>
            </a:r>
          </a:p>
        </p:txBody>
      </p:sp>
      <p:sp>
        <p:nvSpPr>
          <p:cNvPr id="6" name="Rectangle 41"/>
          <p:cNvSpPr>
            <a:spLocks noGrp="1" noChangeArrowheads="1"/>
          </p:cNvSpPr>
          <p:nvPr>
            <p:ph type="sldNum" sz="quarter" idx="12"/>
          </p:nvPr>
        </p:nvSpPr>
        <p:spPr>
          <a:ln/>
        </p:spPr>
        <p:txBody>
          <a:bodyPr/>
          <a:lstStyle>
            <a:lvl1pPr>
              <a:defRPr/>
            </a:lvl1pPr>
          </a:lstStyle>
          <a:p>
            <a:pPr>
              <a:defRPr/>
            </a:pPr>
            <a:fld id="{249CB112-29FC-4800-A0F7-4A877D4854F1}" type="slidenum">
              <a:rPr lang="cs-CZ"/>
              <a:pPr>
                <a:defRPr/>
              </a:pPr>
              <a:t>‹#›</a:t>
            </a:fld>
            <a:endParaRPr lang="cs-CZ"/>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a:t>Klepnutím lze upravit styl předlohy nadpisů.</a:t>
            </a:r>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cs-CZ"/>
              <a:t>Klepnutím lze upravit styly předlohy textu.</a:t>
            </a:r>
          </a:p>
        </p:txBody>
      </p:sp>
      <p:sp>
        <p:nvSpPr>
          <p:cNvPr id="4" name="Rectangle 39"/>
          <p:cNvSpPr>
            <a:spLocks noGrp="1" noChangeArrowheads="1"/>
          </p:cNvSpPr>
          <p:nvPr>
            <p:ph type="dt" sz="half" idx="10"/>
          </p:nvPr>
        </p:nvSpPr>
        <p:spPr>
          <a:ln/>
        </p:spPr>
        <p:txBody>
          <a:bodyPr/>
          <a:lstStyle>
            <a:lvl1pPr>
              <a:defRPr/>
            </a:lvl1pPr>
          </a:lstStyle>
          <a:p>
            <a:pPr>
              <a:defRPr/>
            </a:pPr>
            <a:r>
              <a:rPr lang="cs-CZ"/>
              <a:t>6</a:t>
            </a:r>
          </a:p>
        </p:txBody>
      </p:sp>
      <p:sp>
        <p:nvSpPr>
          <p:cNvPr id="5" name="Rectangle 40"/>
          <p:cNvSpPr>
            <a:spLocks noGrp="1" noChangeArrowheads="1"/>
          </p:cNvSpPr>
          <p:nvPr>
            <p:ph type="ftr" sz="quarter" idx="11"/>
          </p:nvPr>
        </p:nvSpPr>
        <p:spPr>
          <a:ln/>
        </p:spPr>
        <p:txBody>
          <a:bodyPr/>
          <a:lstStyle>
            <a:lvl1pPr>
              <a:defRPr/>
            </a:lvl1pPr>
          </a:lstStyle>
          <a:p>
            <a:pPr>
              <a:defRPr/>
            </a:pPr>
            <a:r>
              <a:rPr lang="cs-CZ"/>
              <a:t>Křesťanská sociální etika. M. Martinek.  Jabok 2021</a:t>
            </a:r>
          </a:p>
        </p:txBody>
      </p:sp>
      <p:sp>
        <p:nvSpPr>
          <p:cNvPr id="6" name="Rectangle 41"/>
          <p:cNvSpPr>
            <a:spLocks noGrp="1" noChangeArrowheads="1"/>
          </p:cNvSpPr>
          <p:nvPr>
            <p:ph type="sldNum" sz="quarter" idx="12"/>
          </p:nvPr>
        </p:nvSpPr>
        <p:spPr>
          <a:ln/>
        </p:spPr>
        <p:txBody>
          <a:bodyPr/>
          <a:lstStyle>
            <a:lvl1pPr>
              <a:defRPr/>
            </a:lvl1pPr>
          </a:lstStyle>
          <a:p>
            <a:pPr>
              <a:defRPr/>
            </a:pPr>
            <a:fld id="{A962C85A-185C-4A9A-BCF5-C4D407CEE89A}" type="slidenum">
              <a:rPr lang="cs-CZ"/>
              <a:pPr>
                <a:defRPr/>
              </a:pPr>
              <a:t>‹#›</a:t>
            </a:fld>
            <a:endParaRPr lang="cs-CZ"/>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obsah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Rectangle 39"/>
          <p:cNvSpPr>
            <a:spLocks noGrp="1" noChangeArrowheads="1"/>
          </p:cNvSpPr>
          <p:nvPr>
            <p:ph type="dt" sz="half" idx="10"/>
          </p:nvPr>
        </p:nvSpPr>
        <p:spPr>
          <a:ln/>
        </p:spPr>
        <p:txBody>
          <a:bodyPr/>
          <a:lstStyle>
            <a:lvl1pPr>
              <a:defRPr/>
            </a:lvl1pPr>
          </a:lstStyle>
          <a:p>
            <a:pPr>
              <a:defRPr/>
            </a:pPr>
            <a:r>
              <a:rPr lang="cs-CZ"/>
              <a:t>6</a:t>
            </a:r>
          </a:p>
        </p:txBody>
      </p:sp>
      <p:sp>
        <p:nvSpPr>
          <p:cNvPr id="6" name="Rectangle 40"/>
          <p:cNvSpPr>
            <a:spLocks noGrp="1" noChangeArrowheads="1"/>
          </p:cNvSpPr>
          <p:nvPr>
            <p:ph type="ftr" sz="quarter" idx="11"/>
          </p:nvPr>
        </p:nvSpPr>
        <p:spPr>
          <a:ln/>
        </p:spPr>
        <p:txBody>
          <a:bodyPr/>
          <a:lstStyle>
            <a:lvl1pPr>
              <a:defRPr/>
            </a:lvl1pPr>
          </a:lstStyle>
          <a:p>
            <a:pPr>
              <a:defRPr/>
            </a:pPr>
            <a:r>
              <a:rPr lang="cs-CZ"/>
              <a:t>Křesťanská sociální etika. M. Martinek.  Jabok 2021</a:t>
            </a:r>
          </a:p>
        </p:txBody>
      </p:sp>
      <p:sp>
        <p:nvSpPr>
          <p:cNvPr id="7" name="Rectangle 41"/>
          <p:cNvSpPr>
            <a:spLocks noGrp="1" noChangeArrowheads="1"/>
          </p:cNvSpPr>
          <p:nvPr>
            <p:ph type="sldNum" sz="quarter" idx="12"/>
          </p:nvPr>
        </p:nvSpPr>
        <p:spPr>
          <a:ln/>
        </p:spPr>
        <p:txBody>
          <a:bodyPr/>
          <a:lstStyle>
            <a:lvl1pPr>
              <a:defRPr/>
            </a:lvl1pPr>
          </a:lstStyle>
          <a:p>
            <a:pPr>
              <a:defRPr/>
            </a:pPr>
            <a:fld id="{94ABA639-4A29-4C28-BA29-CB4519F7E7EE}" type="slidenum">
              <a:rPr lang="cs-CZ"/>
              <a:pPr>
                <a:defRPr/>
              </a:pPr>
              <a:t>‹#›</a:t>
            </a:fld>
            <a:endParaRPr lang="cs-CZ"/>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1143000"/>
          </a:xfrm>
        </p:spPr>
        <p:txBody>
          <a:bodyPr/>
          <a:lstStyle>
            <a:lvl1pPr>
              <a:defRPr/>
            </a:lvl1pPr>
          </a:lstStyle>
          <a:p>
            <a:r>
              <a:rPr lang="cs-CZ"/>
              <a:t>Klepnutím lze upravit styl předlohy nadpisů.</a:t>
            </a:r>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Klepnutím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Klepnutím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Rectangle 39"/>
          <p:cNvSpPr>
            <a:spLocks noGrp="1" noChangeArrowheads="1"/>
          </p:cNvSpPr>
          <p:nvPr>
            <p:ph type="dt" sz="half" idx="10"/>
          </p:nvPr>
        </p:nvSpPr>
        <p:spPr>
          <a:ln/>
        </p:spPr>
        <p:txBody>
          <a:bodyPr/>
          <a:lstStyle>
            <a:lvl1pPr>
              <a:defRPr/>
            </a:lvl1pPr>
          </a:lstStyle>
          <a:p>
            <a:pPr>
              <a:defRPr/>
            </a:pPr>
            <a:r>
              <a:rPr lang="cs-CZ"/>
              <a:t>6</a:t>
            </a:r>
          </a:p>
        </p:txBody>
      </p:sp>
      <p:sp>
        <p:nvSpPr>
          <p:cNvPr id="8" name="Rectangle 40"/>
          <p:cNvSpPr>
            <a:spLocks noGrp="1" noChangeArrowheads="1"/>
          </p:cNvSpPr>
          <p:nvPr>
            <p:ph type="ftr" sz="quarter" idx="11"/>
          </p:nvPr>
        </p:nvSpPr>
        <p:spPr>
          <a:ln/>
        </p:spPr>
        <p:txBody>
          <a:bodyPr/>
          <a:lstStyle>
            <a:lvl1pPr>
              <a:defRPr/>
            </a:lvl1pPr>
          </a:lstStyle>
          <a:p>
            <a:pPr>
              <a:defRPr/>
            </a:pPr>
            <a:r>
              <a:rPr lang="cs-CZ"/>
              <a:t>Křesťanská sociální etika. M. Martinek.  Jabok 2021</a:t>
            </a:r>
          </a:p>
        </p:txBody>
      </p:sp>
      <p:sp>
        <p:nvSpPr>
          <p:cNvPr id="9" name="Rectangle 41"/>
          <p:cNvSpPr>
            <a:spLocks noGrp="1" noChangeArrowheads="1"/>
          </p:cNvSpPr>
          <p:nvPr>
            <p:ph type="sldNum" sz="quarter" idx="12"/>
          </p:nvPr>
        </p:nvSpPr>
        <p:spPr>
          <a:ln/>
        </p:spPr>
        <p:txBody>
          <a:bodyPr/>
          <a:lstStyle>
            <a:lvl1pPr>
              <a:defRPr/>
            </a:lvl1pPr>
          </a:lstStyle>
          <a:p>
            <a:pPr>
              <a:defRPr/>
            </a:pPr>
            <a:fld id="{1D90A6AC-1378-4746-BFD2-954DF4FDEF5E}" type="slidenum">
              <a:rPr lang="cs-CZ"/>
              <a:pPr>
                <a:defRPr/>
              </a:pPr>
              <a:t>‹#›</a:t>
            </a:fld>
            <a:endParaRPr lang="cs-CZ"/>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Rectangle 39"/>
          <p:cNvSpPr>
            <a:spLocks noGrp="1" noChangeArrowheads="1"/>
          </p:cNvSpPr>
          <p:nvPr>
            <p:ph type="dt" sz="half" idx="10"/>
          </p:nvPr>
        </p:nvSpPr>
        <p:spPr>
          <a:ln/>
        </p:spPr>
        <p:txBody>
          <a:bodyPr/>
          <a:lstStyle>
            <a:lvl1pPr>
              <a:defRPr/>
            </a:lvl1pPr>
          </a:lstStyle>
          <a:p>
            <a:pPr>
              <a:defRPr/>
            </a:pPr>
            <a:r>
              <a:rPr lang="cs-CZ"/>
              <a:t>6</a:t>
            </a:r>
          </a:p>
        </p:txBody>
      </p:sp>
      <p:sp>
        <p:nvSpPr>
          <p:cNvPr id="4" name="Rectangle 40"/>
          <p:cNvSpPr>
            <a:spLocks noGrp="1" noChangeArrowheads="1"/>
          </p:cNvSpPr>
          <p:nvPr>
            <p:ph type="ftr" sz="quarter" idx="11"/>
          </p:nvPr>
        </p:nvSpPr>
        <p:spPr>
          <a:ln/>
        </p:spPr>
        <p:txBody>
          <a:bodyPr/>
          <a:lstStyle>
            <a:lvl1pPr>
              <a:defRPr/>
            </a:lvl1pPr>
          </a:lstStyle>
          <a:p>
            <a:pPr>
              <a:defRPr/>
            </a:pPr>
            <a:r>
              <a:rPr lang="cs-CZ"/>
              <a:t>Křesťanská sociální etika. M. Martinek.  Jabok 2021</a:t>
            </a:r>
          </a:p>
        </p:txBody>
      </p:sp>
      <p:sp>
        <p:nvSpPr>
          <p:cNvPr id="5" name="Rectangle 41"/>
          <p:cNvSpPr>
            <a:spLocks noGrp="1" noChangeArrowheads="1"/>
          </p:cNvSpPr>
          <p:nvPr>
            <p:ph type="sldNum" sz="quarter" idx="12"/>
          </p:nvPr>
        </p:nvSpPr>
        <p:spPr>
          <a:ln/>
        </p:spPr>
        <p:txBody>
          <a:bodyPr/>
          <a:lstStyle>
            <a:lvl1pPr>
              <a:defRPr/>
            </a:lvl1pPr>
          </a:lstStyle>
          <a:p>
            <a:pPr>
              <a:defRPr/>
            </a:pPr>
            <a:fld id="{4B068BED-2B4A-4EC7-9676-37514C42ADE8}" type="slidenum">
              <a:rPr lang="cs-CZ"/>
              <a:pPr>
                <a:defRPr/>
              </a:pPr>
              <a:t>‹#›</a:t>
            </a:fld>
            <a:endParaRPr lang="cs-C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Rectangle 39"/>
          <p:cNvSpPr>
            <a:spLocks noGrp="1" noChangeArrowheads="1"/>
          </p:cNvSpPr>
          <p:nvPr>
            <p:ph type="dt" sz="half" idx="10"/>
          </p:nvPr>
        </p:nvSpPr>
        <p:spPr>
          <a:ln/>
        </p:spPr>
        <p:txBody>
          <a:bodyPr/>
          <a:lstStyle>
            <a:lvl1pPr>
              <a:defRPr/>
            </a:lvl1pPr>
          </a:lstStyle>
          <a:p>
            <a:pPr>
              <a:defRPr/>
            </a:pPr>
            <a:r>
              <a:rPr lang="cs-CZ"/>
              <a:t>6</a:t>
            </a:r>
          </a:p>
        </p:txBody>
      </p:sp>
      <p:sp>
        <p:nvSpPr>
          <p:cNvPr id="3" name="Rectangle 40"/>
          <p:cNvSpPr>
            <a:spLocks noGrp="1" noChangeArrowheads="1"/>
          </p:cNvSpPr>
          <p:nvPr>
            <p:ph type="ftr" sz="quarter" idx="11"/>
          </p:nvPr>
        </p:nvSpPr>
        <p:spPr>
          <a:ln/>
        </p:spPr>
        <p:txBody>
          <a:bodyPr/>
          <a:lstStyle>
            <a:lvl1pPr>
              <a:defRPr/>
            </a:lvl1pPr>
          </a:lstStyle>
          <a:p>
            <a:pPr>
              <a:defRPr/>
            </a:pPr>
            <a:r>
              <a:rPr lang="cs-CZ"/>
              <a:t>Křesťanská sociální etika. M. Martinek.  Jabok 2021</a:t>
            </a:r>
          </a:p>
        </p:txBody>
      </p:sp>
      <p:sp>
        <p:nvSpPr>
          <p:cNvPr id="4" name="Rectangle 41"/>
          <p:cNvSpPr>
            <a:spLocks noGrp="1" noChangeArrowheads="1"/>
          </p:cNvSpPr>
          <p:nvPr>
            <p:ph type="sldNum" sz="quarter" idx="12"/>
          </p:nvPr>
        </p:nvSpPr>
        <p:spPr>
          <a:ln/>
        </p:spPr>
        <p:txBody>
          <a:bodyPr/>
          <a:lstStyle>
            <a:lvl1pPr>
              <a:defRPr/>
            </a:lvl1pPr>
          </a:lstStyle>
          <a:p>
            <a:pPr>
              <a:defRPr/>
            </a:pPr>
            <a:fld id="{1077C8CE-AFDD-43F6-B727-BD86AE9AEBE8}" type="slidenum">
              <a:rPr lang="cs-CZ"/>
              <a:pPr>
                <a:defRPr/>
              </a:pPr>
              <a:t>‹#›</a:t>
            </a:fld>
            <a:endParaRPr lang="cs-C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a:t>Klepnutím lze upravit styl předlohy nadpisů.</a:t>
            </a:r>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Klepnutím lze upravit styly předlohy textu.</a:t>
            </a:r>
          </a:p>
        </p:txBody>
      </p:sp>
      <p:sp>
        <p:nvSpPr>
          <p:cNvPr id="5" name="Rectangle 39"/>
          <p:cNvSpPr>
            <a:spLocks noGrp="1" noChangeArrowheads="1"/>
          </p:cNvSpPr>
          <p:nvPr>
            <p:ph type="dt" sz="half" idx="10"/>
          </p:nvPr>
        </p:nvSpPr>
        <p:spPr>
          <a:ln/>
        </p:spPr>
        <p:txBody>
          <a:bodyPr/>
          <a:lstStyle>
            <a:lvl1pPr>
              <a:defRPr/>
            </a:lvl1pPr>
          </a:lstStyle>
          <a:p>
            <a:pPr>
              <a:defRPr/>
            </a:pPr>
            <a:r>
              <a:rPr lang="cs-CZ"/>
              <a:t>6</a:t>
            </a:r>
          </a:p>
        </p:txBody>
      </p:sp>
      <p:sp>
        <p:nvSpPr>
          <p:cNvPr id="6" name="Rectangle 40"/>
          <p:cNvSpPr>
            <a:spLocks noGrp="1" noChangeArrowheads="1"/>
          </p:cNvSpPr>
          <p:nvPr>
            <p:ph type="ftr" sz="quarter" idx="11"/>
          </p:nvPr>
        </p:nvSpPr>
        <p:spPr>
          <a:ln/>
        </p:spPr>
        <p:txBody>
          <a:bodyPr/>
          <a:lstStyle>
            <a:lvl1pPr>
              <a:defRPr/>
            </a:lvl1pPr>
          </a:lstStyle>
          <a:p>
            <a:pPr>
              <a:defRPr/>
            </a:pPr>
            <a:r>
              <a:rPr lang="cs-CZ"/>
              <a:t>Křesťanská sociální etika. M. Martinek.  Jabok 2021</a:t>
            </a:r>
          </a:p>
        </p:txBody>
      </p:sp>
      <p:sp>
        <p:nvSpPr>
          <p:cNvPr id="7" name="Rectangle 41"/>
          <p:cNvSpPr>
            <a:spLocks noGrp="1" noChangeArrowheads="1"/>
          </p:cNvSpPr>
          <p:nvPr>
            <p:ph type="sldNum" sz="quarter" idx="12"/>
          </p:nvPr>
        </p:nvSpPr>
        <p:spPr>
          <a:ln/>
        </p:spPr>
        <p:txBody>
          <a:bodyPr/>
          <a:lstStyle>
            <a:lvl1pPr>
              <a:defRPr/>
            </a:lvl1pPr>
          </a:lstStyle>
          <a:p>
            <a:pPr>
              <a:defRPr/>
            </a:pPr>
            <a:fld id="{66260342-EA97-4949-9279-E622C103CD51}" type="slidenum">
              <a:rPr lang="cs-CZ"/>
              <a:pPr>
                <a:defRPr/>
              </a:pPr>
              <a:t>‹#›</a:t>
            </a:fld>
            <a:endParaRPr lang="cs-CZ"/>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a:t>Klepnutím lze upravit styl předlohy nadpisů.</a:t>
            </a:r>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cs-CZ" noProof="0"/>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Klepnutím lze upravit styly předlohy textu.</a:t>
            </a:r>
          </a:p>
        </p:txBody>
      </p:sp>
      <p:sp>
        <p:nvSpPr>
          <p:cNvPr id="5" name="Rectangle 39"/>
          <p:cNvSpPr>
            <a:spLocks noGrp="1" noChangeArrowheads="1"/>
          </p:cNvSpPr>
          <p:nvPr>
            <p:ph type="dt" sz="half" idx="10"/>
          </p:nvPr>
        </p:nvSpPr>
        <p:spPr>
          <a:ln/>
        </p:spPr>
        <p:txBody>
          <a:bodyPr/>
          <a:lstStyle>
            <a:lvl1pPr>
              <a:defRPr/>
            </a:lvl1pPr>
          </a:lstStyle>
          <a:p>
            <a:pPr>
              <a:defRPr/>
            </a:pPr>
            <a:r>
              <a:rPr lang="cs-CZ"/>
              <a:t>6</a:t>
            </a:r>
          </a:p>
        </p:txBody>
      </p:sp>
      <p:sp>
        <p:nvSpPr>
          <p:cNvPr id="6" name="Rectangle 40"/>
          <p:cNvSpPr>
            <a:spLocks noGrp="1" noChangeArrowheads="1"/>
          </p:cNvSpPr>
          <p:nvPr>
            <p:ph type="ftr" sz="quarter" idx="11"/>
          </p:nvPr>
        </p:nvSpPr>
        <p:spPr>
          <a:ln/>
        </p:spPr>
        <p:txBody>
          <a:bodyPr/>
          <a:lstStyle>
            <a:lvl1pPr>
              <a:defRPr/>
            </a:lvl1pPr>
          </a:lstStyle>
          <a:p>
            <a:pPr>
              <a:defRPr/>
            </a:pPr>
            <a:r>
              <a:rPr lang="cs-CZ"/>
              <a:t>Křesťanská sociální etika. M. Martinek.  Jabok 2021</a:t>
            </a:r>
          </a:p>
        </p:txBody>
      </p:sp>
      <p:sp>
        <p:nvSpPr>
          <p:cNvPr id="7" name="Rectangle 41"/>
          <p:cNvSpPr>
            <a:spLocks noGrp="1" noChangeArrowheads="1"/>
          </p:cNvSpPr>
          <p:nvPr>
            <p:ph type="sldNum" sz="quarter" idx="12"/>
          </p:nvPr>
        </p:nvSpPr>
        <p:spPr>
          <a:ln/>
        </p:spPr>
        <p:txBody>
          <a:bodyPr/>
          <a:lstStyle>
            <a:lvl1pPr>
              <a:defRPr/>
            </a:lvl1pPr>
          </a:lstStyle>
          <a:p>
            <a:pPr>
              <a:defRPr/>
            </a:pPr>
            <a:fld id="{0D90B01C-4481-423F-929A-7A02D7FBEC37}" type="slidenum">
              <a:rPr lang="cs-CZ"/>
              <a:pPr>
                <a:defRPr/>
              </a:pPr>
              <a:t>‹#›</a:t>
            </a:fld>
            <a:endParaRPr lang="cs-CZ"/>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50000">
              <a:schemeClr val="bg1"/>
            </a:gs>
            <a:gs pos="100000">
              <a:schemeClr val="bg2"/>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3800475" y="1789113"/>
            <a:ext cx="5340350" cy="5056187"/>
            <a:chOff x="2394" y="1127"/>
            <a:chExt cx="3364" cy="3185"/>
          </a:xfrm>
        </p:grpSpPr>
        <p:sp>
          <p:nvSpPr>
            <p:cNvPr id="8195" name="Rectangle 3"/>
            <p:cNvSpPr>
              <a:spLocks noChangeArrowheads="1"/>
            </p:cNvSpPr>
            <p:nvPr userDrawn="1"/>
          </p:nvSpPr>
          <p:spPr bwMode="ltGray">
            <a:xfrm>
              <a:off x="4230" y="1365"/>
              <a:ext cx="197" cy="102"/>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cs-CZ"/>
            </a:p>
          </p:txBody>
        </p:sp>
        <p:sp>
          <p:nvSpPr>
            <p:cNvPr id="8196" name="Oval 4"/>
            <p:cNvSpPr>
              <a:spLocks noChangeArrowheads="1"/>
            </p:cNvSpPr>
            <p:nvPr userDrawn="1"/>
          </p:nvSpPr>
          <p:spPr bwMode="ltGray">
            <a:xfrm>
              <a:off x="4299" y="1185"/>
              <a:ext cx="47" cy="47"/>
            </a:xfrm>
            <a:prstGeom prst="ellipse">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pPr>
                <a:defRPr/>
              </a:pPr>
              <a:endParaRPr lang="cs-CZ"/>
            </a:p>
          </p:txBody>
        </p:sp>
        <p:sp>
          <p:nvSpPr>
            <p:cNvPr id="8197" name="Rectangle 5"/>
            <p:cNvSpPr>
              <a:spLocks noChangeArrowheads="1"/>
            </p:cNvSpPr>
            <p:nvPr userDrawn="1"/>
          </p:nvSpPr>
          <p:spPr bwMode="ltGray">
            <a:xfrm rot="995337">
              <a:off x="5205" y="1495"/>
              <a:ext cx="6" cy="2073"/>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cs-CZ"/>
            </a:p>
          </p:txBody>
        </p:sp>
        <p:sp>
          <p:nvSpPr>
            <p:cNvPr id="8198" name="Freeform 6"/>
            <p:cNvSpPr>
              <a:spLocks noEditPoints="1"/>
            </p:cNvSpPr>
            <p:nvPr userDrawn="1"/>
          </p:nvSpPr>
          <p:spPr bwMode="ltGray">
            <a:xfrm>
              <a:off x="4871" y="3508"/>
              <a:ext cx="66" cy="96"/>
            </a:xfrm>
            <a:custGeom>
              <a:avLst/>
              <a:gdLst/>
              <a:ahLst/>
              <a:cxnLst>
                <a:cxn ang="0">
                  <a:pos x="18" y="96"/>
                </a:cxn>
                <a:cxn ang="0">
                  <a:pos x="42" y="78"/>
                </a:cxn>
                <a:cxn ang="0">
                  <a:pos x="60" y="60"/>
                </a:cxn>
                <a:cxn ang="0">
                  <a:pos x="66" y="36"/>
                </a:cxn>
                <a:cxn ang="0">
                  <a:pos x="60" y="12"/>
                </a:cxn>
                <a:cxn ang="0">
                  <a:pos x="36" y="0"/>
                </a:cxn>
                <a:cxn ang="0">
                  <a:pos x="24" y="6"/>
                </a:cxn>
                <a:cxn ang="0">
                  <a:pos x="12" y="12"/>
                </a:cxn>
                <a:cxn ang="0">
                  <a:pos x="0" y="36"/>
                </a:cxn>
                <a:cxn ang="0">
                  <a:pos x="0" y="60"/>
                </a:cxn>
                <a:cxn ang="0">
                  <a:pos x="12" y="84"/>
                </a:cxn>
                <a:cxn ang="0">
                  <a:pos x="18" y="96"/>
                </a:cxn>
                <a:cxn ang="0">
                  <a:pos x="18" y="96"/>
                </a:cxn>
                <a:cxn ang="0">
                  <a:pos x="42" y="18"/>
                </a:cxn>
                <a:cxn ang="0">
                  <a:pos x="54" y="24"/>
                </a:cxn>
                <a:cxn ang="0">
                  <a:pos x="60" y="36"/>
                </a:cxn>
                <a:cxn ang="0">
                  <a:pos x="60" y="48"/>
                </a:cxn>
                <a:cxn ang="0">
                  <a:pos x="54" y="54"/>
                </a:cxn>
                <a:cxn ang="0">
                  <a:pos x="36" y="72"/>
                </a:cxn>
                <a:cxn ang="0">
                  <a:pos x="24" y="78"/>
                </a:cxn>
                <a:cxn ang="0">
                  <a:pos x="24" y="78"/>
                </a:cxn>
                <a:cxn ang="0">
                  <a:pos x="12" y="48"/>
                </a:cxn>
                <a:cxn ang="0">
                  <a:pos x="18" y="24"/>
                </a:cxn>
                <a:cxn ang="0">
                  <a:pos x="30" y="18"/>
                </a:cxn>
                <a:cxn ang="0">
                  <a:pos x="42" y="18"/>
                </a:cxn>
                <a:cxn ang="0">
                  <a:pos x="42" y="18"/>
                </a:cxn>
              </a:cxnLst>
              <a:rect l="0" t="0" r="r" b="b"/>
              <a:pathLst>
                <a:path w="66" h="96">
                  <a:moveTo>
                    <a:pt x="18" y="96"/>
                  </a:moveTo>
                  <a:lnTo>
                    <a:pt x="42" y="78"/>
                  </a:lnTo>
                  <a:lnTo>
                    <a:pt x="60" y="60"/>
                  </a:lnTo>
                  <a:lnTo>
                    <a:pt x="66" y="36"/>
                  </a:lnTo>
                  <a:lnTo>
                    <a:pt x="60" y="12"/>
                  </a:lnTo>
                  <a:lnTo>
                    <a:pt x="36" y="0"/>
                  </a:lnTo>
                  <a:lnTo>
                    <a:pt x="24" y="6"/>
                  </a:lnTo>
                  <a:lnTo>
                    <a:pt x="12" y="12"/>
                  </a:lnTo>
                  <a:lnTo>
                    <a:pt x="0" y="36"/>
                  </a:lnTo>
                  <a:lnTo>
                    <a:pt x="0" y="60"/>
                  </a:lnTo>
                  <a:lnTo>
                    <a:pt x="12" y="84"/>
                  </a:lnTo>
                  <a:lnTo>
                    <a:pt x="18" y="96"/>
                  </a:lnTo>
                  <a:lnTo>
                    <a:pt x="18" y="96"/>
                  </a:lnTo>
                  <a:close/>
                  <a:moveTo>
                    <a:pt x="42" y="18"/>
                  </a:moveTo>
                  <a:lnTo>
                    <a:pt x="54" y="24"/>
                  </a:lnTo>
                  <a:lnTo>
                    <a:pt x="60" y="36"/>
                  </a:lnTo>
                  <a:lnTo>
                    <a:pt x="60" y="48"/>
                  </a:lnTo>
                  <a:lnTo>
                    <a:pt x="54" y="54"/>
                  </a:lnTo>
                  <a:lnTo>
                    <a:pt x="36" y="72"/>
                  </a:lnTo>
                  <a:lnTo>
                    <a:pt x="24" y="78"/>
                  </a:lnTo>
                  <a:lnTo>
                    <a:pt x="24" y="78"/>
                  </a:lnTo>
                  <a:lnTo>
                    <a:pt x="12" y="48"/>
                  </a:lnTo>
                  <a:lnTo>
                    <a:pt x="18" y="24"/>
                  </a:lnTo>
                  <a:lnTo>
                    <a:pt x="30" y="18"/>
                  </a:lnTo>
                  <a:lnTo>
                    <a:pt x="42" y="18"/>
                  </a:lnTo>
                  <a:lnTo>
                    <a:pt x="42"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cs-CZ"/>
            </a:p>
          </p:txBody>
        </p:sp>
        <p:sp>
          <p:nvSpPr>
            <p:cNvPr id="8199" name="Rectangle 7"/>
            <p:cNvSpPr>
              <a:spLocks noChangeArrowheads="1"/>
            </p:cNvSpPr>
            <p:nvPr userDrawn="1"/>
          </p:nvSpPr>
          <p:spPr bwMode="ltGray">
            <a:xfrm rot="91736">
              <a:off x="5487" y="1535"/>
              <a:ext cx="6" cy="1998"/>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cs-CZ"/>
            </a:p>
          </p:txBody>
        </p:sp>
        <p:sp>
          <p:nvSpPr>
            <p:cNvPr id="8200" name="Rectangle 8"/>
            <p:cNvSpPr>
              <a:spLocks noChangeArrowheads="1"/>
            </p:cNvSpPr>
            <p:nvPr userDrawn="1"/>
          </p:nvSpPr>
          <p:spPr bwMode="ltGray">
            <a:xfrm rot="-926223">
              <a:off x="5640" y="1521"/>
              <a:ext cx="6" cy="881"/>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cs-CZ"/>
            </a:p>
          </p:txBody>
        </p:sp>
        <p:sp>
          <p:nvSpPr>
            <p:cNvPr id="8201" name="Rectangle 9"/>
            <p:cNvSpPr>
              <a:spLocks noChangeArrowheads="1"/>
            </p:cNvSpPr>
            <p:nvPr userDrawn="1"/>
          </p:nvSpPr>
          <p:spPr bwMode="ltGray">
            <a:xfrm rot="-1140313">
              <a:off x="3444" y="1816"/>
              <a:ext cx="6" cy="2033"/>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cs-CZ"/>
            </a:p>
          </p:txBody>
        </p:sp>
        <p:sp>
          <p:nvSpPr>
            <p:cNvPr id="8202" name="Rectangle 10"/>
            <p:cNvSpPr>
              <a:spLocks noChangeArrowheads="1"/>
            </p:cNvSpPr>
            <p:nvPr userDrawn="1"/>
          </p:nvSpPr>
          <p:spPr bwMode="ltGray">
            <a:xfrm rot="1114412">
              <a:off x="2757" y="1821"/>
              <a:ext cx="6" cy="2119"/>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cs-CZ"/>
            </a:p>
          </p:txBody>
        </p:sp>
        <p:sp>
          <p:nvSpPr>
            <p:cNvPr id="8203" name="Rectangle 11"/>
            <p:cNvSpPr>
              <a:spLocks noChangeArrowheads="1"/>
            </p:cNvSpPr>
            <p:nvPr userDrawn="1"/>
          </p:nvSpPr>
          <p:spPr bwMode="ltGray">
            <a:xfrm rot="254676">
              <a:off x="3035" y="1870"/>
              <a:ext cx="6" cy="1906"/>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cs-CZ"/>
            </a:p>
          </p:txBody>
        </p:sp>
        <p:sp>
          <p:nvSpPr>
            <p:cNvPr id="8204" name="Freeform 12"/>
            <p:cNvSpPr>
              <a:spLocks/>
            </p:cNvSpPr>
            <p:nvPr userDrawn="1"/>
          </p:nvSpPr>
          <p:spPr bwMode="ltGray">
            <a:xfrm>
              <a:off x="4007" y="3021"/>
              <a:ext cx="623" cy="156"/>
            </a:xfrm>
            <a:custGeom>
              <a:avLst/>
              <a:gdLst/>
              <a:ahLst/>
              <a:cxnLst>
                <a:cxn ang="0">
                  <a:pos x="6" y="18"/>
                </a:cxn>
                <a:cxn ang="0">
                  <a:pos x="162" y="36"/>
                </a:cxn>
                <a:cxn ang="0">
                  <a:pos x="251" y="36"/>
                </a:cxn>
                <a:cxn ang="0">
                  <a:pos x="354" y="30"/>
                </a:cxn>
                <a:cxn ang="0">
                  <a:pos x="473" y="18"/>
                </a:cxn>
                <a:cxn ang="0">
                  <a:pos x="611" y="0"/>
                </a:cxn>
                <a:cxn ang="0">
                  <a:pos x="623" y="114"/>
                </a:cxn>
                <a:cxn ang="0">
                  <a:pos x="497" y="138"/>
                </a:cxn>
                <a:cxn ang="0">
                  <a:pos x="414" y="150"/>
                </a:cxn>
                <a:cxn ang="0">
                  <a:pos x="318" y="156"/>
                </a:cxn>
                <a:cxn ang="0">
                  <a:pos x="215" y="156"/>
                </a:cxn>
                <a:cxn ang="0">
                  <a:pos x="108" y="150"/>
                </a:cxn>
                <a:cxn ang="0">
                  <a:pos x="0" y="132"/>
                </a:cxn>
                <a:cxn ang="0">
                  <a:pos x="6" y="18"/>
                </a:cxn>
                <a:cxn ang="0">
                  <a:pos x="6" y="18"/>
                </a:cxn>
              </a:cxnLst>
              <a:rect l="0" t="0" r="r" b="b"/>
              <a:pathLst>
                <a:path w="623" h="156">
                  <a:moveTo>
                    <a:pt x="6" y="18"/>
                  </a:moveTo>
                  <a:lnTo>
                    <a:pt x="162" y="36"/>
                  </a:lnTo>
                  <a:lnTo>
                    <a:pt x="251" y="36"/>
                  </a:lnTo>
                  <a:lnTo>
                    <a:pt x="354" y="30"/>
                  </a:lnTo>
                  <a:lnTo>
                    <a:pt x="473" y="18"/>
                  </a:lnTo>
                  <a:lnTo>
                    <a:pt x="611" y="0"/>
                  </a:lnTo>
                  <a:lnTo>
                    <a:pt x="623" y="114"/>
                  </a:lnTo>
                  <a:lnTo>
                    <a:pt x="497" y="138"/>
                  </a:lnTo>
                  <a:lnTo>
                    <a:pt x="414" y="150"/>
                  </a:lnTo>
                  <a:lnTo>
                    <a:pt x="318" y="156"/>
                  </a:lnTo>
                  <a:lnTo>
                    <a:pt x="215" y="156"/>
                  </a:lnTo>
                  <a:lnTo>
                    <a:pt x="108" y="150"/>
                  </a:lnTo>
                  <a:lnTo>
                    <a:pt x="0" y="132"/>
                  </a:lnTo>
                  <a:lnTo>
                    <a:pt x="6" y="18"/>
                  </a:lnTo>
                  <a:lnTo>
                    <a:pt x="6"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cs-CZ"/>
            </a:p>
          </p:txBody>
        </p:sp>
        <p:sp>
          <p:nvSpPr>
            <p:cNvPr id="8205" name="Freeform 13"/>
            <p:cNvSpPr>
              <a:spLocks/>
            </p:cNvSpPr>
            <p:nvPr userDrawn="1"/>
          </p:nvSpPr>
          <p:spPr bwMode="ltGray">
            <a:xfrm>
              <a:off x="4762" y="3591"/>
              <a:ext cx="996" cy="126"/>
            </a:xfrm>
            <a:custGeom>
              <a:avLst/>
              <a:gdLst/>
              <a:ahLst/>
              <a:cxnLst>
                <a:cxn ang="0">
                  <a:pos x="754" y="6"/>
                </a:cxn>
                <a:cxn ang="0">
                  <a:pos x="652" y="6"/>
                </a:cxn>
                <a:cxn ang="0">
                  <a:pos x="563" y="6"/>
                </a:cxn>
                <a:cxn ang="0">
                  <a:pos x="479" y="6"/>
                </a:cxn>
                <a:cxn ang="0">
                  <a:pos x="401" y="6"/>
                </a:cxn>
                <a:cxn ang="0">
                  <a:pos x="335" y="0"/>
                </a:cxn>
                <a:cxn ang="0">
                  <a:pos x="276" y="0"/>
                </a:cxn>
                <a:cxn ang="0">
                  <a:pos x="222" y="0"/>
                </a:cxn>
                <a:cxn ang="0">
                  <a:pos x="180" y="6"/>
                </a:cxn>
                <a:cxn ang="0">
                  <a:pos x="138" y="6"/>
                </a:cxn>
                <a:cxn ang="0">
                  <a:pos x="108" y="6"/>
                </a:cxn>
                <a:cxn ang="0">
                  <a:pos x="54" y="6"/>
                </a:cxn>
                <a:cxn ang="0">
                  <a:pos x="24" y="12"/>
                </a:cxn>
                <a:cxn ang="0">
                  <a:pos x="6" y="18"/>
                </a:cxn>
                <a:cxn ang="0">
                  <a:pos x="0" y="24"/>
                </a:cxn>
                <a:cxn ang="0">
                  <a:pos x="12" y="42"/>
                </a:cxn>
                <a:cxn ang="0">
                  <a:pos x="18" y="48"/>
                </a:cxn>
                <a:cxn ang="0">
                  <a:pos x="30" y="54"/>
                </a:cxn>
                <a:cxn ang="0">
                  <a:pos x="60" y="60"/>
                </a:cxn>
                <a:cxn ang="0">
                  <a:pos x="90" y="72"/>
                </a:cxn>
                <a:cxn ang="0">
                  <a:pos x="144" y="84"/>
                </a:cxn>
                <a:cxn ang="0">
                  <a:pos x="210" y="90"/>
                </a:cxn>
                <a:cxn ang="0">
                  <a:pos x="293" y="102"/>
                </a:cxn>
                <a:cxn ang="0">
                  <a:pos x="389" y="108"/>
                </a:cxn>
                <a:cxn ang="0">
                  <a:pos x="503" y="120"/>
                </a:cxn>
                <a:cxn ang="0">
                  <a:pos x="622" y="120"/>
                </a:cxn>
                <a:cxn ang="0">
                  <a:pos x="754" y="126"/>
                </a:cxn>
                <a:cxn ang="0">
                  <a:pos x="873" y="126"/>
                </a:cxn>
                <a:cxn ang="0">
                  <a:pos x="993" y="126"/>
                </a:cxn>
                <a:cxn ang="0">
                  <a:pos x="993" y="12"/>
                </a:cxn>
                <a:cxn ang="0">
                  <a:pos x="879" y="12"/>
                </a:cxn>
                <a:cxn ang="0">
                  <a:pos x="754" y="6"/>
                </a:cxn>
                <a:cxn ang="0">
                  <a:pos x="754" y="6"/>
                </a:cxn>
              </a:cxnLst>
              <a:rect l="0" t="0" r="r" b="b"/>
              <a:pathLst>
                <a:path w="993" h="126">
                  <a:moveTo>
                    <a:pt x="754" y="6"/>
                  </a:moveTo>
                  <a:lnTo>
                    <a:pt x="652" y="6"/>
                  </a:lnTo>
                  <a:lnTo>
                    <a:pt x="563" y="6"/>
                  </a:lnTo>
                  <a:lnTo>
                    <a:pt x="479" y="6"/>
                  </a:lnTo>
                  <a:lnTo>
                    <a:pt x="401" y="6"/>
                  </a:lnTo>
                  <a:lnTo>
                    <a:pt x="335" y="0"/>
                  </a:lnTo>
                  <a:lnTo>
                    <a:pt x="276" y="0"/>
                  </a:lnTo>
                  <a:lnTo>
                    <a:pt x="222" y="0"/>
                  </a:lnTo>
                  <a:lnTo>
                    <a:pt x="180" y="6"/>
                  </a:lnTo>
                  <a:lnTo>
                    <a:pt x="138" y="6"/>
                  </a:lnTo>
                  <a:lnTo>
                    <a:pt x="108" y="6"/>
                  </a:lnTo>
                  <a:lnTo>
                    <a:pt x="54" y="6"/>
                  </a:lnTo>
                  <a:lnTo>
                    <a:pt x="24" y="12"/>
                  </a:lnTo>
                  <a:lnTo>
                    <a:pt x="6" y="18"/>
                  </a:lnTo>
                  <a:lnTo>
                    <a:pt x="0" y="24"/>
                  </a:lnTo>
                  <a:lnTo>
                    <a:pt x="12" y="42"/>
                  </a:lnTo>
                  <a:lnTo>
                    <a:pt x="18" y="48"/>
                  </a:lnTo>
                  <a:lnTo>
                    <a:pt x="30" y="54"/>
                  </a:lnTo>
                  <a:lnTo>
                    <a:pt x="60" y="60"/>
                  </a:lnTo>
                  <a:lnTo>
                    <a:pt x="90" y="72"/>
                  </a:lnTo>
                  <a:lnTo>
                    <a:pt x="144" y="84"/>
                  </a:lnTo>
                  <a:lnTo>
                    <a:pt x="210" y="90"/>
                  </a:lnTo>
                  <a:lnTo>
                    <a:pt x="293" y="102"/>
                  </a:lnTo>
                  <a:lnTo>
                    <a:pt x="389" y="108"/>
                  </a:lnTo>
                  <a:lnTo>
                    <a:pt x="503" y="120"/>
                  </a:lnTo>
                  <a:lnTo>
                    <a:pt x="622" y="120"/>
                  </a:lnTo>
                  <a:lnTo>
                    <a:pt x="754" y="126"/>
                  </a:lnTo>
                  <a:lnTo>
                    <a:pt x="873" y="126"/>
                  </a:lnTo>
                  <a:lnTo>
                    <a:pt x="993" y="126"/>
                  </a:lnTo>
                  <a:lnTo>
                    <a:pt x="993" y="12"/>
                  </a:lnTo>
                  <a:lnTo>
                    <a:pt x="879" y="12"/>
                  </a:lnTo>
                  <a:lnTo>
                    <a:pt x="754" y="6"/>
                  </a:lnTo>
                  <a:lnTo>
                    <a:pt x="754" y="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cs-CZ"/>
            </a:p>
          </p:txBody>
        </p:sp>
        <p:sp>
          <p:nvSpPr>
            <p:cNvPr id="8206" name="Freeform 14"/>
            <p:cNvSpPr>
              <a:spLocks/>
            </p:cNvSpPr>
            <p:nvPr userDrawn="1"/>
          </p:nvSpPr>
          <p:spPr bwMode="ltGray">
            <a:xfrm>
              <a:off x="4786" y="3645"/>
              <a:ext cx="972" cy="245"/>
            </a:xfrm>
            <a:custGeom>
              <a:avLst/>
              <a:gdLst/>
              <a:ahLst/>
              <a:cxnLst>
                <a:cxn ang="0">
                  <a:pos x="0" y="0"/>
                </a:cxn>
                <a:cxn ang="0">
                  <a:pos x="24" y="54"/>
                </a:cxn>
                <a:cxn ang="0">
                  <a:pos x="66" y="96"/>
                </a:cxn>
                <a:cxn ang="0">
                  <a:pos x="120" y="137"/>
                </a:cxn>
                <a:cxn ang="0">
                  <a:pos x="198" y="173"/>
                </a:cxn>
                <a:cxn ang="0">
                  <a:pos x="293" y="203"/>
                </a:cxn>
                <a:cxn ang="0">
                  <a:pos x="353" y="215"/>
                </a:cxn>
                <a:cxn ang="0">
                  <a:pos x="413" y="227"/>
                </a:cxn>
                <a:cxn ang="0">
                  <a:pos x="479" y="233"/>
                </a:cxn>
                <a:cxn ang="0">
                  <a:pos x="556" y="239"/>
                </a:cxn>
                <a:cxn ang="0">
                  <a:pos x="634" y="245"/>
                </a:cxn>
                <a:cxn ang="0">
                  <a:pos x="724" y="245"/>
                </a:cxn>
                <a:cxn ang="0">
                  <a:pos x="855" y="245"/>
                </a:cxn>
                <a:cxn ang="0">
                  <a:pos x="969" y="239"/>
                </a:cxn>
                <a:cxn ang="0">
                  <a:pos x="969" y="60"/>
                </a:cxn>
                <a:cxn ang="0">
                  <a:pos x="700" y="60"/>
                </a:cxn>
                <a:cxn ang="0">
                  <a:pos x="503" y="54"/>
                </a:cxn>
                <a:cxn ang="0">
                  <a:pos x="317" y="42"/>
                </a:cxn>
                <a:cxn ang="0">
                  <a:pos x="150" y="24"/>
                </a:cxn>
                <a:cxn ang="0">
                  <a:pos x="72" y="12"/>
                </a:cxn>
                <a:cxn ang="0">
                  <a:pos x="0" y="0"/>
                </a:cxn>
                <a:cxn ang="0">
                  <a:pos x="0" y="0"/>
                </a:cxn>
              </a:cxnLst>
              <a:rect l="0" t="0" r="r" b="b"/>
              <a:pathLst>
                <a:path w="969" h="245">
                  <a:moveTo>
                    <a:pt x="0" y="0"/>
                  </a:moveTo>
                  <a:lnTo>
                    <a:pt x="24" y="54"/>
                  </a:lnTo>
                  <a:lnTo>
                    <a:pt x="66" y="96"/>
                  </a:lnTo>
                  <a:lnTo>
                    <a:pt x="120" y="137"/>
                  </a:lnTo>
                  <a:lnTo>
                    <a:pt x="198" y="173"/>
                  </a:lnTo>
                  <a:lnTo>
                    <a:pt x="293" y="203"/>
                  </a:lnTo>
                  <a:lnTo>
                    <a:pt x="353" y="215"/>
                  </a:lnTo>
                  <a:lnTo>
                    <a:pt x="413" y="227"/>
                  </a:lnTo>
                  <a:lnTo>
                    <a:pt x="479" y="233"/>
                  </a:lnTo>
                  <a:lnTo>
                    <a:pt x="556" y="239"/>
                  </a:lnTo>
                  <a:lnTo>
                    <a:pt x="634" y="245"/>
                  </a:lnTo>
                  <a:lnTo>
                    <a:pt x="724" y="245"/>
                  </a:lnTo>
                  <a:lnTo>
                    <a:pt x="855" y="245"/>
                  </a:lnTo>
                  <a:lnTo>
                    <a:pt x="969" y="239"/>
                  </a:lnTo>
                  <a:lnTo>
                    <a:pt x="969" y="60"/>
                  </a:lnTo>
                  <a:lnTo>
                    <a:pt x="700" y="60"/>
                  </a:lnTo>
                  <a:lnTo>
                    <a:pt x="503" y="54"/>
                  </a:lnTo>
                  <a:lnTo>
                    <a:pt x="317" y="42"/>
                  </a:lnTo>
                  <a:lnTo>
                    <a:pt x="150" y="24"/>
                  </a:lnTo>
                  <a:lnTo>
                    <a:pt x="72" y="12"/>
                  </a:lnTo>
                  <a:lnTo>
                    <a:pt x="0" y="0"/>
                  </a:lnTo>
                  <a:lnTo>
                    <a:pt x="0" y="0"/>
                  </a:lnTo>
                  <a:close/>
                </a:path>
              </a:pathLst>
            </a:custGeom>
            <a:gradFill rotWithShape="0">
              <a:gsLst>
                <a:gs pos="0">
                  <a:schemeClr val="bg2"/>
                </a:gs>
                <a:gs pos="100000">
                  <a:schemeClr val="bg2">
                    <a:gamma/>
                    <a:tint val="81961"/>
                    <a:invGamma/>
                  </a:schemeClr>
                </a:gs>
              </a:gsLst>
              <a:lin ang="18900000" scaled="1"/>
            </a:gradFill>
            <a:ln w="9525">
              <a:noFill/>
              <a:round/>
              <a:headEnd/>
              <a:tailEnd/>
            </a:ln>
          </p:spPr>
          <p:txBody>
            <a:bodyPr/>
            <a:lstStyle/>
            <a:p>
              <a:pPr>
                <a:defRPr/>
              </a:pPr>
              <a:endParaRPr lang="cs-CZ"/>
            </a:p>
          </p:txBody>
        </p:sp>
        <p:sp>
          <p:nvSpPr>
            <p:cNvPr id="8207" name="Freeform 15"/>
            <p:cNvSpPr>
              <a:spLocks/>
            </p:cNvSpPr>
            <p:nvPr userDrawn="1"/>
          </p:nvSpPr>
          <p:spPr bwMode="ltGray">
            <a:xfrm>
              <a:off x="4804" y="3591"/>
              <a:ext cx="954" cy="90"/>
            </a:xfrm>
            <a:custGeom>
              <a:avLst/>
              <a:gdLst/>
              <a:ahLst/>
              <a:cxnLst>
                <a:cxn ang="0">
                  <a:pos x="700" y="0"/>
                </a:cxn>
                <a:cxn ang="0">
                  <a:pos x="598" y="0"/>
                </a:cxn>
                <a:cxn ang="0">
                  <a:pos x="515" y="0"/>
                </a:cxn>
                <a:cxn ang="0">
                  <a:pos x="431" y="0"/>
                </a:cxn>
                <a:cxn ang="0">
                  <a:pos x="365" y="0"/>
                </a:cxn>
                <a:cxn ang="0">
                  <a:pos x="299" y="0"/>
                </a:cxn>
                <a:cxn ang="0">
                  <a:pos x="245" y="0"/>
                </a:cxn>
                <a:cxn ang="0">
                  <a:pos x="198" y="0"/>
                </a:cxn>
                <a:cxn ang="0">
                  <a:pos x="162" y="0"/>
                </a:cxn>
                <a:cxn ang="0">
                  <a:pos x="126" y="6"/>
                </a:cxn>
                <a:cxn ang="0">
                  <a:pos x="96" y="6"/>
                </a:cxn>
                <a:cxn ang="0">
                  <a:pos x="54" y="12"/>
                </a:cxn>
                <a:cxn ang="0">
                  <a:pos x="30" y="12"/>
                </a:cxn>
                <a:cxn ang="0">
                  <a:pos x="12" y="18"/>
                </a:cxn>
                <a:cxn ang="0">
                  <a:pos x="6" y="18"/>
                </a:cxn>
                <a:cxn ang="0">
                  <a:pos x="0" y="24"/>
                </a:cxn>
                <a:cxn ang="0">
                  <a:pos x="6" y="30"/>
                </a:cxn>
                <a:cxn ang="0">
                  <a:pos x="24" y="36"/>
                </a:cxn>
                <a:cxn ang="0">
                  <a:pos x="54" y="42"/>
                </a:cxn>
                <a:cxn ang="0">
                  <a:pos x="102" y="54"/>
                </a:cxn>
                <a:cxn ang="0">
                  <a:pos x="168" y="60"/>
                </a:cxn>
                <a:cxn ang="0">
                  <a:pos x="251" y="66"/>
                </a:cxn>
                <a:cxn ang="0">
                  <a:pos x="341" y="78"/>
                </a:cxn>
                <a:cxn ang="0">
                  <a:pos x="449" y="84"/>
                </a:cxn>
                <a:cxn ang="0">
                  <a:pos x="568" y="84"/>
                </a:cxn>
                <a:cxn ang="0">
                  <a:pos x="694" y="90"/>
                </a:cxn>
                <a:cxn ang="0">
                  <a:pos x="825" y="90"/>
                </a:cxn>
                <a:cxn ang="0">
                  <a:pos x="951" y="90"/>
                </a:cxn>
                <a:cxn ang="0">
                  <a:pos x="951" y="6"/>
                </a:cxn>
                <a:cxn ang="0">
                  <a:pos x="831" y="6"/>
                </a:cxn>
                <a:cxn ang="0">
                  <a:pos x="772" y="6"/>
                </a:cxn>
                <a:cxn ang="0">
                  <a:pos x="700" y="0"/>
                </a:cxn>
                <a:cxn ang="0">
                  <a:pos x="700" y="0"/>
                </a:cxn>
              </a:cxnLst>
              <a:rect l="0" t="0" r="r" b="b"/>
              <a:pathLst>
                <a:path w="951" h="90">
                  <a:moveTo>
                    <a:pt x="700" y="0"/>
                  </a:moveTo>
                  <a:lnTo>
                    <a:pt x="598" y="0"/>
                  </a:lnTo>
                  <a:lnTo>
                    <a:pt x="515" y="0"/>
                  </a:lnTo>
                  <a:lnTo>
                    <a:pt x="431" y="0"/>
                  </a:lnTo>
                  <a:lnTo>
                    <a:pt x="365" y="0"/>
                  </a:lnTo>
                  <a:lnTo>
                    <a:pt x="299" y="0"/>
                  </a:lnTo>
                  <a:lnTo>
                    <a:pt x="245" y="0"/>
                  </a:lnTo>
                  <a:lnTo>
                    <a:pt x="198" y="0"/>
                  </a:lnTo>
                  <a:lnTo>
                    <a:pt x="162" y="0"/>
                  </a:lnTo>
                  <a:lnTo>
                    <a:pt x="126" y="6"/>
                  </a:lnTo>
                  <a:lnTo>
                    <a:pt x="96" y="6"/>
                  </a:lnTo>
                  <a:lnTo>
                    <a:pt x="54" y="12"/>
                  </a:lnTo>
                  <a:lnTo>
                    <a:pt x="30" y="12"/>
                  </a:lnTo>
                  <a:lnTo>
                    <a:pt x="12" y="18"/>
                  </a:lnTo>
                  <a:lnTo>
                    <a:pt x="6" y="18"/>
                  </a:lnTo>
                  <a:lnTo>
                    <a:pt x="0" y="24"/>
                  </a:lnTo>
                  <a:lnTo>
                    <a:pt x="6" y="30"/>
                  </a:lnTo>
                  <a:lnTo>
                    <a:pt x="24" y="36"/>
                  </a:lnTo>
                  <a:lnTo>
                    <a:pt x="54" y="42"/>
                  </a:lnTo>
                  <a:lnTo>
                    <a:pt x="102" y="54"/>
                  </a:lnTo>
                  <a:lnTo>
                    <a:pt x="168" y="60"/>
                  </a:lnTo>
                  <a:lnTo>
                    <a:pt x="251" y="66"/>
                  </a:lnTo>
                  <a:lnTo>
                    <a:pt x="341" y="78"/>
                  </a:lnTo>
                  <a:lnTo>
                    <a:pt x="449" y="84"/>
                  </a:lnTo>
                  <a:lnTo>
                    <a:pt x="568" y="84"/>
                  </a:lnTo>
                  <a:lnTo>
                    <a:pt x="694" y="90"/>
                  </a:lnTo>
                  <a:lnTo>
                    <a:pt x="825" y="90"/>
                  </a:lnTo>
                  <a:lnTo>
                    <a:pt x="951" y="90"/>
                  </a:lnTo>
                  <a:lnTo>
                    <a:pt x="951" y="6"/>
                  </a:lnTo>
                  <a:lnTo>
                    <a:pt x="831" y="6"/>
                  </a:lnTo>
                  <a:lnTo>
                    <a:pt x="772" y="6"/>
                  </a:lnTo>
                  <a:lnTo>
                    <a:pt x="700" y="0"/>
                  </a:lnTo>
                  <a:lnTo>
                    <a:pt x="700"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a:defRPr/>
              </a:pPr>
              <a:endParaRPr lang="cs-CZ"/>
            </a:p>
          </p:txBody>
        </p:sp>
        <p:sp>
          <p:nvSpPr>
            <p:cNvPr id="8208" name="Freeform 16"/>
            <p:cNvSpPr>
              <a:spLocks/>
            </p:cNvSpPr>
            <p:nvPr userDrawn="1"/>
          </p:nvSpPr>
          <p:spPr bwMode="ltGray">
            <a:xfrm>
              <a:off x="3059" y="1541"/>
              <a:ext cx="102" cy="155"/>
            </a:xfrm>
            <a:custGeom>
              <a:avLst/>
              <a:gdLst/>
              <a:ahLst/>
              <a:cxnLst>
                <a:cxn ang="0">
                  <a:pos x="102" y="0"/>
                </a:cxn>
                <a:cxn ang="0">
                  <a:pos x="0" y="12"/>
                </a:cxn>
                <a:cxn ang="0">
                  <a:pos x="30" y="72"/>
                </a:cxn>
                <a:cxn ang="0">
                  <a:pos x="30" y="155"/>
                </a:cxn>
                <a:cxn ang="0">
                  <a:pos x="72" y="155"/>
                </a:cxn>
                <a:cxn ang="0">
                  <a:pos x="72" y="66"/>
                </a:cxn>
                <a:cxn ang="0">
                  <a:pos x="102" y="0"/>
                </a:cxn>
                <a:cxn ang="0">
                  <a:pos x="102" y="0"/>
                </a:cxn>
              </a:cxnLst>
              <a:rect l="0" t="0" r="r" b="b"/>
              <a:pathLst>
                <a:path w="102" h="155">
                  <a:moveTo>
                    <a:pt x="102" y="0"/>
                  </a:moveTo>
                  <a:lnTo>
                    <a:pt x="0" y="12"/>
                  </a:lnTo>
                  <a:lnTo>
                    <a:pt x="30" y="72"/>
                  </a:lnTo>
                  <a:lnTo>
                    <a:pt x="30" y="155"/>
                  </a:lnTo>
                  <a:lnTo>
                    <a:pt x="72" y="155"/>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cs-CZ"/>
            </a:p>
          </p:txBody>
        </p:sp>
        <p:sp>
          <p:nvSpPr>
            <p:cNvPr id="8209" name="Freeform 17"/>
            <p:cNvSpPr>
              <a:spLocks noEditPoints="1"/>
            </p:cNvSpPr>
            <p:nvPr userDrawn="1"/>
          </p:nvSpPr>
          <p:spPr bwMode="ltGray">
            <a:xfrm>
              <a:off x="3059" y="1690"/>
              <a:ext cx="90" cy="96"/>
            </a:xfrm>
            <a:custGeom>
              <a:avLst/>
              <a:gdLst/>
              <a:ahLst/>
              <a:cxnLst>
                <a:cxn ang="0">
                  <a:pos x="48" y="96"/>
                </a:cxn>
                <a:cxn ang="0">
                  <a:pos x="72" y="72"/>
                </a:cxn>
                <a:cxn ang="0">
                  <a:pos x="84" y="48"/>
                </a:cxn>
                <a:cxn ang="0">
                  <a:pos x="90" y="36"/>
                </a:cxn>
                <a:cxn ang="0">
                  <a:pos x="84" y="24"/>
                </a:cxn>
                <a:cxn ang="0">
                  <a:pos x="66" y="6"/>
                </a:cxn>
                <a:cxn ang="0">
                  <a:pos x="42" y="0"/>
                </a:cxn>
                <a:cxn ang="0">
                  <a:pos x="24" y="0"/>
                </a:cxn>
                <a:cxn ang="0">
                  <a:pos x="12" y="12"/>
                </a:cxn>
                <a:cxn ang="0">
                  <a:pos x="6" y="24"/>
                </a:cxn>
                <a:cxn ang="0">
                  <a:pos x="0" y="36"/>
                </a:cxn>
                <a:cxn ang="0">
                  <a:pos x="12" y="66"/>
                </a:cxn>
                <a:cxn ang="0">
                  <a:pos x="30" y="84"/>
                </a:cxn>
                <a:cxn ang="0">
                  <a:pos x="48" y="96"/>
                </a:cxn>
                <a:cxn ang="0">
                  <a:pos x="48" y="96"/>
                </a:cxn>
                <a:cxn ang="0">
                  <a:pos x="48" y="12"/>
                </a:cxn>
                <a:cxn ang="0">
                  <a:pos x="66" y="18"/>
                </a:cxn>
                <a:cxn ang="0">
                  <a:pos x="72" y="24"/>
                </a:cxn>
                <a:cxn ang="0">
                  <a:pos x="72" y="36"/>
                </a:cxn>
                <a:cxn ang="0">
                  <a:pos x="72" y="48"/>
                </a:cxn>
                <a:cxn ang="0">
                  <a:pos x="54" y="66"/>
                </a:cxn>
                <a:cxn ang="0">
                  <a:pos x="48" y="78"/>
                </a:cxn>
                <a:cxn ang="0">
                  <a:pos x="30" y="66"/>
                </a:cxn>
                <a:cxn ang="0">
                  <a:pos x="24" y="48"/>
                </a:cxn>
                <a:cxn ang="0">
                  <a:pos x="18" y="30"/>
                </a:cxn>
                <a:cxn ang="0">
                  <a:pos x="30" y="12"/>
                </a:cxn>
                <a:cxn ang="0">
                  <a:pos x="48" y="12"/>
                </a:cxn>
                <a:cxn ang="0">
                  <a:pos x="48" y="12"/>
                </a:cxn>
              </a:cxnLst>
              <a:rect l="0" t="0" r="r" b="b"/>
              <a:pathLst>
                <a:path w="90" h="96">
                  <a:moveTo>
                    <a:pt x="48" y="96"/>
                  </a:moveTo>
                  <a:lnTo>
                    <a:pt x="72" y="72"/>
                  </a:lnTo>
                  <a:lnTo>
                    <a:pt x="84" y="48"/>
                  </a:lnTo>
                  <a:lnTo>
                    <a:pt x="90" y="36"/>
                  </a:lnTo>
                  <a:lnTo>
                    <a:pt x="84" y="24"/>
                  </a:lnTo>
                  <a:lnTo>
                    <a:pt x="66" y="6"/>
                  </a:lnTo>
                  <a:lnTo>
                    <a:pt x="42" y="0"/>
                  </a:lnTo>
                  <a:lnTo>
                    <a:pt x="24" y="0"/>
                  </a:lnTo>
                  <a:lnTo>
                    <a:pt x="12" y="12"/>
                  </a:lnTo>
                  <a:lnTo>
                    <a:pt x="6" y="24"/>
                  </a:lnTo>
                  <a:lnTo>
                    <a:pt x="0" y="36"/>
                  </a:lnTo>
                  <a:lnTo>
                    <a:pt x="12" y="66"/>
                  </a:lnTo>
                  <a:lnTo>
                    <a:pt x="30" y="84"/>
                  </a:lnTo>
                  <a:lnTo>
                    <a:pt x="48" y="96"/>
                  </a:lnTo>
                  <a:lnTo>
                    <a:pt x="48" y="96"/>
                  </a:lnTo>
                  <a:close/>
                  <a:moveTo>
                    <a:pt x="48" y="12"/>
                  </a:moveTo>
                  <a:lnTo>
                    <a:pt x="66" y="18"/>
                  </a:lnTo>
                  <a:lnTo>
                    <a:pt x="72" y="24"/>
                  </a:lnTo>
                  <a:lnTo>
                    <a:pt x="72" y="36"/>
                  </a:lnTo>
                  <a:lnTo>
                    <a:pt x="72" y="48"/>
                  </a:lnTo>
                  <a:lnTo>
                    <a:pt x="54" y="66"/>
                  </a:lnTo>
                  <a:lnTo>
                    <a:pt x="48" y="78"/>
                  </a:lnTo>
                  <a:lnTo>
                    <a:pt x="30" y="66"/>
                  </a:lnTo>
                  <a:lnTo>
                    <a:pt x="24"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cs-CZ"/>
            </a:p>
          </p:txBody>
        </p:sp>
        <p:sp>
          <p:nvSpPr>
            <p:cNvPr id="8210" name="Freeform 18"/>
            <p:cNvSpPr>
              <a:spLocks noEditPoints="1"/>
            </p:cNvSpPr>
            <p:nvPr userDrawn="1"/>
          </p:nvSpPr>
          <p:spPr bwMode="ltGray">
            <a:xfrm>
              <a:off x="3059" y="1768"/>
              <a:ext cx="90" cy="108"/>
            </a:xfrm>
            <a:custGeom>
              <a:avLst/>
              <a:gdLst/>
              <a:ahLst/>
              <a:cxnLst>
                <a:cxn ang="0">
                  <a:pos x="0" y="90"/>
                </a:cxn>
                <a:cxn ang="0">
                  <a:pos x="12" y="102"/>
                </a:cxn>
                <a:cxn ang="0">
                  <a:pos x="24" y="108"/>
                </a:cxn>
                <a:cxn ang="0">
                  <a:pos x="54" y="108"/>
                </a:cxn>
                <a:cxn ang="0">
                  <a:pos x="78" y="96"/>
                </a:cxn>
                <a:cxn ang="0">
                  <a:pos x="90" y="72"/>
                </a:cxn>
                <a:cxn ang="0">
                  <a:pos x="84" y="42"/>
                </a:cxn>
                <a:cxn ang="0">
                  <a:pos x="66" y="24"/>
                </a:cxn>
                <a:cxn ang="0">
                  <a:pos x="54" y="12"/>
                </a:cxn>
                <a:cxn ang="0">
                  <a:pos x="48" y="6"/>
                </a:cxn>
                <a:cxn ang="0">
                  <a:pos x="48" y="6"/>
                </a:cxn>
                <a:cxn ang="0">
                  <a:pos x="48" y="0"/>
                </a:cxn>
                <a:cxn ang="0">
                  <a:pos x="24" y="24"/>
                </a:cxn>
                <a:cxn ang="0">
                  <a:pos x="6" y="48"/>
                </a:cxn>
                <a:cxn ang="0">
                  <a:pos x="0" y="66"/>
                </a:cxn>
                <a:cxn ang="0">
                  <a:pos x="0" y="90"/>
                </a:cxn>
                <a:cxn ang="0">
                  <a:pos x="0" y="90"/>
                </a:cxn>
                <a:cxn ang="0">
                  <a:pos x="12" y="66"/>
                </a:cxn>
                <a:cxn ang="0">
                  <a:pos x="18" y="48"/>
                </a:cxn>
                <a:cxn ang="0">
                  <a:pos x="30" y="36"/>
                </a:cxn>
                <a:cxn ang="0">
                  <a:pos x="42" y="24"/>
                </a:cxn>
                <a:cxn ang="0">
                  <a:pos x="48" y="18"/>
                </a:cxn>
                <a:cxn ang="0">
                  <a:pos x="66" y="30"/>
                </a:cxn>
                <a:cxn ang="0">
                  <a:pos x="72" y="48"/>
                </a:cxn>
                <a:cxn ang="0">
                  <a:pos x="78" y="72"/>
                </a:cxn>
                <a:cxn ang="0">
                  <a:pos x="78" y="84"/>
                </a:cxn>
                <a:cxn ang="0">
                  <a:pos x="66" y="96"/>
                </a:cxn>
                <a:cxn ang="0">
                  <a:pos x="42" y="102"/>
                </a:cxn>
                <a:cxn ang="0">
                  <a:pos x="30" y="96"/>
                </a:cxn>
                <a:cxn ang="0">
                  <a:pos x="18" y="90"/>
                </a:cxn>
                <a:cxn ang="0">
                  <a:pos x="12" y="78"/>
                </a:cxn>
                <a:cxn ang="0">
                  <a:pos x="12" y="66"/>
                </a:cxn>
                <a:cxn ang="0">
                  <a:pos x="12" y="66"/>
                </a:cxn>
              </a:cxnLst>
              <a:rect l="0" t="0" r="r" b="b"/>
              <a:pathLst>
                <a:path w="90" h="108">
                  <a:moveTo>
                    <a:pt x="0" y="90"/>
                  </a:moveTo>
                  <a:lnTo>
                    <a:pt x="12" y="102"/>
                  </a:lnTo>
                  <a:lnTo>
                    <a:pt x="24" y="108"/>
                  </a:lnTo>
                  <a:lnTo>
                    <a:pt x="54" y="108"/>
                  </a:lnTo>
                  <a:lnTo>
                    <a:pt x="78" y="96"/>
                  </a:lnTo>
                  <a:lnTo>
                    <a:pt x="90" y="72"/>
                  </a:lnTo>
                  <a:lnTo>
                    <a:pt x="84" y="42"/>
                  </a:lnTo>
                  <a:lnTo>
                    <a:pt x="66" y="24"/>
                  </a:lnTo>
                  <a:lnTo>
                    <a:pt x="54" y="12"/>
                  </a:lnTo>
                  <a:lnTo>
                    <a:pt x="48" y="6"/>
                  </a:lnTo>
                  <a:lnTo>
                    <a:pt x="48" y="6"/>
                  </a:lnTo>
                  <a:lnTo>
                    <a:pt x="48" y="0"/>
                  </a:lnTo>
                  <a:lnTo>
                    <a:pt x="24" y="24"/>
                  </a:lnTo>
                  <a:lnTo>
                    <a:pt x="6" y="48"/>
                  </a:lnTo>
                  <a:lnTo>
                    <a:pt x="0" y="66"/>
                  </a:lnTo>
                  <a:lnTo>
                    <a:pt x="0" y="90"/>
                  </a:lnTo>
                  <a:lnTo>
                    <a:pt x="0" y="90"/>
                  </a:lnTo>
                  <a:close/>
                  <a:moveTo>
                    <a:pt x="12" y="66"/>
                  </a:moveTo>
                  <a:lnTo>
                    <a:pt x="18" y="48"/>
                  </a:lnTo>
                  <a:lnTo>
                    <a:pt x="30" y="36"/>
                  </a:lnTo>
                  <a:lnTo>
                    <a:pt x="42" y="24"/>
                  </a:lnTo>
                  <a:lnTo>
                    <a:pt x="48" y="18"/>
                  </a:lnTo>
                  <a:lnTo>
                    <a:pt x="66" y="30"/>
                  </a:lnTo>
                  <a:lnTo>
                    <a:pt x="72" y="48"/>
                  </a:lnTo>
                  <a:lnTo>
                    <a:pt x="78" y="72"/>
                  </a:lnTo>
                  <a:lnTo>
                    <a:pt x="78" y="84"/>
                  </a:lnTo>
                  <a:lnTo>
                    <a:pt x="66" y="96"/>
                  </a:lnTo>
                  <a:lnTo>
                    <a:pt x="42" y="102"/>
                  </a:lnTo>
                  <a:lnTo>
                    <a:pt x="30" y="96"/>
                  </a:lnTo>
                  <a:lnTo>
                    <a:pt x="18"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cs-CZ"/>
            </a:p>
          </p:txBody>
        </p:sp>
        <p:sp>
          <p:nvSpPr>
            <p:cNvPr id="8211" name="Freeform 19"/>
            <p:cNvSpPr>
              <a:spLocks/>
            </p:cNvSpPr>
            <p:nvPr userDrawn="1"/>
          </p:nvSpPr>
          <p:spPr bwMode="ltGray">
            <a:xfrm>
              <a:off x="5470" y="1205"/>
              <a:ext cx="102" cy="156"/>
            </a:xfrm>
            <a:custGeom>
              <a:avLst/>
              <a:gdLst/>
              <a:ahLst/>
              <a:cxnLst>
                <a:cxn ang="0">
                  <a:pos x="102" y="0"/>
                </a:cxn>
                <a:cxn ang="0">
                  <a:pos x="0" y="6"/>
                </a:cxn>
                <a:cxn ang="0">
                  <a:pos x="30" y="72"/>
                </a:cxn>
                <a:cxn ang="0">
                  <a:pos x="30" y="156"/>
                </a:cxn>
                <a:cxn ang="0">
                  <a:pos x="72" y="156"/>
                </a:cxn>
                <a:cxn ang="0">
                  <a:pos x="72" y="66"/>
                </a:cxn>
                <a:cxn ang="0">
                  <a:pos x="102" y="0"/>
                </a:cxn>
                <a:cxn ang="0">
                  <a:pos x="102" y="0"/>
                </a:cxn>
              </a:cxnLst>
              <a:rect l="0" t="0" r="r" b="b"/>
              <a:pathLst>
                <a:path w="102" h="156">
                  <a:moveTo>
                    <a:pt x="102" y="0"/>
                  </a:moveTo>
                  <a:lnTo>
                    <a:pt x="0" y="6"/>
                  </a:lnTo>
                  <a:lnTo>
                    <a:pt x="30" y="72"/>
                  </a:lnTo>
                  <a:lnTo>
                    <a:pt x="30" y="156"/>
                  </a:lnTo>
                  <a:lnTo>
                    <a:pt x="72" y="156"/>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cs-CZ"/>
            </a:p>
          </p:txBody>
        </p:sp>
        <p:sp>
          <p:nvSpPr>
            <p:cNvPr id="8212" name="Freeform 20"/>
            <p:cNvSpPr>
              <a:spLocks noEditPoints="1"/>
            </p:cNvSpPr>
            <p:nvPr userDrawn="1"/>
          </p:nvSpPr>
          <p:spPr bwMode="ltGray">
            <a:xfrm>
              <a:off x="5476" y="1349"/>
              <a:ext cx="84" cy="96"/>
            </a:xfrm>
            <a:custGeom>
              <a:avLst/>
              <a:gdLst/>
              <a:ahLst/>
              <a:cxnLst>
                <a:cxn ang="0">
                  <a:pos x="42" y="96"/>
                </a:cxn>
                <a:cxn ang="0">
                  <a:pos x="66" y="78"/>
                </a:cxn>
                <a:cxn ang="0">
                  <a:pos x="84" y="54"/>
                </a:cxn>
                <a:cxn ang="0">
                  <a:pos x="84" y="30"/>
                </a:cxn>
                <a:cxn ang="0">
                  <a:pos x="66" y="6"/>
                </a:cxn>
                <a:cxn ang="0">
                  <a:pos x="42" y="0"/>
                </a:cxn>
                <a:cxn ang="0">
                  <a:pos x="24" y="6"/>
                </a:cxn>
                <a:cxn ang="0">
                  <a:pos x="12" y="18"/>
                </a:cxn>
                <a:cxn ang="0">
                  <a:pos x="6" y="30"/>
                </a:cxn>
                <a:cxn ang="0">
                  <a:pos x="0" y="42"/>
                </a:cxn>
                <a:cxn ang="0">
                  <a:pos x="12" y="66"/>
                </a:cxn>
                <a:cxn ang="0">
                  <a:pos x="30" y="84"/>
                </a:cxn>
                <a:cxn ang="0">
                  <a:pos x="42" y="96"/>
                </a:cxn>
                <a:cxn ang="0">
                  <a:pos x="42" y="96"/>
                </a:cxn>
                <a:cxn ang="0">
                  <a:pos x="48" y="12"/>
                </a:cxn>
                <a:cxn ang="0">
                  <a:pos x="66" y="18"/>
                </a:cxn>
                <a:cxn ang="0">
                  <a:pos x="72" y="30"/>
                </a:cxn>
                <a:cxn ang="0">
                  <a:pos x="72" y="42"/>
                </a:cxn>
                <a:cxn ang="0">
                  <a:pos x="66" y="54"/>
                </a:cxn>
                <a:cxn ang="0">
                  <a:pos x="54" y="72"/>
                </a:cxn>
                <a:cxn ang="0">
                  <a:pos x="42" y="84"/>
                </a:cxn>
                <a:cxn ang="0">
                  <a:pos x="42" y="84"/>
                </a:cxn>
                <a:cxn ang="0">
                  <a:pos x="30" y="72"/>
                </a:cxn>
                <a:cxn ang="0">
                  <a:pos x="18" y="54"/>
                </a:cxn>
                <a:cxn ang="0">
                  <a:pos x="18" y="30"/>
                </a:cxn>
                <a:cxn ang="0">
                  <a:pos x="30" y="18"/>
                </a:cxn>
                <a:cxn ang="0">
                  <a:pos x="48" y="12"/>
                </a:cxn>
                <a:cxn ang="0">
                  <a:pos x="48" y="12"/>
                </a:cxn>
              </a:cxnLst>
              <a:rect l="0" t="0" r="r" b="b"/>
              <a:pathLst>
                <a:path w="84" h="96">
                  <a:moveTo>
                    <a:pt x="42" y="96"/>
                  </a:moveTo>
                  <a:lnTo>
                    <a:pt x="66" y="78"/>
                  </a:lnTo>
                  <a:lnTo>
                    <a:pt x="84" y="54"/>
                  </a:lnTo>
                  <a:lnTo>
                    <a:pt x="84" y="30"/>
                  </a:lnTo>
                  <a:lnTo>
                    <a:pt x="66" y="6"/>
                  </a:lnTo>
                  <a:lnTo>
                    <a:pt x="42" y="0"/>
                  </a:lnTo>
                  <a:lnTo>
                    <a:pt x="24" y="6"/>
                  </a:lnTo>
                  <a:lnTo>
                    <a:pt x="12" y="18"/>
                  </a:lnTo>
                  <a:lnTo>
                    <a:pt x="6" y="30"/>
                  </a:lnTo>
                  <a:lnTo>
                    <a:pt x="0" y="42"/>
                  </a:lnTo>
                  <a:lnTo>
                    <a:pt x="12" y="66"/>
                  </a:lnTo>
                  <a:lnTo>
                    <a:pt x="30" y="84"/>
                  </a:lnTo>
                  <a:lnTo>
                    <a:pt x="42" y="96"/>
                  </a:lnTo>
                  <a:lnTo>
                    <a:pt x="42" y="96"/>
                  </a:lnTo>
                  <a:close/>
                  <a:moveTo>
                    <a:pt x="48" y="12"/>
                  </a:moveTo>
                  <a:lnTo>
                    <a:pt x="66" y="18"/>
                  </a:lnTo>
                  <a:lnTo>
                    <a:pt x="72" y="30"/>
                  </a:lnTo>
                  <a:lnTo>
                    <a:pt x="72" y="42"/>
                  </a:lnTo>
                  <a:lnTo>
                    <a:pt x="66" y="54"/>
                  </a:lnTo>
                  <a:lnTo>
                    <a:pt x="54" y="72"/>
                  </a:lnTo>
                  <a:lnTo>
                    <a:pt x="42" y="84"/>
                  </a:lnTo>
                  <a:lnTo>
                    <a:pt x="42" y="84"/>
                  </a:lnTo>
                  <a:lnTo>
                    <a:pt x="30" y="72"/>
                  </a:lnTo>
                  <a:lnTo>
                    <a:pt x="18" y="54"/>
                  </a:lnTo>
                  <a:lnTo>
                    <a:pt x="18" y="30"/>
                  </a:lnTo>
                  <a:lnTo>
                    <a:pt x="30" y="18"/>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cs-CZ"/>
            </a:p>
          </p:txBody>
        </p:sp>
        <p:sp>
          <p:nvSpPr>
            <p:cNvPr id="8213" name="Freeform 21"/>
            <p:cNvSpPr>
              <a:spLocks noEditPoints="1"/>
            </p:cNvSpPr>
            <p:nvPr userDrawn="1"/>
          </p:nvSpPr>
          <p:spPr bwMode="ltGray">
            <a:xfrm>
              <a:off x="5470" y="1433"/>
              <a:ext cx="90" cy="108"/>
            </a:xfrm>
            <a:custGeom>
              <a:avLst/>
              <a:gdLst/>
              <a:ahLst/>
              <a:cxnLst>
                <a:cxn ang="0">
                  <a:pos x="6" y="90"/>
                </a:cxn>
                <a:cxn ang="0">
                  <a:pos x="18" y="102"/>
                </a:cxn>
                <a:cxn ang="0">
                  <a:pos x="30" y="108"/>
                </a:cxn>
                <a:cxn ang="0">
                  <a:pos x="60" y="108"/>
                </a:cxn>
                <a:cxn ang="0">
                  <a:pos x="84" y="96"/>
                </a:cxn>
                <a:cxn ang="0">
                  <a:pos x="90" y="84"/>
                </a:cxn>
                <a:cxn ang="0">
                  <a:pos x="90" y="66"/>
                </a:cxn>
                <a:cxn ang="0">
                  <a:pos x="84" y="36"/>
                </a:cxn>
                <a:cxn ang="0">
                  <a:pos x="72" y="18"/>
                </a:cxn>
                <a:cxn ang="0">
                  <a:pos x="60" y="6"/>
                </a:cxn>
                <a:cxn ang="0">
                  <a:pos x="54" y="0"/>
                </a:cxn>
                <a:cxn ang="0">
                  <a:pos x="54" y="0"/>
                </a:cxn>
                <a:cxn ang="0">
                  <a:pos x="48" y="0"/>
                </a:cxn>
                <a:cxn ang="0">
                  <a:pos x="24" y="24"/>
                </a:cxn>
                <a:cxn ang="0">
                  <a:pos x="12" y="48"/>
                </a:cxn>
                <a:cxn ang="0">
                  <a:pos x="0" y="66"/>
                </a:cxn>
                <a:cxn ang="0">
                  <a:pos x="6" y="90"/>
                </a:cxn>
                <a:cxn ang="0">
                  <a:pos x="6" y="90"/>
                </a:cxn>
                <a:cxn ang="0">
                  <a:pos x="18" y="66"/>
                </a:cxn>
                <a:cxn ang="0">
                  <a:pos x="24" y="48"/>
                </a:cxn>
                <a:cxn ang="0">
                  <a:pos x="36" y="30"/>
                </a:cxn>
                <a:cxn ang="0">
                  <a:pos x="42" y="18"/>
                </a:cxn>
                <a:cxn ang="0">
                  <a:pos x="48" y="12"/>
                </a:cxn>
                <a:cxn ang="0">
                  <a:pos x="78" y="42"/>
                </a:cxn>
                <a:cxn ang="0">
                  <a:pos x="84" y="66"/>
                </a:cxn>
                <a:cxn ang="0">
                  <a:pos x="66" y="90"/>
                </a:cxn>
                <a:cxn ang="0">
                  <a:pos x="54" y="96"/>
                </a:cxn>
                <a:cxn ang="0">
                  <a:pos x="42" y="96"/>
                </a:cxn>
                <a:cxn ang="0">
                  <a:pos x="30" y="96"/>
                </a:cxn>
                <a:cxn ang="0">
                  <a:pos x="24" y="84"/>
                </a:cxn>
                <a:cxn ang="0">
                  <a:pos x="18" y="78"/>
                </a:cxn>
                <a:cxn ang="0">
                  <a:pos x="18" y="66"/>
                </a:cxn>
                <a:cxn ang="0">
                  <a:pos x="18" y="66"/>
                </a:cxn>
              </a:cxnLst>
              <a:rect l="0" t="0" r="r" b="b"/>
              <a:pathLst>
                <a:path w="90" h="108">
                  <a:moveTo>
                    <a:pt x="6" y="90"/>
                  </a:moveTo>
                  <a:lnTo>
                    <a:pt x="18" y="102"/>
                  </a:lnTo>
                  <a:lnTo>
                    <a:pt x="30" y="108"/>
                  </a:lnTo>
                  <a:lnTo>
                    <a:pt x="60" y="108"/>
                  </a:lnTo>
                  <a:lnTo>
                    <a:pt x="84" y="96"/>
                  </a:lnTo>
                  <a:lnTo>
                    <a:pt x="90" y="84"/>
                  </a:lnTo>
                  <a:lnTo>
                    <a:pt x="90" y="66"/>
                  </a:lnTo>
                  <a:lnTo>
                    <a:pt x="84" y="36"/>
                  </a:lnTo>
                  <a:lnTo>
                    <a:pt x="72" y="18"/>
                  </a:lnTo>
                  <a:lnTo>
                    <a:pt x="60" y="6"/>
                  </a:lnTo>
                  <a:lnTo>
                    <a:pt x="54" y="0"/>
                  </a:lnTo>
                  <a:lnTo>
                    <a:pt x="54" y="0"/>
                  </a:lnTo>
                  <a:lnTo>
                    <a:pt x="48" y="0"/>
                  </a:lnTo>
                  <a:lnTo>
                    <a:pt x="24" y="24"/>
                  </a:lnTo>
                  <a:lnTo>
                    <a:pt x="12" y="48"/>
                  </a:lnTo>
                  <a:lnTo>
                    <a:pt x="0" y="66"/>
                  </a:lnTo>
                  <a:lnTo>
                    <a:pt x="6" y="90"/>
                  </a:lnTo>
                  <a:lnTo>
                    <a:pt x="6" y="90"/>
                  </a:lnTo>
                  <a:close/>
                  <a:moveTo>
                    <a:pt x="18" y="66"/>
                  </a:moveTo>
                  <a:lnTo>
                    <a:pt x="24" y="48"/>
                  </a:lnTo>
                  <a:lnTo>
                    <a:pt x="36" y="30"/>
                  </a:lnTo>
                  <a:lnTo>
                    <a:pt x="42" y="18"/>
                  </a:lnTo>
                  <a:lnTo>
                    <a:pt x="48" y="12"/>
                  </a:lnTo>
                  <a:lnTo>
                    <a:pt x="78" y="42"/>
                  </a:lnTo>
                  <a:lnTo>
                    <a:pt x="84" y="66"/>
                  </a:lnTo>
                  <a:lnTo>
                    <a:pt x="66" y="90"/>
                  </a:lnTo>
                  <a:lnTo>
                    <a:pt x="54" y="96"/>
                  </a:lnTo>
                  <a:lnTo>
                    <a:pt x="42" y="96"/>
                  </a:lnTo>
                  <a:lnTo>
                    <a:pt x="30" y="96"/>
                  </a:lnTo>
                  <a:lnTo>
                    <a:pt x="24" y="84"/>
                  </a:lnTo>
                  <a:lnTo>
                    <a:pt x="18" y="78"/>
                  </a:lnTo>
                  <a:lnTo>
                    <a:pt x="18" y="66"/>
                  </a:lnTo>
                  <a:lnTo>
                    <a:pt x="18"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cs-CZ"/>
            </a:p>
          </p:txBody>
        </p:sp>
        <p:sp>
          <p:nvSpPr>
            <p:cNvPr id="8214" name="Freeform 22"/>
            <p:cNvSpPr>
              <a:spLocks noEditPoints="1"/>
            </p:cNvSpPr>
            <p:nvPr userDrawn="1"/>
          </p:nvSpPr>
          <p:spPr bwMode="ltGray">
            <a:xfrm>
              <a:off x="5428" y="3525"/>
              <a:ext cx="66" cy="96"/>
            </a:xfrm>
            <a:custGeom>
              <a:avLst/>
              <a:gdLst/>
              <a:ahLst/>
              <a:cxnLst>
                <a:cxn ang="0">
                  <a:pos x="30" y="96"/>
                </a:cxn>
                <a:cxn ang="0">
                  <a:pos x="54" y="72"/>
                </a:cxn>
                <a:cxn ang="0">
                  <a:pos x="66" y="48"/>
                </a:cxn>
                <a:cxn ang="0">
                  <a:pos x="66" y="24"/>
                </a:cxn>
                <a:cxn ang="0">
                  <a:pos x="54" y="6"/>
                </a:cxn>
                <a:cxn ang="0">
                  <a:pos x="30" y="0"/>
                </a:cxn>
                <a:cxn ang="0">
                  <a:pos x="18" y="0"/>
                </a:cxn>
                <a:cxn ang="0">
                  <a:pos x="6" y="12"/>
                </a:cxn>
                <a:cxn ang="0">
                  <a:pos x="0" y="36"/>
                </a:cxn>
                <a:cxn ang="0">
                  <a:pos x="6" y="60"/>
                </a:cxn>
                <a:cxn ang="0">
                  <a:pos x="18" y="84"/>
                </a:cxn>
                <a:cxn ang="0">
                  <a:pos x="30" y="96"/>
                </a:cxn>
                <a:cxn ang="0">
                  <a:pos x="30" y="96"/>
                </a:cxn>
                <a:cxn ang="0">
                  <a:pos x="30" y="12"/>
                </a:cxn>
                <a:cxn ang="0">
                  <a:pos x="48" y="18"/>
                </a:cxn>
                <a:cxn ang="0">
                  <a:pos x="54" y="24"/>
                </a:cxn>
                <a:cxn ang="0">
                  <a:pos x="54" y="36"/>
                </a:cxn>
                <a:cxn ang="0">
                  <a:pos x="48" y="48"/>
                </a:cxn>
                <a:cxn ang="0">
                  <a:pos x="36" y="66"/>
                </a:cxn>
                <a:cxn ang="0">
                  <a:pos x="30" y="78"/>
                </a:cxn>
                <a:cxn ang="0">
                  <a:pos x="18" y="66"/>
                </a:cxn>
                <a:cxn ang="0">
                  <a:pos x="12" y="48"/>
                </a:cxn>
                <a:cxn ang="0">
                  <a:pos x="6" y="30"/>
                </a:cxn>
                <a:cxn ang="0">
                  <a:pos x="18" y="12"/>
                </a:cxn>
                <a:cxn ang="0">
                  <a:pos x="30" y="12"/>
                </a:cxn>
                <a:cxn ang="0">
                  <a:pos x="30" y="12"/>
                </a:cxn>
              </a:cxnLst>
              <a:rect l="0" t="0" r="r" b="b"/>
              <a:pathLst>
                <a:path w="66" h="96">
                  <a:moveTo>
                    <a:pt x="30" y="96"/>
                  </a:moveTo>
                  <a:lnTo>
                    <a:pt x="54" y="72"/>
                  </a:lnTo>
                  <a:lnTo>
                    <a:pt x="66" y="48"/>
                  </a:lnTo>
                  <a:lnTo>
                    <a:pt x="66" y="24"/>
                  </a:lnTo>
                  <a:lnTo>
                    <a:pt x="54" y="6"/>
                  </a:lnTo>
                  <a:lnTo>
                    <a:pt x="30" y="0"/>
                  </a:lnTo>
                  <a:lnTo>
                    <a:pt x="18" y="0"/>
                  </a:lnTo>
                  <a:lnTo>
                    <a:pt x="6" y="12"/>
                  </a:lnTo>
                  <a:lnTo>
                    <a:pt x="0" y="36"/>
                  </a:lnTo>
                  <a:lnTo>
                    <a:pt x="6" y="60"/>
                  </a:lnTo>
                  <a:lnTo>
                    <a:pt x="18" y="84"/>
                  </a:lnTo>
                  <a:lnTo>
                    <a:pt x="30" y="96"/>
                  </a:lnTo>
                  <a:lnTo>
                    <a:pt x="30" y="96"/>
                  </a:lnTo>
                  <a:close/>
                  <a:moveTo>
                    <a:pt x="30" y="12"/>
                  </a:moveTo>
                  <a:lnTo>
                    <a:pt x="48" y="18"/>
                  </a:lnTo>
                  <a:lnTo>
                    <a:pt x="54" y="24"/>
                  </a:lnTo>
                  <a:lnTo>
                    <a:pt x="54" y="36"/>
                  </a:lnTo>
                  <a:lnTo>
                    <a:pt x="48" y="48"/>
                  </a:lnTo>
                  <a:lnTo>
                    <a:pt x="36" y="66"/>
                  </a:lnTo>
                  <a:lnTo>
                    <a:pt x="30" y="78"/>
                  </a:lnTo>
                  <a:lnTo>
                    <a:pt x="18" y="66"/>
                  </a:lnTo>
                  <a:lnTo>
                    <a:pt x="12" y="48"/>
                  </a:lnTo>
                  <a:lnTo>
                    <a:pt x="6" y="30"/>
                  </a:lnTo>
                  <a:lnTo>
                    <a:pt x="18" y="12"/>
                  </a:lnTo>
                  <a:lnTo>
                    <a:pt x="30" y="12"/>
                  </a:lnTo>
                  <a:lnTo>
                    <a:pt x="30"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cs-CZ"/>
            </a:p>
          </p:txBody>
        </p:sp>
        <p:sp>
          <p:nvSpPr>
            <p:cNvPr id="8215" name="Freeform 23"/>
            <p:cNvSpPr>
              <a:spLocks/>
            </p:cNvSpPr>
            <p:nvPr userDrawn="1"/>
          </p:nvSpPr>
          <p:spPr bwMode="ltGray">
            <a:xfrm>
              <a:off x="3017" y="1127"/>
              <a:ext cx="2603" cy="444"/>
            </a:xfrm>
            <a:custGeom>
              <a:avLst/>
              <a:gdLst/>
              <a:ahLst/>
              <a:cxnLst>
                <a:cxn ang="0">
                  <a:pos x="2577" y="0"/>
                </a:cxn>
                <a:cxn ang="0">
                  <a:pos x="2594" y="72"/>
                </a:cxn>
                <a:cxn ang="0">
                  <a:pos x="6" y="444"/>
                </a:cxn>
                <a:cxn ang="0">
                  <a:pos x="0" y="396"/>
                </a:cxn>
                <a:cxn ang="0">
                  <a:pos x="1225" y="96"/>
                </a:cxn>
                <a:cxn ang="0">
                  <a:pos x="1351" y="78"/>
                </a:cxn>
                <a:cxn ang="0">
                  <a:pos x="2577" y="0"/>
                </a:cxn>
                <a:cxn ang="0">
                  <a:pos x="2577" y="0"/>
                </a:cxn>
              </a:cxnLst>
              <a:rect l="0" t="0" r="r" b="b"/>
              <a:pathLst>
                <a:path w="2594" h="444">
                  <a:moveTo>
                    <a:pt x="2577" y="0"/>
                  </a:moveTo>
                  <a:lnTo>
                    <a:pt x="2594" y="72"/>
                  </a:lnTo>
                  <a:lnTo>
                    <a:pt x="6" y="444"/>
                  </a:lnTo>
                  <a:lnTo>
                    <a:pt x="0" y="396"/>
                  </a:lnTo>
                  <a:lnTo>
                    <a:pt x="1225" y="96"/>
                  </a:lnTo>
                  <a:lnTo>
                    <a:pt x="1351" y="78"/>
                  </a:lnTo>
                  <a:lnTo>
                    <a:pt x="2577" y="0"/>
                  </a:lnTo>
                  <a:lnTo>
                    <a:pt x="2577"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a:defRPr/>
              </a:pPr>
              <a:endParaRPr lang="cs-CZ"/>
            </a:p>
          </p:txBody>
        </p:sp>
        <p:sp>
          <p:nvSpPr>
            <p:cNvPr id="8216" name="Freeform 24"/>
            <p:cNvSpPr>
              <a:spLocks noEditPoints="1"/>
            </p:cNvSpPr>
            <p:nvPr userDrawn="1"/>
          </p:nvSpPr>
          <p:spPr bwMode="ltGray">
            <a:xfrm>
              <a:off x="2934" y="3773"/>
              <a:ext cx="84" cy="95"/>
            </a:xfrm>
            <a:custGeom>
              <a:avLst/>
              <a:gdLst/>
              <a:ahLst/>
              <a:cxnLst>
                <a:cxn ang="0">
                  <a:pos x="36" y="95"/>
                </a:cxn>
                <a:cxn ang="0">
                  <a:pos x="60" y="77"/>
                </a:cxn>
                <a:cxn ang="0">
                  <a:pos x="78" y="53"/>
                </a:cxn>
                <a:cxn ang="0">
                  <a:pos x="84" y="42"/>
                </a:cxn>
                <a:cxn ang="0">
                  <a:pos x="84" y="30"/>
                </a:cxn>
                <a:cxn ang="0">
                  <a:pos x="72" y="6"/>
                </a:cxn>
                <a:cxn ang="0">
                  <a:pos x="42" y="0"/>
                </a:cxn>
                <a:cxn ang="0">
                  <a:pos x="30" y="0"/>
                </a:cxn>
                <a:cxn ang="0">
                  <a:pos x="12" y="12"/>
                </a:cxn>
                <a:cxn ang="0">
                  <a:pos x="0" y="24"/>
                </a:cxn>
                <a:cxn ang="0">
                  <a:pos x="0" y="36"/>
                </a:cxn>
                <a:cxn ang="0">
                  <a:pos x="6" y="59"/>
                </a:cxn>
                <a:cxn ang="0">
                  <a:pos x="24" y="83"/>
                </a:cxn>
                <a:cxn ang="0">
                  <a:pos x="36" y="95"/>
                </a:cxn>
                <a:cxn ang="0">
                  <a:pos x="36" y="95"/>
                </a:cxn>
                <a:cxn ang="0">
                  <a:pos x="48" y="12"/>
                </a:cxn>
                <a:cxn ang="0">
                  <a:pos x="66" y="18"/>
                </a:cxn>
                <a:cxn ang="0">
                  <a:pos x="72" y="30"/>
                </a:cxn>
                <a:cxn ang="0">
                  <a:pos x="72" y="42"/>
                </a:cxn>
                <a:cxn ang="0">
                  <a:pos x="66" y="53"/>
                </a:cxn>
                <a:cxn ang="0">
                  <a:pos x="48" y="71"/>
                </a:cxn>
                <a:cxn ang="0">
                  <a:pos x="42" y="77"/>
                </a:cxn>
                <a:cxn ang="0">
                  <a:pos x="36" y="77"/>
                </a:cxn>
                <a:cxn ang="0">
                  <a:pos x="24" y="65"/>
                </a:cxn>
                <a:cxn ang="0">
                  <a:pos x="18" y="48"/>
                </a:cxn>
                <a:cxn ang="0">
                  <a:pos x="18" y="30"/>
                </a:cxn>
                <a:cxn ang="0">
                  <a:pos x="30" y="12"/>
                </a:cxn>
                <a:cxn ang="0">
                  <a:pos x="48" y="12"/>
                </a:cxn>
                <a:cxn ang="0">
                  <a:pos x="48" y="12"/>
                </a:cxn>
              </a:cxnLst>
              <a:rect l="0" t="0" r="r" b="b"/>
              <a:pathLst>
                <a:path w="84" h="95">
                  <a:moveTo>
                    <a:pt x="36" y="95"/>
                  </a:moveTo>
                  <a:lnTo>
                    <a:pt x="60" y="77"/>
                  </a:lnTo>
                  <a:lnTo>
                    <a:pt x="78" y="53"/>
                  </a:lnTo>
                  <a:lnTo>
                    <a:pt x="84" y="42"/>
                  </a:lnTo>
                  <a:lnTo>
                    <a:pt x="84" y="30"/>
                  </a:lnTo>
                  <a:lnTo>
                    <a:pt x="72" y="6"/>
                  </a:lnTo>
                  <a:lnTo>
                    <a:pt x="42" y="0"/>
                  </a:lnTo>
                  <a:lnTo>
                    <a:pt x="30" y="0"/>
                  </a:lnTo>
                  <a:lnTo>
                    <a:pt x="12" y="12"/>
                  </a:lnTo>
                  <a:lnTo>
                    <a:pt x="0" y="24"/>
                  </a:lnTo>
                  <a:lnTo>
                    <a:pt x="0" y="36"/>
                  </a:lnTo>
                  <a:lnTo>
                    <a:pt x="6" y="59"/>
                  </a:lnTo>
                  <a:lnTo>
                    <a:pt x="24" y="83"/>
                  </a:lnTo>
                  <a:lnTo>
                    <a:pt x="36" y="95"/>
                  </a:lnTo>
                  <a:lnTo>
                    <a:pt x="36" y="95"/>
                  </a:lnTo>
                  <a:close/>
                  <a:moveTo>
                    <a:pt x="48" y="12"/>
                  </a:moveTo>
                  <a:lnTo>
                    <a:pt x="66" y="18"/>
                  </a:lnTo>
                  <a:lnTo>
                    <a:pt x="72" y="30"/>
                  </a:lnTo>
                  <a:lnTo>
                    <a:pt x="72" y="42"/>
                  </a:lnTo>
                  <a:lnTo>
                    <a:pt x="66" y="53"/>
                  </a:lnTo>
                  <a:lnTo>
                    <a:pt x="48" y="71"/>
                  </a:lnTo>
                  <a:lnTo>
                    <a:pt x="42" y="77"/>
                  </a:lnTo>
                  <a:lnTo>
                    <a:pt x="36" y="77"/>
                  </a:lnTo>
                  <a:lnTo>
                    <a:pt x="24" y="65"/>
                  </a:lnTo>
                  <a:lnTo>
                    <a:pt x="18"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cs-CZ"/>
            </a:p>
          </p:txBody>
        </p:sp>
        <p:sp>
          <p:nvSpPr>
            <p:cNvPr id="8217" name="Freeform 25"/>
            <p:cNvSpPr>
              <a:spLocks noEditPoints="1"/>
            </p:cNvSpPr>
            <p:nvPr userDrawn="1"/>
          </p:nvSpPr>
          <p:spPr bwMode="ltGray">
            <a:xfrm>
              <a:off x="3779" y="3872"/>
              <a:ext cx="90" cy="108"/>
            </a:xfrm>
            <a:custGeom>
              <a:avLst/>
              <a:gdLst/>
              <a:ahLst/>
              <a:cxnLst>
                <a:cxn ang="0">
                  <a:pos x="12" y="96"/>
                </a:cxn>
                <a:cxn ang="0">
                  <a:pos x="24" y="108"/>
                </a:cxn>
                <a:cxn ang="0">
                  <a:pos x="42" y="108"/>
                </a:cxn>
                <a:cxn ang="0">
                  <a:pos x="66" y="102"/>
                </a:cxn>
                <a:cxn ang="0">
                  <a:pos x="84" y="78"/>
                </a:cxn>
                <a:cxn ang="0">
                  <a:pos x="90" y="66"/>
                </a:cxn>
                <a:cxn ang="0">
                  <a:pos x="84" y="48"/>
                </a:cxn>
                <a:cxn ang="0">
                  <a:pos x="66" y="24"/>
                </a:cxn>
                <a:cxn ang="0">
                  <a:pos x="48" y="12"/>
                </a:cxn>
                <a:cxn ang="0">
                  <a:pos x="36" y="0"/>
                </a:cxn>
                <a:cxn ang="0">
                  <a:pos x="30" y="0"/>
                </a:cxn>
                <a:cxn ang="0">
                  <a:pos x="30" y="0"/>
                </a:cxn>
                <a:cxn ang="0">
                  <a:pos x="24" y="0"/>
                </a:cxn>
                <a:cxn ang="0">
                  <a:pos x="12" y="30"/>
                </a:cxn>
                <a:cxn ang="0">
                  <a:pos x="0" y="54"/>
                </a:cxn>
                <a:cxn ang="0">
                  <a:pos x="0" y="78"/>
                </a:cxn>
                <a:cxn ang="0">
                  <a:pos x="12" y="96"/>
                </a:cxn>
                <a:cxn ang="0">
                  <a:pos x="12" y="96"/>
                </a:cxn>
                <a:cxn ang="0">
                  <a:pos x="12" y="72"/>
                </a:cxn>
                <a:cxn ang="0">
                  <a:pos x="18" y="54"/>
                </a:cxn>
                <a:cxn ang="0">
                  <a:pos x="24" y="36"/>
                </a:cxn>
                <a:cxn ang="0">
                  <a:pos x="30" y="18"/>
                </a:cxn>
                <a:cxn ang="0">
                  <a:pos x="30" y="12"/>
                </a:cxn>
                <a:cxn ang="0">
                  <a:pos x="48" y="24"/>
                </a:cxn>
                <a:cxn ang="0">
                  <a:pos x="66" y="36"/>
                </a:cxn>
                <a:cxn ang="0">
                  <a:pos x="78" y="54"/>
                </a:cxn>
                <a:cxn ang="0">
                  <a:pos x="78" y="72"/>
                </a:cxn>
                <a:cxn ang="0">
                  <a:pos x="72" y="84"/>
                </a:cxn>
                <a:cxn ang="0">
                  <a:pos x="48" y="96"/>
                </a:cxn>
                <a:cxn ang="0">
                  <a:pos x="36" y="96"/>
                </a:cxn>
                <a:cxn ang="0">
                  <a:pos x="24" y="90"/>
                </a:cxn>
                <a:cxn ang="0">
                  <a:pos x="18" y="84"/>
                </a:cxn>
                <a:cxn ang="0">
                  <a:pos x="12" y="72"/>
                </a:cxn>
                <a:cxn ang="0">
                  <a:pos x="12" y="72"/>
                </a:cxn>
              </a:cxnLst>
              <a:rect l="0" t="0" r="r" b="b"/>
              <a:pathLst>
                <a:path w="90" h="108">
                  <a:moveTo>
                    <a:pt x="12" y="96"/>
                  </a:moveTo>
                  <a:lnTo>
                    <a:pt x="24" y="108"/>
                  </a:lnTo>
                  <a:lnTo>
                    <a:pt x="42" y="108"/>
                  </a:lnTo>
                  <a:lnTo>
                    <a:pt x="66" y="102"/>
                  </a:lnTo>
                  <a:lnTo>
                    <a:pt x="84" y="78"/>
                  </a:lnTo>
                  <a:lnTo>
                    <a:pt x="90" y="66"/>
                  </a:lnTo>
                  <a:lnTo>
                    <a:pt x="84" y="48"/>
                  </a:lnTo>
                  <a:lnTo>
                    <a:pt x="66" y="24"/>
                  </a:lnTo>
                  <a:lnTo>
                    <a:pt x="48" y="12"/>
                  </a:lnTo>
                  <a:lnTo>
                    <a:pt x="36" y="0"/>
                  </a:lnTo>
                  <a:lnTo>
                    <a:pt x="30" y="0"/>
                  </a:lnTo>
                  <a:lnTo>
                    <a:pt x="30" y="0"/>
                  </a:lnTo>
                  <a:lnTo>
                    <a:pt x="24" y="0"/>
                  </a:lnTo>
                  <a:lnTo>
                    <a:pt x="12" y="30"/>
                  </a:lnTo>
                  <a:lnTo>
                    <a:pt x="0" y="54"/>
                  </a:lnTo>
                  <a:lnTo>
                    <a:pt x="0" y="78"/>
                  </a:lnTo>
                  <a:lnTo>
                    <a:pt x="12" y="96"/>
                  </a:lnTo>
                  <a:lnTo>
                    <a:pt x="12" y="96"/>
                  </a:lnTo>
                  <a:close/>
                  <a:moveTo>
                    <a:pt x="12" y="72"/>
                  </a:moveTo>
                  <a:lnTo>
                    <a:pt x="18" y="54"/>
                  </a:lnTo>
                  <a:lnTo>
                    <a:pt x="24" y="36"/>
                  </a:lnTo>
                  <a:lnTo>
                    <a:pt x="30" y="18"/>
                  </a:lnTo>
                  <a:lnTo>
                    <a:pt x="30" y="12"/>
                  </a:lnTo>
                  <a:lnTo>
                    <a:pt x="48" y="24"/>
                  </a:lnTo>
                  <a:lnTo>
                    <a:pt x="66" y="36"/>
                  </a:lnTo>
                  <a:lnTo>
                    <a:pt x="78" y="54"/>
                  </a:lnTo>
                  <a:lnTo>
                    <a:pt x="78" y="72"/>
                  </a:lnTo>
                  <a:lnTo>
                    <a:pt x="72" y="84"/>
                  </a:lnTo>
                  <a:lnTo>
                    <a:pt x="48" y="96"/>
                  </a:lnTo>
                  <a:lnTo>
                    <a:pt x="36" y="96"/>
                  </a:lnTo>
                  <a:lnTo>
                    <a:pt x="24" y="90"/>
                  </a:lnTo>
                  <a:lnTo>
                    <a:pt x="18" y="84"/>
                  </a:lnTo>
                  <a:lnTo>
                    <a:pt x="12" y="72"/>
                  </a:lnTo>
                  <a:lnTo>
                    <a:pt x="12" y="7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cs-CZ"/>
            </a:p>
          </p:txBody>
        </p:sp>
        <p:sp>
          <p:nvSpPr>
            <p:cNvPr id="8218" name="Freeform 26"/>
            <p:cNvSpPr>
              <a:spLocks noEditPoints="1"/>
            </p:cNvSpPr>
            <p:nvPr userDrawn="1"/>
          </p:nvSpPr>
          <p:spPr bwMode="ltGray">
            <a:xfrm>
              <a:off x="2400" y="3872"/>
              <a:ext cx="72" cy="90"/>
            </a:xfrm>
            <a:custGeom>
              <a:avLst/>
              <a:gdLst/>
              <a:ahLst/>
              <a:cxnLst>
                <a:cxn ang="0">
                  <a:pos x="71" y="90"/>
                </a:cxn>
                <a:cxn ang="0">
                  <a:pos x="71" y="60"/>
                </a:cxn>
                <a:cxn ang="0">
                  <a:pos x="71" y="36"/>
                </a:cxn>
                <a:cxn ang="0">
                  <a:pos x="60" y="12"/>
                </a:cxn>
                <a:cxn ang="0">
                  <a:pos x="36" y="0"/>
                </a:cxn>
                <a:cxn ang="0">
                  <a:pos x="12" y="12"/>
                </a:cxn>
                <a:cxn ang="0">
                  <a:pos x="0" y="36"/>
                </a:cxn>
                <a:cxn ang="0">
                  <a:pos x="6" y="60"/>
                </a:cxn>
                <a:cxn ang="0">
                  <a:pos x="30" y="78"/>
                </a:cxn>
                <a:cxn ang="0">
                  <a:pos x="54" y="90"/>
                </a:cxn>
                <a:cxn ang="0">
                  <a:pos x="71" y="90"/>
                </a:cxn>
                <a:cxn ang="0">
                  <a:pos x="71" y="90"/>
                </a:cxn>
                <a:cxn ang="0">
                  <a:pos x="24" y="18"/>
                </a:cxn>
                <a:cxn ang="0">
                  <a:pos x="42" y="18"/>
                </a:cxn>
                <a:cxn ang="0">
                  <a:pos x="54" y="18"/>
                </a:cxn>
                <a:cxn ang="0">
                  <a:pos x="60" y="42"/>
                </a:cxn>
                <a:cxn ang="0">
                  <a:pos x="60" y="66"/>
                </a:cxn>
                <a:cxn ang="0">
                  <a:pos x="60" y="72"/>
                </a:cxn>
                <a:cxn ang="0">
                  <a:pos x="60" y="78"/>
                </a:cxn>
                <a:cxn ang="0">
                  <a:pos x="42" y="72"/>
                </a:cxn>
                <a:cxn ang="0">
                  <a:pos x="24" y="66"/>
                </a:cxn>
                <a:cxn ang="0">
                  <a:pos x="12" y="48"/>
                </a:cxn>
                <a:cxn ang="0">
                  <a:pos x="12" y="30"/>
                </a:cxn>
                <a:cxn ang="0">
                  <a:pos x="24" y="18"/>
                </a:cxn>
                <a:cxn ang="0">
                  <a:pos x="24" y="18"/>
                </a:cxn>
              </a:cxnLst>
              <a:rect l="0" t="0" r="r" b="b"/>
              <a:pathLst>
                <a:path w="71" h="90">
                  <a:moveTo>
                    <a:pt x="71" y="90"/>
                  </a:moveTo>
                  <a:lnTo>
                    <a:pt x="71" y="60"/>
                  </a:lnTo>
                  <a:lnTo>
                    <a:pt x="71" y="36"/>
                  </a:lnTo>
                  <a:lnTo>
                    <a:pt x="60" y="12"/>
                  </a:lnTo>
                  <a:lnTo>
                    <a:pt x="36" y="0"/>
                  </a:lnTo>
                  <a:lnTo>
                    <a:pt x="12" y="12"/>
                  </a:lnTo>
                  <a:lnTo>
                    <a:pt x="0" y="36"/>
                  </a:lnTo>
                  <a:lnTo>
                    <a:pt x="6" y="60"/>
                  </a:lnTo>
                  <a:lnTo>
                    <a:pt x="30" y="78"/>
                  </a:lnTo>
                  <a:lnTo>
                    <a:pt x="54" y="90"/>
                  </a:lnTo>
                  <a:lnTo>
                    <a:pt x="71" y="90"/>
                  </a:lnTo>
                  <a:lnTo>
                    <a:pt x="71" y="90"/>
                  </a:lnTo>
                  <a:close/>
                  <a:moveTo>
                    <a:pt x="24" y="18"/>
                  </a:moveTo>
                  <a:lnTo>
                    <a:pt x="42" y="18"/>
                  </a:lnTo>
                  <a:lnTo>
                    <a:pt x="54" y="18"/>
                  </a:lnTo>
                  <a:lnTo>
                    <a:pt x="60" y="42"/>
                  </a:lnTo>
                  <a:lnTo>
                    <a:pt x="60" y="66"/>
                  </a:lnTo>
                  <a:lnTo>
                    <a:pt x="60" y="72"/>
                  </a:lnTo>
                  <a:lnTo>
                    <a:pt x="60" y="78"/>
                  </a:lnTo>
                  <a:lnTo>
                    <a:pt x="42" y="72"/>
                  </a:lnTo>
                  <a:lnTo>
                    <a:pt x="24" y="66"/>
                  </a:lnTo>
                  <a:lnTo>
                    <a:pt x="12" y="48"/>
                  </a:lnTo>
                  <a:lnTo>
                    <a:pt x="12" y="30"/>
                  </a:lnTo>
                  <a:lnTo>
                    <a:pt x="24" y="18"/>
                  </a:lnTo>
                  <a:lnTo>
                    <a:pt x="24"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cs-CZ"/>
            </a:p>
          </p:txBody>
        </p:sp>
        <p:sp>
          <p:nvSpPr>
            <p:cNvPr id="8219" name="Oval 27"/>
            <p:cNvSpPr>
              <a:spLocks noChangeArrowheads="1"/>
            </p:cNvSpPr>
            <p:nvPr userDrawn="1"/>
          </p:nvSpPr>
          <p:spPr bwMode="ltGray">
            <a:xfrm>
              <a:off x="2444" y="3838"/>
              <a:ext cx="1380" cy="389"/>
            </a:xfrm>
            <a:prstGeom prst="ellipse">
              <a:avLst/>
            </a:prstGeom>
            <a:gradFill rotWithShape="0">
              <a:gsLst>
                <a:gs pos="0">
                  <a:schemeClr val="bg2">
                    <a:gamma/>
                    <a:tint val="81961"/>
                    <a:invGamma/>
                  </a:schemeClr>
                </a:gs>
                <a:gs pos="100000">
                  <a:schemeClr val="bg2"/>
                </a:gs>
              </a:gsLst>
              <a:lin ang="2700000" scaled="1"/>
            </a:gradFill>
            <a:ln w="9525">
              <a:noFill/>
              <a:round/>
              <a:headEnd/>
              <a:tailEnd/>
            </a:ln>
            <a:effectLst/>
          </p:spPr>
          <p:txBody>
            <a:bodyPr/>
            <a:lstStyle/>
            <a:p>
              <a:pPr>
                <a:defRPr/>
              </a:pPr>
              <a:endParaRPr lang="cs-CZ"/>
            </a:p>
          </p:txBody>
        </p:sp>
        <p:sp>
          <p:nvSpPr>
            <p:cNvPr id="8220" name="Oval 28"/>
            <p:cNvSpPr>
              <a:spLocks noChangeArrowheads="1"/>
            </p:cNvSpPr>
            <p:nvPr userDrawn="1"/>
          </p:nvSpPr>
          <p:spPr bwMode="ltGray">
            <a:xfrm>
              <a:off x="2394" y="3834"/>
              <a:ext cx="1502" cy="288"/>
            </a:xfrm>
            <a:prstGeom prst="ellipse">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pPr>
                <a:defRPr/>
              </a:pPr>
              <a:endParaRPr lang="cs-CZ"/>
            </a:p>
          </p:txBody>
        </p:sp>
        <p:sp>
          <p:nvSpPr>
            <p:cNvPr id="8221" name="Oval 29"/>
            <p:cNvSpPr>
              <a:spLocks noChangeArrowheads="1"/>
            </p:cNvSpPr>
            <p:nvPr userDrawn="1"/>
          </p:nvSpPr>
          <p:spPr bwMode="ltGray">
            <a:xfrm>
              <a:off x="2441" y="3860"/>
              <a:ext cx="1425" cy="220"/>
            </a:xfrm>
            <a:prstGeom prst="ellipse">
              <a:avLst/>
            </a:prstGeom>
            <a:gradFill rotWithShape="0">
              <a:gsLst>
                <a:gs pos="0">
                  <a:schemeClr val="bg2"/>
                </a:gs>
                <a:gs pos="100000">
                  <a:schemeClr val="bg2">
                    <a:gamma/>
                    <a:tint val="81961"/>
                    <a:invGamma/>
                  </a:schemeClr>
                </a:gs>
              </a:gsLst>
              <a:lin ang="0" scaled="1"/>
            </a:gradFill>
            <a:ln w="9525">
              <a:noFill/>
              <a:round/>
              <a:headEnd/>
              <a:tailEnd/>
            </a:ln>
            <a:effectLst/>
          </p:spPr>
          <p:txBody>
            <a:bodyPr/>
            <a:lstStyle/>
            <a:p>
              <a:pPr>
                <a:defRPr/>
              </a:pPr>
              <a:endParaRPr lang="cs-CZ"/>
            </a:p>
          </p:txBody>
        </p:sp>
        <p:sp>
          <p:nvSpPr>
            <p:cNvPr id="8222" name="Freeform 30"/>
            <p:cNvSpPr>
              <a:spLocks noEditPoints="1"/>
            </p:cNvSpPr>
            <p:nvPr userDrawn="1"/>
          </p:nvSpPr>
          <p:spPr bwMode="ltGray">
            <a:xfrm>
              <a:off x="3743" y="3788"/>
              <a:ext cx="90" cy="96"/>
            </a:xfrm>
            <a:custGeom>
              <a:avLst/>
              <a:gdLst/>
              <a:ahLst/>
              <a:cxnLst>
                <a:cxn ang="0">
                  <a:pos x="66" y="96"/>
                </a:cxn>
                <a:cxn ang="0">
                  <a:pos x="78" y="66"/>
                </a:cxn>
                <a:cxn ang="0">
                  <a:pos x="90" y="42"/>
                </a:cxn>
                <a:cxn ang="0">
                  <a:pos x="78" y="18"/>
                </a:cxn>
                <a:cxn ang="0">
                  <a:pos x="60" y="0"/>
                </a:cxn>
                <a:cxn ang="0">
                  <a:pos x="30" y="6"/>
                </a:cxn>
                <a:cxn ang="0">
                  <a:pos x="18" y="18"/>
                </a:cxn>
                <a:cxn ang="0">
                  <a:pos x="6" y="30"/>
                </a:cxn>
                <a:cxn ang="0">
                  <a:pos x="0" y="42"/>
                </a:cxn>
                <a:cxn ang="0">
                  <a:pos x="6" y="60"/>
                </a:cxn>
                <a:cxn ang="0">
                  <a:pos x="24" y="78"/>
                </a:cxn>
                <a:cxn ang="0">
                  <a:pos x="48" y="90"/>
                </a:cxn>
                <a:cxn ang="0">
                  <a:pos x="66" y="96"/>
                </a:cxn>
                <a:cxn ang="0">
                  <a:pos x="66" y="96"/>
                </a:cxn>
                <a:cxn ang="0">
                  <a:pos x="42" y="18"/>
                </a:cxn>
                <a:cxn ang="0">
                  <a:pos x="60" y="18"/>
                </a:cxn>
                <a:cxn ang="0">
                  <a:pos x="72" y="24"/>
                </a:cxn>
                <a:cxn ang="0">
                  <a:pos x="72" y="36"/>
                </a:cxn>
                <a:cxn ang="0">
                  <a:pos x="72" y="48"/>
                </a:cxn>
                <a:cxn ang="0">
                  <a:pos x="66" y="72"/>
                </a:cxn>
                <a:cxn ang="0">
                  <a:pos x="60" y="78"/>
                </a:cxn>
                <a:cxn ang="0">
                  <a:pos x="60" y="84"/>
                </a:cxn>
                <a:cxn ang="0">
                  <a:pos x="42" y="72"/>
                </a:cxn>
                <a:cxn ang="0">
                  <a:pos x="30" y="66"/>
                </a:cxn>
                <a:cxn ang="0">
                  <a:pos x="18" y="42"/>
                </a:cxn>
                <a:cxn ang="0">
                  <a:pos x="24" y="30"/>
                </a:cxn>
                <a:cxn ang="0">
                  <a:pos x="42" y="18"/>
                </a:cxn>
                <a:cxn ang="0">
                  <a:pos x="42" y="18"/>
                </a:cxn>
              </a:cxnLst>
              <a:rect l="0" t="0" r="r" b="b"/>
              <a:pathLst>
                <a:path w="90" h="96">
                  <a:moveTo>
                    <a:pt x="66" y="96"/>
                  </a:moveTo>
                  <a:lnTo>
                    <a:pt x="78" y="66"/>
                  </a:lnTo>
                  <a:lnTo>
                    <a:pt x="90" y="42"/>
                  </a:lnTo>
                  <a:lnTo>
                    <a:pt x="78" y="18"/>
                  </a:lnTo>
                  <a:lnTo>
                    <a:pt x="60" y="0"/>
                  </a:lnTo>
                  <a:lnTo>
                    <a:pt x="30" y="6"/>
                  </a:lnTo>
                  <a:lnTo>
                    <a:pt x="18" y="18"/>
                  </a:lnTo>
                  <a:lnTo>
                    <a:pt x="6" y="30"/>
                  </a:lnTo>
                  <a:lnTo>
                    <a:pt x="0" y="42"/>
                  </a:lnTo>
                  <a:lnTo>
                    <a:pt x="6" y="60"/>
                  </a:lnTo>
                  <a:lnTo>
                    <a:pt x="24" y="78"/>
                  </a:lnTo>
                  <a:lnTo>
                    <a:pt x="48" y="90"/>
                  </a:lnTo>
                  <a:lnTo>
                    <a:pt x="66" y="96"/>
                  </a:lnTo>
                  <a:lnTo>
                    <a:pt x="66" y="96"/>
                  </a:lnTo>
                  <a:close/>
                  <a:moveTo>
                    <a:pt x="42" y="18"/>
                  </a:moveTo>
                  <a:lnTo>
                    <a:pt x="60" y="18"/>
                  </a:lnTo>
                  <a:lnTo>
                    <a:pt x="72" y="24"/>
                  </a:lnTo>
                  <a:lnTo>
                    <a:pt x="72" y="36"/>
                  </a:lnTo>
                  <a:lnTo>
                    <a:pt x="72" y="48"/>
                  </a:lnTo>
                  <a:lnTo>
                    <a:pt x="66" y="72"/>
                  </a:lnTo>
                  <a:lnTo>
                    <a:pt x="60" y="78"/>
                  </a:lnTo>
                  <a:lnTo>
                    <a:pt x="60" y="84"/>
                  </a:lnTo>
                  <a:lnTo>
                    <a:pt x="42" y="72"/>
                  </a:lnTo>
                  <a:lnTo>
                    <a:pt x="30" y="66"/>
                  </a:lnTo>
                  <a:lnTo>
                    <a:pt x="18" y="42"/>
                  </a:lnTo>
                  <a:lnTo>
                    <a:pt x="24" y="30"/>
                  </a:lnTo>
                  <a:lnTo>
                    <a:pt x="42" y="18"/>
                  </a:lnTo>
                  <a:lnTo>
                    <a:pt x="42"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cs-CZ"/>
            </a:p>
          </p:txBody>
        </p:sp>
        <p:sp>
          <p:nvSpPr>
            <p:cNvPr id="8223" name="Freeform 31"/>
            <p:cNvSpPr>
              <a:spLocks noEditPoints="1"/>
            </p:cNvSpPr>
            <p:nvPr userDrawn="1"/>
          </p:nvSpPr>
          <p:spPr bwMode="ltGray">
            <a:xfrm>
              <a:off x="5422" y="3603"/>
              <a:ext cx="72" cy="108"/>
            </a:xfrm>
            <a:custGeom>
              <a:avLst/>
              <a:gdLst/>
              <a:ahLst/>
              <a:cxnLst>
                <a:cxn ang="0">
                  <a:pos x="0" y="90"/>
                </a:cxn>
                <a:cxn ang="0">
                  <a:pos x="12" y="102"/>
                </a:cxn>
                <a:cxn ang="0">
                  <a:pos x="24" y="108"/>
                </a:cxn>
                <a:cxn ang="0">
                  <a:pos x="48" y="108"/>
                </a:cxn>
                <a:cxn ang="0">
                  <a:pos x="66" y="96"/>
                </a:cxn>
                <a:cxn ang="0">
                  <a:pos x="72" y="66"/>
                </a:cxn>
                <a:cxn ang="0">
                  <a:pos x="66" y="42"/>
                </a:cxn>
                <a:cxn ang="0">
                  <a:pos x="60" y="18"/>
                </a:cxn>
                <a:cxn ang="0">
                  <a:pos x="48" y="6"/>
                </a:cxn>
                <a:cxn ang="0">
                  <a:pos x="42" y="0"/>
                </a:cxn>
                <a:cxn ang="0">
                  <a:pos x="42" y="0"/>
                </a:cxn>
                <a:cxn ang="0">
                  <a:pos x="36" y="0"/>
                </a:cxn>
                <a:cxn ang="0">
                  <a:pos x="18" y="24"/>
                </a:cxn>
                <a:cxn ang="0">
                  <a:pos x="6" y="48"/>
                </a:cxn>
                <a:cxn ang="0">
                  <a:pos x="0" y="66"/>
                </a:cxn>
                <a:cxn ang="0">
                  <a:pos x="0" y="90"/>
                </a:cxn>
                <a:cxn ang="0">
                  <a:pos x="0" y="90"/>
                </a:cxn>
                <a:cxn ang="0">
                  <a:pos x="12" y="66"/>
                </a:cxn>
                <a:cxn ang="0">
                  <a:pos x="18" y="48"/>
                </a:cxn>
                <a:cxn ang="0">
                  <a:pos x="24" y="36"/>
                </a:cxn>
                <a:cxn ang="0">
                  <a:pos x="30" y="24"/>
                </a:cxn>
                <a:cxn ang="0">
                  <a:pos x="36" y="18"/>
                </a:cxn>
                <a:cxn ang="0">
                  <a:pos x="54" y="30"/>
                </a:cxn>
                <a:cxn ang="0">
                  <a:pos x="60" y="48"/>
                </a:cxn>
                <a:cxn ang="0">
                  <a:pos x="66" y="72"/>
                </a:cxn>
                <a:cxn ang="0">
                  <a:pos x="66" y="84"/>
                </a:cxn>
                <a:cxn ang="0">
                  <a:pos x="54" y="96"/>
                </a:cxn>
                <a:cxn ang="0">
                  <a:pos x="30" y="102"/>
                </a:cxn>
                <a:cxn ang="0">
                  <a:pos x="24" y="96"/>
                </a:cxn>
                <a:cxn ang="0">
                  <a:pos x="12" y="90"/>
                </a:cxn>
                <a:cxn ang="0">
                  <a:pos x="12" y="78"/>
                </a:cxn>
                <a:cxn ang="0">
                  <a:pos x="12" y="66"/>
                </a:cxn>
                <a:cxn ang="0">
                  <a:pos x="12" y="66"/>
                </a:cxn>
              </a:cxnLst>
              <a:rect l="0" t="0" r="r" b="b"/>
              <a:pathLst>
                <a:path w="72" h="108">
                  <a:moveTo>
                    <a:pt x="0" y="90"/>
                  </a:moveTo>
                  <a:lnTo>
                    <a:pt x="12" y="102"/>
                  </a:lnTo>
                  <a:lnTo>
                    <a:pt x="24" y="108"/>
                  </a:lnTo>
                  <a:lnTo>
                    <a:pt x="48" y="108"/>
                  </a:lnTo>
                  <a:lnTo>
                    <a:pt x="66" y="96"/>
                  </a:lnTo>
                  <a:lnTo>
                    <a:pt x="72" y="66"/>
                  </a:lnTo>
                  <a:lnTo>
                    <a:pt x="66" y="42"/>
                  </a:lnTo>
                  <a:lnTo>
                    <a:pt x="60" y="18"/>
                  </a:lnTo>
                  <a:lnTo>
                    <a:pt x="48" y="6"/>
                  </a:lnTo>
                  <a:lnTo>
                    <a:pt x="42" y="0"/>
                  </a:lnTo>
                  <a:lnTo>
                    <a:pt x="42" y="0"/>
                  </a:lnTo>
                  <a:lnTo>
                    <a:pt x="36" y="0"/>
                  </a:lnTo>
                  <a:lnTo>
                    <a:pt x="18" y="24"/>
                  </a:lnTo>
                  <a:lnTo>
                    <a:pt x="6" y="48"/>
                  </a:lnTo>
                  <a:lnTo>
                    <a:pt x="0" y="66"/>
                  </a:lnTo>
                  <a:lnTo>
                    <a:pt x="0" y="90"/>
                  </a:lnTo>
                  <a:lnTo>
                    <a:pt x="0" y="90"/>
                  </a:lnTo>
                  <a:close/>
                  <a:moveTo>
                    <a:pt x="12" y="66"/>
                  </a:moveTo>
                  <a:lnTo>
                    <a:pt x="18" y="48"/>
                  </a:lnTo>
                  <a:lnTo>
                    <a:pt x="24" y="36"/>
                  </a:lnTo>
                  <a:lnTo>
                    <a:pt x="30" y="24"/>
                  </a:lnTo>
                  <a:lnTo>
                    <a:pt x="36" y="18"/>
                  </a:lnTo>
                  <a:lnTo>
                    <a:pt x="54" y="30"/>
                  </a:lnTo>
                  <a:lnTo>
                    <a:pt x="60" y="48"/>
                  </a:lnTo>
                  <a:lnTo>
                    <a:pt x="66" y="72"/>
                  </a:lnTo>
                  <a:lnTo>
                    <a:pt x="66" y="84"/>
                  </a:lnTo>
                  <a:lnTo>
                    <a:pt x="54" y="96"/>
                  </a:lnTo>
                  <a:lnTo>
                    <a:pt x="30" y="102"/>
                  </a:lnTo>
                  <a:lnTo>
                    <a:pt x="24" y="96"/>
                  </a:lnTo>
                  <a:lnTo>
                    <a:pt x="12"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cs-CZ"/>
            </a:p>
          </p:txBody>
        </p:sp>
        <p:sp>
          <p:nvSpPr>
            <p:cNvPr id="8224" name="Rectangle 32"/>
            <p:cNvSpPr>
              <a:spLocks noChangeArrowheads="1"/>
            </p:cNvSpPr>
            <p:nvPr userDrawn="1"/>
          </p:nvSpPr>
          <p:spPr bwMode="ltGray">
            <a:xfrm>
              <a:off x="4238" y="1773"/>
              <a:ext cx="173" cy="2539"/>
            </a:xfrm>
            <a:prstGeom prst="rect">
              <a:avLst/>
            </a:prstGeom>
            <a:gradFill rotWithShape="0">
              <a:gsLst>
                <a:gs pos="0">
                  <a:schemeClr val="bg2">
                    <a:gamma/>
                    <a:tint val="81961"/>
                    <a:invGamma/>
                  </a:schemeClr>
                </a:gs>
                <a:gs pos="100000">
                  <a:schemeClr val="bg2"/>
                </a:gs>
              </a:gsLst>
              <a:lin ang="0" scaled="1"/>
            </a:gradFill>
            <a:ln w="9525">
              <a:noFill/>
              <a:miter lim="800000"/>
              <a:headEnd/>
              <a:tailEnd/>
            </a:ln>
            <a:effectLst/>
          </p:spPr>
          <p:txBody>
            <a:bodyPr/>
            <a:lstStyle/>
            <a:p>
              <a:pPr>
                <a:defRPr/>
              </a:pPr>
              <a:endParaRPr lang="cs-CZ"/>
            </a:p>
          </p:txBody>
        </p:sp>
        <p:sp>
          <p:nvSpPr>
            <p:cNvPr id="8225" name="Rectangle 33"/>
            <p:cNvSpPr>
              <a:spLocks noChangeArrowheads="1"/>
            </p:cNvSpPr>
            <p:nvPr userDrawn="1"/>
          </p:nvSpPr>
          <p:spPr bwMode="ltGray">
            <a:xfrm>
              <a:off x="4288" y="1545"/>
              <a:ext cx="76" cy="240"/>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cs-CZ"/>
            </a:p>
          </p:txBody>
        </p:sp>
        <p:sp>
          <p:nvSpPr>
            <p:cNvPr id="8226" name="AutoShape 34"/>
            <p:cNvSpPr>
              <a:spLocks noChangeArrowheads="1"/>
            </p:cNvSpPr>
            <p:nvPr userDrawn="1"/>
          </p:nvSpPr>
          <p:spPr bwMode="ltGray">
            <a:xfrm>
              <a:off x="4220" y="1743"/>
              <a:ext cx="205" cy="52"/>
            </a:xfrm>
            <a:prstGeom prst="roundRect">
              <a:avLst>
                <a:gd name="adj" fmla="val 16667"/>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pPr>
                <a:defRPr/>
              </a:pPr>
              <a:endParaRPr lang="cs-CZ"/>
            </a:p>
          </p:txBody>
        </p:sp>
        <p:sp>
          <p:nvSpPr>
            <p:cNvPr id="8227" name="Freeform 35"/>
            <p:cNvSpPr>
              <a:spLocks/>
            </p:cNvSpPr>
            <p:nvPr userDrawn="1"/>
          </p:nvSpPr>
          <p:spPr bwMode="ltGray">
            <a:xfrm>
              <a:off x="4306" y="1529"/>
              <a:ext cx="252" cy="1576"/>
            </a:xfrm>
            <a:custGeom>
              <a:avLst/>
              <a:gdLst/>
              <a:ahLst/>
              <a:cxnLst>
                <a:cxn ang="0">
                  <a:pos x="252" y="1576"/>
                </a:cxn>
                <a:cxn ang="0">
                  <a:pos x="12" y="84"/>
                </a:cxn>
                <a:cxn ang="0">
                  <a:pos x="12" y="60"/>
                </a:cxn>
                <a:cxn ang="0">
                  <a:pos x="0" y="12"/>
                </a:cxn>
                <a:cxn ang="0">
                  <a:pos x="72" y="0"/>
                </a:cxn>
                <a:cxn ang="0">
                  <a:pos x="72" y="0"/>
                </a:cxn>
                <a:cxn ang="0">
                  <a:pos x="78" y="48"/>
                </a:cxn>
                <a:cxn ang="0">
                  <a:pos x="88" y="66"/>
                </a:cxn>
              </a:cxnLst>
              <a:rect l="0" t="0" r="r" b="b"/>
              <a:pathLst>
                <a:path w="252" h="1576">
                  <a:moveTo>
                    <a:pt x="252" y="1576"/>
                  </a:moveTo>
                  <a:lnTo>
                    <a:pt x="12" y="84"/>
                  </a:lnTo>
                  <a:lnTo>
                    <a:pt x="12" y="60"/>
                  </a:lnTo>
                  <a:lnTo>
                    <a:pt x="0" y="12"/>
                  </a:lnTo>
                  <a:lnTo>
                    <a:pt x="72" y="0"/>
                  </a:lnTo>
                  <a:lnTo>
                    <a:pt x="72" y="0"/>
                  </a:lnTo>
                  <a:lnTo>
                    <a:pt x="78" y="48"/>
                  </a:lnTo>
                  <a:lnTo>
                    <a:pt x="88" y="66"/>
                  </a:lnTo>
                </a:path>
              </a:pathLst>
            </a:custGeom>
            <a:gradFill rotWithShape="0">
              <a:gsLst>
                <a:gs pos="0">
                  <a:schemeClr val="bg2">
                    <a:gamma/>
                    <a:tint val="81961"/>
                    <a:invGamma/>
                  </a:schemeClr>
                </a:gs>
                <a:gs pos="100000">
                  <a:schemeClr val="bg2"/>
                </a:gs>
              </a:gsLst>
              <a:lin ang="2700000" scaled="1"/>
            </a:gradFill>
            <a:ln w="9525">
              <a:noFill/>
              <a:round/>
              <a:headEnd/>
              <a:tailEnd/>
            </a:ln>
          </p:spPr>
          <p:txBody>
            <a:bodyPr/>
            <a:lstStyle/>
            <a:p>
              <a:pPr>
                <a:defRPr/>
              </a:pPr>
              <a:endParaRPr lang="cs-CZ"/>
            </a:p>
          </p:txBody>
        </p:sp>
        <p:sp>
          <p:nvSpPr>
            <p:cNvPr id="8228" name="Freeform 36"/>
            <p:cNvSpPr>
              <a:spLocks/>
            </p:cNvSpPr>
            <p:nvPr userDrawn="1"/>
          </p:nvSpPr>
          <p:spPr bwMode="ltGray">
            <a:xfrm>
              <a:off x="4169" y="1421"/>
              <a:ext cx="317" cy="138"/>
            </a:xfrm>
            <a:custGeom>
              <a:avLst/>
              <a:gdLst/>
              <a:ahLst/>
              <a:cxnLst>
                <a:cxn ang="0">
                  <a:pos x="161" y="0"/>
                </a:cxn>
                <a:cxn ang="0">
                  <a:pos x="227" y="6"/>
                </a:cxn>
                <a:cxn ang="0">
                  <a:pos x="275" y="36"/>
                </a:cxn>
                <a:cxn ang="0">
                  <a:pos x="304" y="78"/>
                </a:cxn>
                <a:cxn ang="0">
                  <a:pos x="316" y="138"/>
                </a:cxn>
                <a:cxn ang="0">
                  <a:pos x="0" y="138"/>
                </a:cxn>
                <a:cxn ang="0">
                  <a:pos x="11" y="78"/>
                </a:cxn>
                <a:cxn ang="0">
                  <a:pos x="47" y="36"/>
                </a:cxn>
                <a:cxn ang="0">
                  <a:pos x="95" y="6"/>
                </a:cxn>
                <a:cxn ang="0">
                  <a:pos x="161" y="0"/>
                </a:cxn>
                <a:cxn ang="0">
                  <a:pos x="161" y="0"/>
                </a:cxn>
              </a:cxnLst>
              <a:rect l="0" t="0" r="r" b="b"/>
              <a:pathLst>
                <a:path w="316" h="138">
                  <a:moveTo>
                    <a:pt x="161" y="0"/>
                  </a:moveTo>
                  <a:lnTo>
                    <a:pt x="227" y="6"/>
                  </a:lnTo>
                  <a:lnTo>
                    <a:pt x="275" y="36"/>
                  </a:lnTo>
                  <a:lnTo>
                    <a:pt x="304" y="78"/>
                  </a:lnTo>
                  <a:lnTo>
                    <a:pt x="316" y="138"/>
                  </a:lnTo>
                  <a:lnTo>
                    <a:pt x="0" y="138"/>
                  </a:lnTo>
                  <a:lnTo>
                    <a:pt x="11" y="78"/>
                  </a:lnTo>
                  <a:lnTo>
                    <a:pt x="47" y="36"/>
                  </a:lnTo>
                  <a:lnTo>
                    <a:pt x="95" y="6"/>
                  </a:lnTo>
                  <a:lnTo>
                    <a:pt x="161" y="0"/>
                  </a:lnTo>
                  <a:lnTo>
                    <a:pt x="161"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a:defRPr/>
              </a:pPr>
              <a:endParaRPr lang="cs-CZ"/>
            </a:p>
          </p:txBody>
        </p:sp>
      </p:grpSp>
      <p:sp>
        <p:nvSpPr>
          <p:cNvPr id="8229" name="Rectangle 37"/>
          <p:cNvSpPr>
            <a:spLocks noGrp="1" noChangeArrowheads="1"/>
          </p:cNvSpPr>
          <p:nvPr>
            <p:ph type="title"/>
          </p:nvPr>
        </p:nvSpPr>
        <p:spPr bwMode="auto">
          <a:xfrm>
            <a:off x="457200" y="277813"/>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cs-CZ"/>
              <a:t>Klepnutím lze upravit styl předlohy nadpisů.</a:t>
            </a:r>
          </a:p>
        </p:txBody>
      </p:sp>
      <p:sp>
        <p:nvSpPr>
          <p:cNvPr id="8230" name="Rectangle 38"/>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8231" name="Rectangle 39"/>
          <p:cNvSpPr>
            <a:spLocks noGrp="1" noChangeArrowheads="1"/>
          </p:cNvSpPr>
          <p:nvPr>
            <p:ph type="dt" sz="half" idx="2"/>
          </p:nvPr>
        </p:nvSpPr>
        <p:spPr bwMode="auto">
          <a:xfrm>
            <a:off x="457200" y="6278563"/>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vl1pPr>
          </a:lstStyle>
          <a:p>
            <a:pPr>
              <a:defRPr/>
            </a:pPr>
            <a:r>
              <a:rPr lang="cs-CZ"/>
              <a:t>6</a:t>
            </a:r>
          </a:p>
        </p:txBody>
      </p:sp>
      <p:sp>
        <p:nvSpPr>
          <p:cNvPr id="8232" name="Rectangle 40"/>
          <p:cNvSpPr>
            <a:spLocks noGrp="1" noChangeArrowheads="1"/>
          </p:cNvSpPr>
          <p:nvPr>
            <p:ph type="ftr" sz="quarter" idx="3"/>
          </p:nvPr>
        </p:nvSpPr>
        <p:spPr bwMode="auto">
          <a:xfrm>
            <a:off x="3124200" y="6278563"/>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lvl1pPr>
          </a:lstStyle>
          <a:p>
            <a:pPr>
              <a:defRPr/>
            </a:pPr>
            <a:r>
              <a:rPr lang="cs-CZ"/>
              <a:t>Křesťanská sociální etika. M. Martinek.  Jabok 2021</a:t>
            </a:r>
          </a:p>
        </p:txBody>
      </p:sp>
      <p:sp>
        <p:nvSpPr>
          <p:cNvPr id="8233" name="Rectangle 41"/>
          <p:cNvSpPr>
            <a:spLocks noGrp="1" noChangeArrowheads="1"/>
          </p:cNvSpPr>
          <p:nvPr>
            <p:ph type="sldNum" sz="quarter" idx="4"/>
          </p:nvPr>
        </p:nvSpPr>
        <p:spPr bwMode="auto">
          <a:xfrm>
            <a:off x="6553200" y="6278563"/>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vl1pPr>
          </a:lstStyle>
          <a:p>
            <a:pPr>
              <a:defRPr/>
            </a:pPr>
            <a:fld id="{C682D60C-8A8B-4FEF-9C7A-3AC0129CD8F2}" type="slidenum">
              <a:rPr lang="cs-CZ"/>
              <a:pPr>
                <a:defRPr/>
              </a:pPr>
              <a:t>‹#›</a:t>
            </a:fld>
            <a:endParaRPr lang="cs-CZ"/>
          </a:p>
        </p:txBody>
      </p:sp>
    </p:spTree>
  </p:cSld>
  <p:clrMap bg1="dk2" tx1="lt1" bg2="dk1" tx2="lt2" accent1="accent1" accent2="accent2" accent3="accent3" accent4="accent4" accent5="accent5" accent6="accent6" hlink="hlink" folHlink="folHlink"/>
  <p:sldLayoutIdLst>
    <p:sldLayoutId id="2147483672"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3" r:id="rId12"/>
  </p:sldLayoutIdLst>
  <p:hf hdr="0"/>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hlink"/>
        </a:buClr>
        <a:buSzPct val="65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SzPct val="65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accent2"/>
        </a:buClr>
        <a:buSzPct val="65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65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p:txBody>
          <a:bodyPr/>
          <a:lstStyle/>
          <a:p>
            <a:pPr eaLnBrk="1" hangingPunct="1">
              <a:defRPr/>
            </a:pPr>
            <a:r>
              <a:rPr lang="cs-CZ"/>
              <a:t>Křesťanská sociální etika</a:t>
            </a:r>
          </a:p>
        </p:txBody>
      </p:sp>
      <p:sp>
        <p:nvSpPr>
          <p:cNvPr id="5123" name="Rectangle 3"/>
          <p:cNvSpPr>
            <a:spLocks noGrp="1" noChangeArrowheads="1"/>
          </p:cNvSpPr>
          <p:nvPr>
            <p:ph type="subTitle" idx="1"/>
          </p:nvPr>
        </p:nvSpPr>
        <p:spPr/>
        <p:txBody>
          <a:bodyPr/>
          <a:lstStyle/>
          <a:p>
            <a:pPr eaLnBrk="1" hangingPunct="1">
              <a:defRPr/>
            </a:pPr>
            <a:r>
              <a:rPr lang="cs-CZ" dirty="0" err="1"/>
              <a:t>Jabok</a:t>
            </a:r>
            <a:r>
              <a:rPr lang="cs-CZ" dirty="0"/>
              <a:t> 2021</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467544" y="332656"/>
            <a:ext cx="8229600" cy="5945907"/>
          </a:xfrm>
        </p:spPr>
        <p:txBody>
          <a:bodyPr/>
          <a:lstStyle/>
          <a:p>
            <a:r>
              <a:rPr lang="cs-CZ" sz="2800" b="1" dirty="0"/>
              <a:t>Ekonomické škody způsobené násilím ve světě dosáhly v roce 2014 hodnoty 14,3 bilionu dolarů.</a:t>
            </a:r>
          </a:p>
          <a:p>
            <a:r>
              <a:rPr lang="cs-CZ" sz="2800" dirty="0"/>
              <a:t>Náklady na financování pomoci uprchlíkům dosáhly podle IEP roku 2014 částky 128 miliard dolarů, což je o 267 procent víc než v roce 2008.</a:t>
            </a:r>
          </a:p>
          <a:p>
            <a:r>
              <a:rPr lang="cs-CZ" sz="2800" b="1" dirty="0"/>
              <a:t>Své domovy pod tlakem ozbrojených konfliktů opustilo 50 milionů lidí, nejvíc od druhé světové války. </a:t>
            </a:r>
          </a:p>
          <a:p>
            <a:r>
              <a:rPr lang="cs-CZ" sz="2800" dirty="0"/>
              <a:t>Největší dopad na světovou ekonomiku měly ale náklady na zbrojení a financování bezpečnostních složek, které tvořily 68 procent výdajů spojených s násilnými konflikty.</a:t>
            </a:r>
            <a:br>
              <a:rPr lang="cs-CZ" sz="2800" dirty="0"/>
            </a:br>
            <a:endParaRPr lang="cs-CZ" sz="2800" dirty="0"/>
          </a:p>
        </p:txBody>
      </p:sp>
      <p:sp>
        <p:nvSpPr>
          <p:cNvPr id="4" name="Zástupný symbol pro datum 3"/>
          <p:cNvSpPr>
            <a:spLocks noGrp="1"/>
          </p:cNvSpPr>
          <p:nvPr>
            <p:ph type="dt" sz="half" idx="10"/>
          </p:nvPr>
        </p:nvSpPr>
        <p:spPr/>
        <p:txBody>
          <a:bodyPr/>
          <a:lstStyle/>
          <a:p>
            <a:pPr>
              <a:defRPr/>
            </a:pPr>
            <a:r>
              <a:rPr lang="cs-CZ"/>
              <a:t>6</a:t>
            </a:r>
          </a:p>
        </p:txBody>
      </p:sp>
      <p:sp>
        <p:nvSpPr>
          <p:cNvPr id="5" name="Zástupný symbol pro zápatí 4"/>
          <p:cNvSpPr>
            <a:spLocks noGrp="1"/>
          </p:cNvSpPr>
          <p:nvPr>
            <p:ph type="ftr" sz="quarter" idx="11"/>
          </p:nvPr>
        </p:nvSpPr>
        <p:spPr/>
        <p:txBody>
          <a:bodyPr/>
          <a:lstStyle/>
          <a:p>
            <a:pPr>
              <a:defRPr/>
            </a:pPr>
            <a:r>
              <a:rPr lang="cs-CZ"/>
              <a:t>Křesťanská sociální etika. M. Martinek.  Jabok 2021</a:t>
            </a:r>
          </a:p>
        </p:txBody>
      </p:sp>
      <p:sp>
        <p:nvSpPr>
          <p:cNvPr id="6" name="Zástupný symbol pro číslo snímku 5"/>
          <p:cNvSpPr>
            <a:spLocks noGrp="1"/>
          </p:cNvSpPr>
          <p:nvPr>
            <p:ph type="sldNum" sz="quarter" idx="12"/>
          </p:nvPr>
        </p:nvSpPr>
        <p:spPr/>
        <p:txBody>
          <a:bodyPr/>
          <a:lstStyle/>
          <a:p>
            <a:pPr>
              <a:defRPr/>
            </a:pPr>
            <a:fld id="{249CB112-29FC-4800-A0F7-4A877D4854F1}" type="slidenum">
              <a:rPr lang="cs-CZ" smtClean="0"/>
              <a:pPr>
                <a:defRPr/>
              </a:pPr>
              <a:t>10</a:t>
            </a:fld>
            <a:endParaRPr lang="cs-CZ"/>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endParaRPr lang="cs-CZ"/>
          </a:p>
        </p:txBody>
      </p:sp>
      <p:sp>
        <p:nvSpPr>
          <p:cNvPr id="4" name="Zástupný symbol pro datum 3"/>
          <p:cNvSpPr>
            <a:spLocks noGrp="1"/>
          </p:cNvSpPr>
          <p:nvPr>
            <p:ph type="dt" sz="half" idx="10"/>
          </p:nvPr>
        </p:nvSpPr>
        <p:spPr/>
        <p:txBody>
          <a:bodyPr/>
          <a:lstStyle/>
          <a:p>
            <a:r>
              <a:rPr lang="cs-CZ"/>
              <a:t>6</a:t>
            </a:r>
          </a:p>
        </p:txBody>
      </p:sp>
      <p:sp>
        <p:nvSpPr>
          <p:cNvPr id="5" name="Zástupný symbol pro zápatí 4"/>
          <p:cNvSpPr>
            <a:spLocks noGrp="1"/>
          </p:cNvSpPr>
          <p:nvPr>
            <p:ph type="ftr" sz="quarter" idx="11"/>
          </p:nvPr>
        </p:nvSpPr>
        <p:spPr/>
        <p:txBody>
          <a:bodyPr/>
          <a:lstStyle/>
          <a:p>
            <a:r>
              <a:rPr lang="cs-CZ"/>
              <a:t>Křesťanská sociální etika. M. Martinek.  Jabok 2021</a:t>
            </a:r>
          </a:p>
        </p:txBody>
      </p:sp>
      <p:sp>
        <p:nvSpPr>
          <p:cNvPr id="6" name="Zástupný symbol pro číslo snímku 5"/>
          <p:cNvSpPr>
            <a:spLocks noGrp="1"/>
          </p:cNvSpPr>
          <p:nvPr>
            <p:ph type="sldNum" sz="quarter" idx="12"/>
          </p:nvPr>
        </p:nvSpPr>
        <p:spPr/>
        <p:txBody>
          <a:bodyPr/>
          <a:lstStyle/>
          <a:p>
            <a:fld id="{20264769-77EF-4CD0-90DE-F7D7F2D423C4}" type="slidenum">
              <a:rPr lang="cs-CZ" smtClean="0"/>
              <a:pPr/>
              <a:t>11</a:t>
            </a:fld>
            <a:endParaRPr lang="cs-CZ"/>
          </a:p>
        </p:txBody>
      </p:sp>
      <p:pic>
        <p:nvPicPr>
          <p:cNvPr id="1026" name="Picture 2" descr="https://upload.wikimedia.org/wikipedia/commons/9/9e/Military_Expenditures_2018_SIPRI.png">
            <a:extLst>
              <a:ext uri="{FF2B5EF4-FFF2-40B4-BE49-F238E27FC236}">
                <a16:creationId xmlns:a16="http://schemas.microsoft.com/office/drawing/2014/main" xmlns="" id="{30F87E26-2799-4556-AACE-6478FA2EF943}"/>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134142" y="277813"/>
            <a:ext cx="7239614" cy="6000749"/>
          </a:xfrm>
          <a:prstGeom prst="rect">
            <a:avLst/>
          </a:prstGeom>
          <a:noFill/>
          <a:ln>
            <a:solidFill>
              <a:schemeClr val="accent1"/>
            </a:solidFill>
          </a:ln>
          <a:extLst>
            <a:ext uri="{909E8E84-426E-40DD-AFC4-6F175D3DCCD1}">
              <a14:hiddenFill xmlns:a14="http://schemas.microsoft.com/office/drawing/2010/main" xmlns="">
                <a:solidFill>
                  <a:srgbClr val="FFFFFF"/>
                </a:solidFill>
              </a14:hiddenFill>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Zástupný symbol pro datum 3"/>
          <p:cNvSpPr>
            <a:spLocks noGrp="1"/>
          </p:cNvSpPr>
          <p:nvPr>
            <p:ph type="dt" sz="quarter" idx="10"/>
          </p:nvPr>
        </p:nvSpPr>
        <p:spPr>
          <a:noFill/>
        </p:spPr>
        <p:txBody>
          <a:bodyPr/>
          <a:lstStyle/>
          <a:p>
            <a:r>
              <a:rPr lang="cs-CZ"/>
              <a:t>6</a:t>
            </a:r>
          </a:p>
        </p:txBody>
      </p:sp>
      <p:sp>
        <p:nvSpPr>
          <p:cNvPr id="16387" name="Zástupný symbol pro zápatí 4"/>
          <p:cNvSpPr>
            <a:spLocks noGrp="1"/>
          </p:cNvSpPr>
          <p:nvPr>
            <p:ph type="ftr" sz="quarter" idx="11"/>
          </p:nvPr>
        </p:nvSpPr>
        <p:spPr>
          <a:noFill/>
        </p:spPr>
        <p:txBody>
          <a:bodyPr/>
          <a:lstStyle/>
          <a:p>
            <a:r>
              <a:rPr lang="cs-CZ"/>
              <a:t>Křesťanská sociální etika. M. Martinek.  Jabok 2021</a:t>
            </a:r>
          </a:p>
        </p:txBody>
      </p:sp>
      <p:sp>
        <p:nvSpPr>
          <p:cNvPr id="16388" name="Zástupný symbol pro číslo snímku 5"/>
          <p:cNvSpPr>
            <a:spLocks noGrp="1"/>
          </p:cNvSpPr>
          <p:nvPr>
            <p:ph type="sldNum" sz="quarter" idx="12"/>
          </p:nvPr>
        </p:nvSpPr>
        <p:spPr>
          <a:noFill/>
        </p:spPr>
        <p:txBody>
          <a:bodyPr/>
          <a:lstStyle/>
          <a:p>
            <a:fld id="{D58C35A8-6D25-415B-B3F1-ED1B277C8AEA}" type="slidenum">
              <a:rPr lang="cs-CZ"/>
              <a:pPr/>
              <a:t>12</a:t>
            </a:fld>
            <a:endParaRPr lang="cs-CZ"/>
          </a:p>
        </p:txBody>
      </p:sp>
      <p:sp>
        <p:nvSpPr>
          <p:cNvPr id="18434" name="Rectangle 2"/>
          <p:cNvSpPr>
            <a:spLocks noGrp="1" noChangeArrowheads="1"/>
          </p:cNvSpPr>
          <p:nvPr>
            <p:ph type="title"/>
          </p:nvPr>
        </p:nvSpPr>
        <p:spPr/>
        <p:txBody>
          <a:bodyPr/>
          <a:lstStyle/>
          <a:p>
            <a:pPr eaLnBrk="1" hangingPunct="1">
              <a:defRPr/>
            </a:pPr>
            <a:r>
              <a:rPr lang="cs-CZ" b="1"/>
              <a:t>Mír a násilí</a:t>
            </a:r>
          </a:p>
        </p:txBody>
      </p:sp>
      <p:sp>
        <p:nvSpPr>
          <p:cNvPr id="18435" name="Rectangle 3"/>
          <p:cNvSpPr>
            <a:spLocks noGrp="1" noChangeArrowheads="1"/>
          </p:cNvSpPr>
          <p:nvPr>
            <p:ph type="body" idx="1"/>
          </p:nvPr>
        </p:nvSpPr>
        <p:spPr>
          <a:xfrm>
            <a:off x="457200" y="1268760"/>
            <a:ext cx="8229600" cy="4862165"/>
          </a:xfrm>
        </p:spPr>
        <p:txBody>
          <a:bodyPr/>
          <a:lstStyle/>
          <a:p>
            <a:pPr eaLnBrk="1" hangingPunct="1">
              <a:lnSpc>
                <a:spcPct val="90000"/>
              </a:lnSpc>
              <a:defRPr/>
            </a:pPr>
            <a:r>
              <a:rPr lang="cs-CZ" sz="2400" dirty="0"/>
              <a:t>Podoby organizovaného násilí: </a:t>
            </a:r>
          </a:p>
          <a:p>
            <a:pPr lvl="1" eaLnBrk="1" hangingPunct="1">
              <a:lnSpc>
                <a:spcPct val="90000"/>
              </a:lnSpc>
              <a:defRPr/>
            </a:pPr>
            <a:r>
              <a:rPr lang="cs-CZ" sz="2000" dirty="0"/>
              <a:t>Vnitřní – policie, trestní právo</a:t>
            </a:r>
          </a:p>
          <a:p>
            <a:pPr lvl="1" eaLnBrk="1" hangingPunct="1">
              <a:lnSpc>
                <a:spcPct val="90000"/>
              </a:lnSpc>
              <a:defRPr/>
            </a:pPr>
            <a:r>
              <a:rPr lang="cs-CZ" sz="2000" dirty="0"/>
              <a:t>Vnější – války </a:t>
            </a:r>
          </a:p>
          <a:p>
            <a:pPr eaLnBrk="1" hangingPunct="1">
              <a:lnSpc>
                <a:spcPct val="90000"/>
              </a:lnSpc>
              <a:defRPr/>
            </a:pPr>
            <a:r>
              <a:rPr lang="cs-CZ" sz="2400" dirty="0"/>
              <a:t>Války: problém provázející lidstvo po celou historii. </a:t>
            </a:r>
          </a:p>
          <a:p>
            <a:pPr lvl="1" eaLnBrk="1" hangingPunct="1">
              <a:lnSpc>
                <a:spcPct val="90000"/>
              </a:lnSpc>
              <a:defRPr/>
            </a:pPr>
            <a:r>
              <a:rPr lang="cs-CZ" sz="2000" dirty="0"/>
              <a:t>Krvavé 20. století – dvě světové války, 45 let studená válka</a:t>
            </a:r>
          </a:p>
          <a:p>
            <a:pPr lvl="1" eaLnBrk="1" hangingPunct="1">
              <a:lnSpc>
                <a:spcPct val="90000"/>
              </a:lnSpc>
              <a:defRPr/>
            </a:pPr>
            <a:r>
              <a:rPr lang="cs-CZ" sz="2000" dirty="0"/>
              <a:t>V 90. letech 20. stol. zahynulo ve válkách 5 mil. lidí, a 6 mil. bylo zraněno.</a:t>
            </a:r>
          </a:p>
          <a:p>
            <a:pPr eaLnBrk="1" hangingPunct="1">
              <a:lnSpc>
                <a:spcPct val="90000"/>
              </a:lnSpc>
              <a:defRPr/>
            </a:pPr>
            <a:r>
              <a:rPr lang="cs-CZ" sz="2400" dirty="0"/>
              <a:t>Dnešní existence zbraní hromadného ničení je důvodem k úplnému etickému odsouzení války.</a:t>
            </a:r>
          </a:p>
          <a:p>
            <a:pPr eaLnBrk="1" hangingPunct="1">
              <a:lnSpc>
                <a:spcPct val="90000"/>
              </a:lnSpc>
              <a:defRPr/>
            </a:pPr>
            <a:r>
              <a:rPr lang="cs-CZ" sz="2400" dirty="0"/>
              <a:t>Dokud nebude možné válku úplně vyloučit, trvá církev na tradičním názoru: etická oprávněnost tzv. spravedlivé války – právo na spravedlivou obranu po vyčerpání všech prostředků mírového vyjednávání (GS 79).</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332656"/>
            <a:ext cx="8229600" cy="792088"/>
          </a:xfrm>
        </p:spPr>
        <p:txBody>
          <a:bodyPr>
            <a:normAutofit/>
          </a:bodyPr>
          <a:lstStyle/>
          <a:p>
            <a:r>
              <a:rPr lang="cs-CZ" dirty="0"/>
              <a:t>Ozbrojené konflikty</a:t>
            </a:r>
          </a:p>
        </p:txBody>
      </p:sp>
      <p:sp>
        <p:nvSpPr>
          <p:cNvPr id="3" name="Zástupný symbol pro obsah 2"/>
          <p:cNvSpPr>
            <a:spLocks noGrp="1"/>
          </p:cNvSpPr>
          <p:nvPr>
            <p:ph idx="1"/>
          </p:nvPr>
        </p:nvSpPr>
        <p:spPr>
          <a:xfrm>
            <a:off x="251520" y="1124744"/>
            <a:ext cx="8640960" cy="5184576"/>
          </a:xfrm>
        </p:spPr>
        <p:txBody>
          <a:bodyPr>
            <a:noAutofit/>
          </a:bodyPr>
          <a:lstStyle/>
          <a:p>
            <a:pPr>
              <a:spcBef>
                <a:spcPts val="0"/>
              </a:spcBef>
            </a:pPr>
            <a:r>
              <a:rPr lang="cs-CZ" sz="2400" b="1" dirty="0"/>
              <a:t>Válka</a:t>
            </a:r>
            <a:r>
              <a:rPr lang="cs-CZ" sz="2400" dirty="0"/>
              <a:t>: ozbrojený konflikt s nejméně 1000 obětí; rozdělení podle ú</a:t>
            </a:r>
            <a:r>
              <a:rPr lang="cs-CZ" sz="2200" dirty="0"/>
              <a:t>časti a statusu organizovaných složek:</a:t>
            </a:r>
          </a:p>
          <a:p>
            <a:pPr lvl="1">
              <a:spcBef>
                <a:spcPts val="0"/>
              </a:spcBef>
            </a:pPr>
            <a:r>
              <a:rPr lang="cs-CZ" sz="2200" dirty="0"/>
              <a:t>Dva nebo více států = mezistátní válka</a:t>
            </a:r>
          </a:p>
          <a:p>
            <a:pPr lvl="1">
              <a:spcBef>
                <a:spcPts val="0"/>
              </a:spcBef>
            </a:pPr>
            <a:r>
              <a:rPr lang="cs-CZ" sz="2200" dirty="0"/>
              <a:t>Stát a nezávislý aktér na území jiného státu = </a:t>
            </a:r>
            <a:r>
              <a:rPr lang="cs-CZ" sz="2200" dirty="0" err="1"/>
              <a:t>extrasystémová</a:t>
            </a:r>
            <a:r>
              <a:rPr lang="cs-CZ" sz="2200" dirty="0"/>
              <a:t> válka</a:t>
            </a:r>
          </a:p>
          <a:p>
            <a:pPr lvl="1">
              <a:spcBef>
                <a:spcPts val="0"/>
              </a:spcBef>
            </a:pPr>
            <a:r>
              <a:rPr lang="cs-CZ" sz="2200" dirty="0"/>
              <a:t>Vláda a opoziční aktér uvnitř státu = občanská válka</a:t>
            </a:r>
          </a:p>
          <a:p>
            <a:pPr lvl="1">
              <a:spcBef>
                <a:spcPts val="0"/>
              </a:spcBef>
            </a:pPr>
            <a:r>
              <a:rPr lang="cs-CZ" sz="2200" dirty="0"/>
              <a:t>Dvě či více zájmových skupin uvnitř státu bez účasti vlády = </a:t>
            </a:r>
            <a:r>
              <a:rPr lang="cs-CZ" sz="2200" dirty="0" err="1"/>
              <a:t>interkomunální</a:t>
            </a:r>
            <a:r>
              <a:rPr lang="cs-CZ" sz="2200" dirty="0"/>
              <a:t> konflikt</a:t>
            </a:r>
          </a:p>
          <a:p>
            <a:pPr>
              <a:spcBef>
                <a:spcPts val="0"/>
              </a:spcBef>
            </a:pPr>
            <a:r>
              <a:rPr lang="cs-CZ" sz="2200" b="1" dirty="0"/>
              <a:t>Terorismus</a:t>
            </a:r>
            <a:r>
              <a:rPr lang="cs-CZ" sz="2200" dirty="0"/>
              <a:t>: nepředvídatelné násilné akty, obvykle zaměřené na civilisty, vedoucí k vytvoření atmosféry strachu za účelem dosažení politických cílů </a:t>
            </a:r>
          </a:p>
          <a:p>
            <a:pPr>
              <a:spcBef>
                <a:spcPts val="0"/>
              </a:spcBef>
            </a:pPr>
            <a:r>
              <a:rPr lang="cs-CZ" sz="2200" b="1" dirty="0"/>
              <a:t>Genocida</a:t>
            </a:r>
            <a:r>
              <a:rPr lang="cs-CZ" sz="2200" dirty="0"/>
              <a:t> (lat. </a:t>
            </a:r>
            <a:r>
              <a:rPr lang="cs-CZ" sz="2200" i="1" dirty="0" err="1"/>
              <a:t>geno</a:t>
            </a:r>
            <a:r>
              <a:rPr lang="cs-CZ" sz="2200" i="1" dirty="0"/>
              <a:t>-</a:t>
            </a:r>
            <a:r>
              <a:rPr lang="cs-CZ" sz="2200" i="1" dirty="0" err="1"/>
              <a:t>cidium</a:t>
            </a:r>
            <a:r>
              <a:rPr lang="cs-CZ" sz="2200" dirty="0"/>
              <a:t>, vražda rodu): zločin proti lidskosti, spočívající ve vyvražďování určité skupiny lidí definované na základě jejich etnika či rasy</a:t>
            </a:r>
          </a:p>
          <a:p>
            <a:pPr>
              <a:spcBef>
                <a:spcPts val="0"/>
              </a:spcBef>
            </a:pPr>
            <a:r>
              <a:rPr lang="cs-CZ" sz="2200" dirty="0"/>
              <a:t>Často je propojeno více typů konfliktů</a:t>
            </a:r>
          </a:p>
        </p:txBody>
      </p:sp>
      <p:sp>
        <p:nvSpPr>
          <p:cNvPr id="4" name="Zástupný symbol pro datum 3"/>
          <p:cNvSpPr>
            <a:spLocks noGrp="1"/>
          </p:cNvSpPr>
          <p:nvPr>
            <p:ph type="dt" sz="half" idx="10"/>
          </p:nvPr>
        </p:nvSpPr>
        <p:spPr/>
        <p:txBody>
          <a:bodyPr/>
          <a:lstStyle/>
          <a:p>
            <a:r>
              <a:rPr lang="cs-CZ"/>
              <a:t>6</a:t>
            </a:r>
          </a:p>
        </p:txBody>
      </p:sp>
      <p:sp>
        <p:nvSpPr>
          <p:cNvPr id="5" name="Zástupný symbol pro zápatí 4"/>
          <p:cNvSpPr>
            <a:spLocks noGrp="1"/>
          </p:cNvSpPr>
          <p:nvPr>
            <p:ph type="ftr" sz="quarter" idx="11"/>
          </p:nvPr>
        </p:nvSpPr>
        <p:spPr/>
        <p:txBody>
          <a:bodyPr/>
          <a:lstStyle/>
          <a:p>
            <a:r>
              <a:rPr lang="cs-CZ"/>
              <a:t>Křesťanská sociální etika. M. Martinek.  Jabok 2021</a:t>
            </a:r>
          </a:p>
        </p:txBody>
      </p:sp>
      <p:sp>
        <p:nvSpPr>
          <p:cNvPr id="6" name="Zástupný symbol pro číslo snímku 5"/>
          <p:cNvSpPr>
            <a:spLocks noGrp="1"/>
          </p:cNvSpPr>
          <p:nvPr>
            <p:ph type="sldNum" sz="quarter" idx="12"/>
          </p:nvPr>
        </p:nvSpPr>
        <p:spPr/>
        <p:txBody>
          <a:bodyPr/>
          <a:lstStyle/>
          <a:p>
            <a:fld id="{20264769-77EF-4CD0-90DE-F7D7F2D423C4}" type="slidenum">
              <a:rPr lang="cs-CZ" smtClean="0"/>
              <a:pPr/>
              <a:t>13</a:t>
            </a:fld>
            <a:endParaRPr lang="cs-CZ"/>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New report holds China responsible for Uyghur 'genocide'">
            <a:extLst>
              <a:ext uri="{FF2B5EF4-FFF2-40B4-BE49-F238E27FC236}">
                <a16:creationId xmlns:a16="http://schemas.microsoft.com/office/drawing/2014/main" xmlns="" id="{840BA821-5498-4B4D-AD96-461ECFC46209}"/>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7424" y="1710973"/>
            <a:ext cx="9141936" cy="5142339"/>
          </a:xfrm>
          <a:prstGeom prst="rect">
            <a:avLst/>
          </a:prstGeom>
          <a:noFill/>
          <a:extLst>
            <a:ext uri="{909E8E84-426E-40DD-AFC4-6F175D3DCCD1}">
              <a14:hiddenFill xmlns:a14="http://schemas.microsoft.com/office/drawing/2010/main" xmlns="">
                <a:solidFill>
                  <a:srgbClr val="FFFFFF"/>
                </a:solidFill>
              </a14:hiddenFill>
            </a:ext>
          </a:extLst>
        </p:spPr>
      </p:pic>
      <p:sp>
        <p:nvSpPr>
          <p:cNvPr id="2" name="Nadpis 1">
            <a:extLst>
              <a:ext uri="{FF2B5EF4-FFF2-40B4-BE49-F238E27FC236}">
                <a16:creationId xmlns:a16="http://schemas.microsoft.com/office/drawing/2014/main" xmlns="" id="{F72323C4-F6B7-47EB-8004-4AB5E1F70D6C}"/>
              </a:ext>
            </a:extLst>
          </p:cNvPr>
          <p:cNvSpPr>
            <a:spLocks noGrp="1"/>
          </p:cNvSpPr>
          <p:nvPr>
            <p:ph type="title"/>
          </p:nvPr>
        </p:nvSpPr>
        <p:spPr>
          <a:xfrm>
            <a:off x="267008" y="122237"/>
            <a:ext cx="8568952" cy="1506563"/>
          </a:xfrm>
        </p:spPr>
        <p:txBody>
          <a:bodyPr/>
          <a:lstStyle/>
          <a:p>
            <a:r>
              <a:rPr lang="cs-CZ" sz="3200" dirty="0">
                <a:effectLst/>
              </a:rPr>
              <a:t>Nizozemí se stalo první evropskou zemí, která uznala situaci </a:t>
            </a:r>
            <a:r>
              <a:rPr lang="cs-CZ" sz="3200" dirty="0" err="1">
                <a:effectLst/>
              </a:rPr>
              <a:t>Ujgurů</a:t>
            </a:r>
            <a:r>
              <a:rPr lang="cs-CZ" sz="3200" dirty="0">
                <a:effectLst/>
              </a:rPr>
              <a:t> v Číně za genocidu. Přidalo se ke státům jako USA a Kanada.</a:t>
            </a:r>
          </a:p>
        </p:txBody>
      </p:sp>
      <p:sp>
        <p:nvSpPr>
          <p:cNvPr id="3" name="Zástupný symbol pro obsah 2">
            <a:extLst>
              <a:ext uri="{FF2B5EF4-FFF2-40B4-BE49-F238E27FC236}">
                <a16:creationId xmlns:a16="http://schemas.microsoft.com/office/drawing/2014/main" xmlns="" id="{C30A05D6-C19F-4AA1-B1AD-F5F07B59020F}"/>
              </a:ext>
            </a:extLst>
          </p:cNvPr>
          <p:cNvSpPr>
            <a:spLocks noGrp="1"/>
          </p:cNvSpPr>
          <p:nvPr>
            <p:ph idx="1"/>
          </p:nvPr>
        </p:nvSpPr>
        <p:spPr>
          <a:xfrm>
            <a:off x="4860032" y="1901650"/>
            <a:ext cx="4104456" cy="4376913"/>
          </a:xfrm>
          <a:solidFill>
            <a:srgbClr val="0070C0"/>
          </a:solidFill>
        </p:spPr>
        <p:txBody>
          <a:bodyPr/>
          <a:lstStyle/>
          <a:p>
            <a:r>
              <a:rPr lang="cs-CZ" sz="1800" dirty="0"/>
              <a:t>Skupiny pro lidská práva tvrdí, že čínská vláda příslušníky menšin postupně zbavuje jejich náboženských i jiných svobod. Tyto snahy vyústily v represivní systém hromadného sledování, zadržování, indoktrinace a nucené sterilizace.</a:t>
            </a:r>
          </a:p>
          <a:p>
            <a:r>
              <a:rPr lang="cs-CZ" sz="1800" dirty="0"/>
              <a:t>Lidé, kteří těmito tábory prošli, říkají, že v nich byli nuceni odsoudit islám a slíbit věrnost čínské komunistické straně. Množí se rovněž svědectví o mučení a systematickém znásilňování i zprávy o nucených sterilizacích a potratech. </a:t>
            </a:r>
          </a:p>
        </p:txBody>
      </p:sp>
      <p:sp>
        <p:nvSpPr>
          <p:cNvPr id="4" name="Zástupný symbol pro datum 3">
            <a:extLst>
              <a:ext uri="{FF2B5EF4-FFF2-40B4-BE49-F238E27FC236}">
                <a16:creationId xmlns:a16="http://schemas.microsoft.com/office/drawing/2014/main" xmlns="" id="{61CE4EAF-0BDF-4A3C-8988-DF685AFCDEC7}"/>
              </a:ext>
            </a:extLst>
          </p:cNvPr>
          <p:cNvSpPr>
            <a:spLocks noGrp="1"/>
          </p:cNvSpPr>
          <p:nvPr>
            <p:ph type="dt" sz="half" idx="10"/>
          </p:nvPr>
        </p:nvSpPr>
        <p:spPr/>
        <p:txBody>
          <a:bodyPr/>
          <a:lstStyle/>
          <a:p>
            <a:pPr>
              <a:defRPr/>
            </a:pPr>
            <a:r>
              <a:rPr lang="cs-CZ"/>
              <a:t>6</a:t>
            </a:r>
          </a:p>
        </p:txBody>
      </p:sp>
      <p:sp>
        <p:nvSpPr>
          <p:cNvPr id="5" name="Zástupný symbol pro zápatí 4">
            <a:extLst>
              <a:ext uri="{FF2B5EF4-FFF2-40B4-BE49-F238E27FC236}">
                <a16:creationId xmlns:a16="http://schemas.microsoft.com/office/drawing/2014/main" xmlns="" id="{40C57999-EFE3-4771-937A-96A4D4FE69E3}"/>
              </a:ext>
            </a:extLst>
          </p:cNvPr>
          <p:cNvSpPr>
            <a:spLocks noGrp="1"/>
          </p:cNvSpPr>
          <p:nvPr>
            <p:ph type="ftr" sz="quarter" idx="11"/>
          </p:nvPr>
        </p:nvSpPr>
        <p:spPr/>
        <p:txBody>
          <a:bodyPr/>
          <a:lstStyle/>
          <a:p>
            <a:pPr>
              <a:defRPr/>
            </a:pPr>
            <a:r>
              <a:rPr lang="cs-CZ"/>
              <a:t>Křesťanská sociální etika. M. Martinek.  Jabok 2021</a:t>
            </a:r>
          </a:p>
        </p:txBody>
      </p:sp>
      <p:sp>
        <p:nvSpPr>
          <p:cNvPr id="6" name="Zástupný symbol pro číslo snímku 5">
            <a:extLst>
              <a:ext uri="{FF2B5EF4-FFF2-40B4-BE49-F238E27FC236}">
                <a16:creationId xmlns:a16="http://schemas.microsoft.com/office/drawing/2014/main" xmlns="" id="{A99E6FC8-FA69-42A3-B986-CA2297D8B901}"/>
              </a:ext>
            </a:extLst>
          </p:cNvPr>
          <p:cNvSpPr>
            <a:spLocks noGrp="1"/>
          </p:cNvSpPr>
          <p:nvPr>
            <p:ph type="sldNum" sz="quarter" idx="12"/>
          </p:nvPr>
        </p:nvSpPr>
        <p:spPr/>
        <p:txBody>
          <a:bodyPr/>
          <a:lstStyle/>
          <a:p>
            <a:pPr>
              <a:defRPr/>
            </a:pPr>
            <a:fld id="{249CB112-29FC-4800-A0F7-4A877D4854F1}" type="slidenum">
              <a:rPr lang="cs-CZ" smtClean="0"/>
              <a:pPr>
                <a:defRPr/>
              </a:pPr>
              <a:t>14</a:t>
            </a:fld>
            <a:endParaRPr lang="cs-CZ"/>
          </a:p>
        </p:txBody>
      </p:sp>
    </p:spTree>
    <p:extLst>
      <p:ext uri="{BB962C8B-B14F-4D97-AF65-F5344CB8AC3E}">
        <p14:creationId xmlns:p14="http://schemas.microsoft.com/office/powerpoint/2010/main" xmlns="" val="40457763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188640"/>
            <a:ext cx="8229600" cy="792088"/>
          </a:xfrm>
        </p:spPr>
        <p:txBody>
          <a:bodyPr>
            <a:normAutofit/>
          </a:bodyPr>
          <a:lstStyle/>
          <a:p>
            <a:r>
              <a:rPr lang="cs-CZ" dirty="0"/>
              <a:t>Století smrti</a:t>
            </a:r>
          </a:p>
        </p:txBody>
      </p:sp>
      <p:sp>
        <p:nvSpPr>
          <p:cNvPr id="3" name="Zástupný symbol pro obsah 2"/>
          <p:cNvSpPr>
            <a:spLocks noGrp="1"/>
          </p:cNvSpPr>
          <p:nvPr>
            <p:ph sz="half" idx="1"/>
          </p:nvPr>
        </p:nvSpPr>
        <p:spPr>
          <a:xfrm>
            <a:off x="457200" y="1268760"/>
            <a:ext cx="4038600" cy="5086165"/>
          </a:xfrm>
        </p:spPr>
        <p:txBody>
          <a:bodyPr>
            <a:normAutofit fontScale="85000" lnSpcReduction="10000"/>
          </a:bodyPr>
          <a:lstStyle/>
          <a:p>
            <a:pPr>
              <a:spcBef>
                <a:spcPts val="0"/>
              </a:spcBef>
            </a:pPr>
            <a:r>
              <a:rPr lang="cs-CZ" sz="2400" dirty="0"/>
              <a:t>Ve 20. stol. bylo systematicky vyvražděno (etnická nebo politická genocida) asi 100 milionů lidí:</a:t>
            </a:r>
          </a:p>
          <a:p>
            <a:pPr lvl="1">
              <a:spcBef>
                <a:spcPts val="0"/>
              </a:spcBef>
            </a:pPr>
            <a:r>
              <a:rPr lang="cs-CZ" sz="2000" dirty="0"/>
              <a:t>Čína 30 mil.</a:t>
            </a:r>
          </a:p>
          <a:p>
            <a:pPr lvl="1">
              <a:spcBef>
                <a:spcPts val="0"/>
              </a:spcBef>
            </a:pPr>
            <a:r>
              <a:rPr lang="cs-CZ" sz="2000" dirty="0"/>
              <a:t>SSSR 20 mil.</a:t>
            </a:r>
          </a:p>
          <a:p>
            <a:pPr lvl="1">
              <a:spcBef>
                <a:spcPts val="0"/>
              </a:spcBef>
            </a:pPr>
            <a:r>
              <a:rPr lang="cs-CZ" sz="2000" dirty="0"/>
              <a:t>Německo (vč. </a:t>
            </a:r>
            <a:r>
              <a:rPr lang="cs-CZ" sz="2000" dirty="0" err="1"/>
              <a:t>holokaustu</a:t>
            </a:r>
            <a:r>
              <a:rPr lang="cs-CZ" sz="2000" dirty="0"/>
              <a:t>) 11,5 mil.</a:t>
            </a:r>
          </a:p>
          <a:p>
            <a:pPr lvl="1">
              <a:spcBef>
                <a:spcPts val="0"/>
              </a:spcBef>
            </a:pPr>
            <a:r>
              <a:rPr lang="cs-CZ" sz="2000" dirty="0"/>
              <a:t>Japonsko 10 mil.</a:t>
            </a:r>
          </a:p>
          <a:p>
            <a:pPr lvl="1">
              <a:spcBef>
                <a:spcPts val="0"/>
              </a:spcBef>
            </a:pPr>
            <a:r>
              <a:rPr lang="cs-CZ" sz="2000" dirty="0"/>
              <a:t>Pákistán 3 mil.</a:t>
            </a:r>
          </a:p>
          <a:p>
            <a:pPr lvl="1">
              <a:spcBef>
                <a:spcPts val="0"/>
              </a:spcBef>
            </a:pPr>
            <a:r>
              <a:rPr lang="cs-CZ" sz="2000" dirty="0"/>
              <a:t>Súdán 3 mil.</a:t>
            </a:r>
          </a:p>
          <a:p>
            <a:pPr lvl="1">
              <a:spcBef>
                <a:spcPts val="0"/>
              </a:spcBef>
            </a:pPr>
            <a:r>
              <a:rPr lang="cs-CZ" sz="2000" dirty="0"/>
              <a:t>Nigérie 2 mil.</a:t>
            </a:r>
          </a:p>
          <a:p>
            <a:pPr lvl="1">
              <a:spcBef>
                <a:spcPts val="0"/>
              </a:spcBef>
            </a:pPr>
            <a:r>
              <a:rPr lang="cs-CZ" sz="2000" dirty="0"/>
              <a:t>Afghánistán 1,8 mil.</a:t>
            </a:r>
          </a:p>
          <a:p>
            <a:pPr lvl="1">
              <a:spcBef>
                <a:spcPts val="0"/>
              </a:spcBef>
            </a:pPr>
            <a:r>
              <a:rPr lang="cs-CZ" sz="2000" dirty="0"/>
              <a:t>Kambodža 1,7 mil.</a:t>
            </a:r>
          </a:p>
          <a:p>
            <a:pPr lvl="1">
              <a:spcBef>
                <a:spcPts val="0"/>
              </a:spcBef>
            </a:pPr>
            <a:r>
              <a:rPr lang="cs-CZ" sz="2000" dirty="0"/>
              <a:t>Turecko 1,5 mil.</a:t>
            </a:r>
          </a:p>
          <a:p>
            <a:pPr lvl="1">
              <a:spcBef>
                <a:spcPts val="0"/>
              </a:spcBef>
            </a:pPr>
            <a:r>
              <a:rPr lang="cs-CZ" sz="2000" dirty="0"/>
              <a:t>Indonésie 1,2 mil.</a:t>
            </a:r>
          </a:p>
          <a:p>
            <a:pPr lvl="1">
              <a:spcBef>
                <a:spcPts val="0"/>
              </a:spcBef>
            </a:pPr>
            <a:r>
              <a:rPr lang="cs-CZ" sz="2000" dirty="0"/>
              <a:t>Rwanda 1 mil.</a:t>
            </a:r>
          </a:p>
          <a:p>
            <a:pPr lvl="1">
              <a:spcBef>
                <a:spcPts val="0"/>
              </a:spcBef>
            </a:pPr>
            <a:r>
              <a:rPr lang="cs-CZ" sz="2000" dirty="0"/>
              <a:t>Indie 1 mil</a:t>
            </a:r>
          </a:p>
        </p:txBody>
      </p:sp>
      <p:sp>
        <p:nvSpPr>
          <p:cNvPr id="7" name="Zástupný symbol pro obsah 6"/>
          <p:cNvSpPr>
            <a:spLocks noGrp="1"/>
          </p:cNvSpPr>
          <p:nvPr>
            <p:ph sz="half" idx="2"/>
          </p:nvPr>
        </p:nvSpPr>
        <p:spPr>
          <a:xfrm>
            <a:off x="4648200" y="1268760"/>
            <a:ext cx="4244280" cy="5086165"/>
          </a:xfrm>
        </p:spPr>
        <p:txBody>
          <a:bodyPr>
            <a:normAutofit fontScale="85000" lnSpcReduction="10000"/>
          </a:bodyPr>
          <a:lstStyle/>
          <a:p>
            <a:r>
              <a:rPr lang="cs-CZ" sz="2400" dirty="0"/>
              <a:t>Ve válečných konfliktech zahynulo dalších asi 80 mil. lidí:</a:t>
            </a:r>
          </a:p>
          <a:p>
            <a:pPr lvl="1"/>
            <a:r>
              <a:rPr lang="cs-CZ" dirty="0"/>
              <a:t>První světová válka 10 mil.</a:t>
            </a:r>
          </a:p>
          <a:p>
            <a:pPr lvl="1"/>
            <a:r>
              <a:rPr lang="cs-CZ" dirty="0"/>
              <a:t>Druhá světová  válka 50 mil.</a:t>
            </a:r>
          </a:p>
          <a:p>
            <a:pPr lvl="1"/>
            <a:r>
              <a:rPr lang="cs-CZ" dirty="0"/>
              <a:t>Ostatní války 20 mil.</a:t>
            </a:r>
          </a:p>
          <a:p>
            <a:r>
              <a:rPr lang="cs-CZ" i="1" dirty="0"/>
              <a:t>Asi 1 mil. lidí ročně spáchá sebevraždu (pokusů je asi 60 mil.).</a:t>
            </a:r>
          </a:p>
          <a:p>
            <a:r>
              <a:rPr lang="cs-CZ" i="1" dirty="0"/>
              <a:t>V EU zahyne ročně asi 30 tis. lidí při dopravních nehodách (na světě asi 500 tis.?)</a:t>
            </a:r>
          </a:p>
          <a:p>
            <a:r>
              <a:rPr lang="cs-CZ" i="1" dirty="0"/>
              <a:t>Vraždy (v ČR asi 150 ročně)</a:t>
            </a:r>
          </a:p>
        </p:txBody>
      </p:sp>
      <p:sp>
        <p:nvSpPr>
          <p:cNvPr id="4" name="Zástupný symbol pro datum 3"/>
          <p:cNvSpPr>
            <a:spLocks noGrp="1"/>
          </p:cNvSpPr>
          <p:nvPr>
            <p:ph type="dt" sz="half" idx="10"/>
          </p:nvPr>
        </p:nvSpPr>
        <p:spPr/>
        <p:txBody>
          <a:bodyPr/>
          <a:lstStyle/>
          <a:p>
            <a:r>
              <a:rPr lang="cs-CZ"/>
              <a:t>6</a:t>
            </a:r>
          </a:p>
        </p:txBody>
      </p:sp>
      <p:sp>
        <p:nvSpPr>
          <p:cNvPr id="5" name="Zástupný symbol pro zápatí 4"/>
          <p:cNvSpPr>
            <a:spLocks noGrp="1"/>
          </p:cNvSpPr>
          <p:nvPr>
            <p:ph type="ftr" sz="quarter" idx="11"/>
          </p:nvPr>
        </p:nvSpPr>
        <p:spPr/>
        <p:txBody>
          <a:bodyPr/>
          <a:lstStyle/>
          <a:p>
            <a:r>
              <a:rPr lang="cs-CZ"/>
              <a:t>Křesťanská sociální etika. M. Martinek.  Jabok 2021</a:t>
            </a:r>
          </a:p>
        </p:txBody>
      </p:sp>
      <p:sp>
        <p:nvSpPr>
          <p:cNvPr id="6" name="Zástupný symbol pro číslo snímku 5"/>
          <p:cNvSpPr>
            <a:spLocks noGrp="1"/>
          </p:cNvSpPr>
          <p:nvPr>
            <p:ph type="sldNum" sz="quarter" idx="12"/>
          </p:nvPr>
        </p:nvSpPr>
        <p:spPr/>
        <p:txBody>
          <a:bodyPr/>
          <a:lstStyle/>
          <a:p>
            <a:fld id="{20264769-77EF-4CD0-90DE-F7D7F2D423C4}" type="slidenum">
              <a:rPr lang="cs-CZ" smtClean="0"/>
              <a:pPr/>
              <a:t>15</a:t>
            </a:fld>
            <a:endParaRPr lang="cs-CZ"/>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Zástupný symbol pro datum 3"/>
          <p:cNvSpPr>
            <a:spLocks noGrp="1"/>
          </p:cNvSpPr>
          <p:nvPr>
            <p:ph type="dt" sz="quarter" idx="10"/>
          </p:nvPr>
        </p:nvSpPr>
        <p:spPr>
          <a:noFill/>
        </p:spPr>
        <p:txBody>
          <a:bodyPr/>
          <a:lstStyle/>
          <a:p>
            <a:r>
              <a:rPr lang="cs-CZ"/>
              <a:t>6</a:t>
            </a:r>
          </a:p>
        </p:txBody>
      </p:sp>
      <p:sp>
        <p:nvSpPr>
          <p:cNvPr id="17411" name="Zástupný symbol pro zápatí 4"/>
          <p:cNvSpPr>
            <a:spLocks noGrp="1"/>
          </p:cNvSpPr>
          <p:nvPr>
            <p:ph type="ftr" sz="quarter" idx="11"/>
          </p:nvPr>
        </p:nvSpPr>
        <p:spPr>
          <a:noFill/>
        </p:spPr>
        <p:txBody>
          <a:bodyPr/>
          <a:lstStyle/>
          <a:p>
            <a:r>
              <a:rPr lang="cs-CZ"/>
              <a:t>Křesťanská sociální etika. M. Martinek.  Jabok 2021</a:t>
            </a:r>
          </a:p>
        </p:txBody>
      </p:sp>
      <p:sp>
        <p:nvSpPr>
          <p:cNvPr id="17412" name="Zástupný symbol pro číslo snímku 5"/>
          <p:cNvSpPr>
            <a:spLocks noGrp="1"/>
          </p:cNvSpPr>
          <p:nvPr>
            <p:ph type="sldNum" sz="quarter" idx="12"/>
          </p:nvPr>
        </p:nvSpPr>
        <p:spPr>
          <a:noFill/>
        </p:spPr>
        <p:txBody>
          <a:bodyPr/>
          <a:lstStyle/>
          <a:p>
            <a:fld id="{B2F10C36-9ECC-46A7-96BB-44BD5DB5AFDA}" type="slidenum">
              <a:rPr lang="cs-CZ"/>
              <a:pPr/>
              <a:t>16</a:t>
            </a:fld>
            <a:endParaRPr lang="cs-CZ"/>
          </a:p>
        </p:txBody>
      </p:sp>
      <p:sp>
        <p:nvSpPr>
          <p:cNvPr id="19458" name="Rectangle 2"/>
          <p:cNvSpPr>
            <a:spLocks noGrp="1" noChangeArrowheads="1"/>
          </p:cNvSpPr>
          <p:nvPr>
            <p:ph type="title"/>
          </p:nvPr>
        </p:nvSpPr>
        <p:spPr>
          <a:xfrm>
            <a:off x="539552" y="476672"/>
            <a:ext cx="8229600" cy="1143000"/>
          </a:xfrm>
        </p:spPr>
        <p:txBody>
          <a:bodyPr/>
          <a:lstStyle/>
          <a:p>
            <a:pPr eaLnBrk="1" hangingPunct="1">
              <a:defRPr/>
            </a:pPr>
            <a:r>
              <a:rPr lang="cs-CZ" dirty="0"/>
              <a:t>Mír v pohledu SZ</a:t>
            </a:r>
          </a:p>
        </p:txBody>
      </p:sp>
      <p:sp>
        <p:nvSpPr>
          <p:cNvPr id="19459" name="Rectangle 3"/>
          <p:cNvSpPr>
            <a:spLocks noGrp="1" noChangeArrowheads="1"/>
          </p:cNvSpPr>
          <p:nvPr>
            <p:ph type="body" idx="1"/>
          </p:nvPr>
        </p:nvSpPr>
        <p:spPr>
          <a:xfrm>
            <a:off x="468313" y="1772816"/>
            <a:ext cx="8229600" cy="4500984"/>
          </a:xfrm>
        </p:spPr>
        <p:txBody>
          <a:bodyPr/>
          <a:lstStyle/>
          <a:p>
            <a:pPr eaLnBrk="1" hangingPunct="1">
              <a:lnSpc>
                <a:spcPct val="80000"/>
              </a:lnSpc>
              <a:defRPr/>
            </a:pPr>
            <a:r>
              <a:rPr lang="cs-CZ" sz="2400" dirty="0"/>
              <a:t>Mír je základní atribut Boha: „Bůh je pokoj“ (</a:t>
            </a:r>
            <a:r>
              <a:rPr lang="cs-CZ" sz="2400" dirty="0" err="1"/>
              <a:t>Sd</a:t>
            </a:r>
            <a:r>
              <a:rPr lang="cs-CZ" sz="2400" dirty="0"/>
              <a:t> 6,24). Stvoření je obrazem Boha, má tvořit harmonický celek (</a:t>
            </a:r>
            <a:r>
              <a:rPr lang="cs-CZ" sz="2400" dirty="0" err="1"/>
              <a:t>Gn</a:t>
            </a:r>
            <a:r>
              <a:rPr lang="cs-CZ" sz="2400" dirty="0"/>
              <a:t> 1). Násilí je důsledkem hříchu člověka, není součástí Božího plánu; tam, kde je násilí, nemůže přebývat Bůh (1 </a:t>
            </a:r>
            <a:r>
              <a:rPr lang="cs-CZ" sz="2400" dirty="0" err="1"/>
              <a:t>Kron</a:t>
            </a:r>
            <a:r>
              <a:rPr lang="cs-CZ" sz="2400" dirty="0"/>
              <a:t> 22,8-9).</a:t>
            </a:r>
          </a:p>
          <a:p>
            <a:pPr eaLnBrk="1" hangingPunct="1">
              <a:lnSpc>
                <a:spcPct val="80000"/>
              </a:lnSpc>
              <a:defRPr/>
            </a:pPr>
            <a:r>
              <a:rPr lang="cs-CZ" sz="2400" dirty="0"/>
              <a:t>Slovo „</a:t>
            </a:r>
            <a:r>
              <a:rPr lang="cs-CZ" sz="2400" i="1" dirty="0" err="1"/>
              <a:t>šalóm</a:t>
            </a:r>
            <a:r>
              <a:rPr lang="cs-CZ" sz="2400" i="1" dirty="0"/>
              <a:t>“ </a:t>
            </a:r>
            <a:r>
              <a:rPr lang="cs-CZ" sz="2400" dirty="0"/>
              <a:t>má kosmický význam; tento pokoj je darem Božím, nelze ho v plnosti mít na zemi; Hospodin dává pokoj svému lidu (Ž 72; 85). Vyvolený národ musí vést války pro vlastní obranu a pro obhajobu svého území, které dostal jako dar od Boha; nový svět míru, objímajícího veškerou přírodu, je příslibem pro mesiánskou dobu (</a:t>
            </a:r>
            <a:r>
              <a:rPr lang="cs-CZ" sz="2400" dirty="0" err="1"/>
              <a:t>Iz</a:t>
            </a:r>
            <a:r>
              <a:rPr lang="cs-CZ" sz="2400" dirty="0"/>
              <a:t> 2; 11) – Mesiáš je označován jako „Kníže pokoje“ (</a:t>
            </a:r>
            <a:r>
              <a:rPr lang="cs-CZ" sz="2400" dirty="0" err="1"/>
              <a:t>Iz</a:t>
            </a:r>
            <a:r>
              <a:rPr lang="cs-CZ" sz="2400" dirty="0"/>
              <a:t> 9,5).</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Mír v pohledu NZ</a:t>
            </a:r>
          </a:p>
        </p:txBody>
      </p:sp>
      <p:sp>
        <p:nvSpPr>
          <p:cNvPr id="3" name="Zástupný symbol pro obsah 2"/>
          <p:cNvSpPr>
            <a:spLocks noGrp="1"/>
          </p:cNvSpPr>
          <p:nvPr>
            <p:ph idx="1"/>
          </p:nvPr>
        </p:nvSpPr>
        <p:spPr>
          <a:xfrm>
            <a:off x="457200" y="1988840"/>
            <a:ext cx="8229600" cy="4142085"/>
          </a:xfrm>
        </p:spPr>
        <p:txBody>
          <a:bodyPr/>
          <a:lstStyle/>
          <a:p>
            <a:pPr eaLnBrk="1" hangingPunct="1">
              <a:lnSpc>
                <a:spcPct val="80000"/>
              </a:lnSpc>
              <a:defRPr/>
            </a:pPr>
            <a:r>
              <a:rPr lang="cs-CZ" sz="2400" dirty="0"/>
              <a:t>Starozákonní příslib pokoje je naplněn v osobě Ježíše – Ježíš „je náš pokoj“ (</a:t>
            </a:r>
            <a:r>
              <a:rPr lang="cs-CZ" sz="2400" dirty="0" err="1"/>
              <a:t>Ef</a:t>
            </a:r>
            <a:r>
              <a:rPr lang="cs-CZ" sz="2400" dirty="0"/>
              <a:t> 2,14). Boží království je královstvím pokoje; tento pokoj není výsledkem politických jednání, ale obrácení srdce k Bohu. „Pokoj vám zanechávám, svůj pokoj vám dávám“ (J 14,27); Pokoj vám!“ (L 24,36). </a:t>
            </a:r>
          </a:p>
          <a:p>
            <a:pPr eaLnBrk="1" hangingPunct="1">
              <a:lnSpc>
                <a:spcPct val="80000"/>
              </a:lnSpc>
              <a:defRPr/>
            </a:pPr>
            <a:r>
              <a:rPr lang="cs-CZ" sz="2400" dirty="0"/>
              <a:t>Působní ve prospěch míru je spojeno s hlásáním evangelia, které je „radostnou zvěstí pokoje“ (Sk 10,36;</a:t>
            </a:r>
            <a:r>
              <a:rPr lang="cs-CZ" sz="2400" dirty="0" err="1"/>
              <a:t>Ef</a:t>
            </a:r>
            <a:r>
              <a:rPr lang="cs-CZ" sz="2400" dirty="0"/>
              <a:t> 6,15) adresovanou všem lidem. Evangelium je pacifistická utopie.</a:t>
            </a:r>
            <a:endParaRPr lang="cs-CZ" sz="3600" dirty="0"/>
          </a:p>
        </p:txBody>
      </p:sp>
      <p:sp>
        <p:nvSpPr>
          <p:cNvPr id="4" name="Zástupný symbol pro datum 3"/>
          <p:cNvSpPr>
            <a:spLocks noGrp="1"/>
          </p:cNvSpPr>
          <p:nvPr>
            <p:ph type="dt" sz="half" idx="10"/>
          </p:nvPr>
        </p:nvSpPr>
        <p:spPr/>
        <p:txBody>
          <a:bodyPr/>
          <a:lstStyle/>
          <a:p>
            <a:pPr>
              <a:defRPr/>
            </a:pPr>
            <a:r>
              <a:rPr lang="cs-CZ"/>
              <a:t>6</a:t>
            </a:r>
          </a:p>
        </p:txBody>
      </p:sp>
      <p:sp>
        <p:nvSpPr>
          <p:cNvPr id="5" name="Zástupný symbol pro zápatí 4"/>
          <p:cNvSpPr>
            <a:spLocks noGrp="1"/>
          </p:cNvSpPr>
          <p:nvPr>
            <p:ph type="ftr" sz="quarter" idx="11"/>
          </p:nvPr>
        </p:nvSpPr>
        <p:spPr/>
        <p:txBody>
          <a:bodyPr/>
          <a:lstStyle/>
          <a:p>
            <a:pPr>
              <a:defRPr/>
            </a:pPr>
            <a:r>
              <a:rPr lang="cs-CZ"/>
              <a:t>Křesťanská sociální etika. M. Martinek.  Jabok 2021</a:t>
            </a:r>
          </a:p>
        </p:txBody>
      </p:sp>
      <p:sp>
        <p:nvSpPr>
          <p:cNvPr id="6" name="Zástupný symbol pro číslo snímku 5"/>
          <p:cNvSpPr>
            <a:spLocks noGrp="1"/>
          </p:cNvSpPr>
          <p:nvPr>
            <p:ph type="sldNum" sz="quarter" idx="12"/>
          </p:nvPr>
        </p:nvSpPr>
        <p:spPr/>
        <p:txBody>
          <a:bodyPr/>
          <a:lstStyle/>
          <a:p>
            <a:pPr>
              <a:defRPr/>
            </a:pPr>
            <a:fld id="{249CB112-29FC-4800-A0F7-4A877D4854F1}" type="slidenum">
              <a:rPr lang="cs-CZ" smtClean="0"/>
              <a:pPr>
                <a:defRPr/>
              </a:pPr>
              <a:t>17</a:t>
            </a:fld>
            <a:endParaRPr lang="cs-CZ"/>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Zástupný symbol pro datum 3"/>
          <p:cNvSpPr>
            <a:spLocks noGrp="1"/>
          </p:cNvSpPr>
          <p:nvPr>
            <p:ph type="dt" sz="quarter" idx="10"/>
          </p:nvPr>
        </p:nvSpPr>
        <p:spPr>
          <a:noFill/>
        </p:spPr>
        <p:txBody>
          <a:bodyPr/>
          <a:lstStyle/>
          <a:p>
            <a:r>
              <a:rPr lang="cs-CZ"/>
              <a:t>6</a:t>
            </a:r>
          </a:p>
        </p:txBody>
      </p:sp>
      <p:sp>
        <p:nvSpPr>
          <p:cNvPr id="18435" name="Zástupný symbol pro zápatí 4"/>
          <p:cNvSpPr>
            <a:spLocks noGrp="1"/>
          </p:cNvSpPr>
          <p:nvPr>
            <p:ph type="ftr" sz="quarter" idx="11"/>
          </p:nvPr>
        </p:nvSpPr>
        <p:spPr>
          <a:noFill/>
        </p:spPr>
        <p:txBody>
          <a:bodyPr/>
          <a:lstStyle/>
          <a:p>
            <a:r>
              <a:rPr lang="cs-CZ"/>
              <a:t>Křesťanská sociální etika. M. Martinek.  Jabok 2021</a:t>
            </a:r>
          </a:p>
        </p:txBody>
      </p:sp>
      <p:sp>
        <p:nvSpPr>
          <p:cNvPr id="18436" name="Zástupný symbol pro číslo snímku 5"/>
          <p:cNvSpPr>
            <a:spLocks noGrp="1"/>
          </p:cNvSpPr>
          <p:nvPr>
            <p:ph type="sldNum" sz="quarter" idx="12"/>
          </p:nvPr>
        </p:nvSpPr>
        <p:spPr>
          <a:noFill/>
        </p:spPr>
        <p:txBody>
          <a:bodyPr/>
          <a:lstStyle/>
          <a:p>
            <a:fld id="{80ED9A41-2E6F-442B-98A6-5DA3CE5D4BE5}" type="slidenum">
              <a:rPr lang="cs-CZ"/>
              <a:pPr/>
              <a:t>18</a:t>
            </a:fld>
            <a:endParaRPr lang="cs-CZ"/>
          </a:p>
        </p:txBody>
      </p:sp>
      <p:sp>
        <p:nvSpPr>
          <p:cNvPr id="20482" name="Rectangle 2"/>
          <p:cNvSpPr>
            <a:spLocks noGrp="1" noChangeArrowheads="1"/>
          </p:cNvSpPr>
          <p:nvPr>
            <p:ph type="title"/>
          </p:nvPr>
        </p:nvSpPr>
        <p:spPr/>
        <p:txBody>
          <a:bodyPr/>
          <a:lstStyle/>
          <a:p>
            <a:pPr eaLnBrk="1" hangingPunct="1">
              <a:defRPr/>
            </a:pPr>
            <a:r>
              <a:rPr lang="cs-CZ" sz="4000"/>
              <a:t>Pojetí míru v křesťanských dějinách</a:t>
            </a:r>
          </a:p>
        </p:txBody>
      </p:sp>
      <p:sp>
        <p:nvSpPr>
          <p:cNvPr id="20483" name="Rectangle 3"/>
          <p:cNvSpPr>
            <a:spLocks noGrp="1" noChangeArrowheads="1"/>
          </p:cNvSpPr>
          <p:nvPr>
            <p:ph type="body" idx="1"/>
          </p:nvPr>
        </p:nvSpPr>
        <p:spPr/>
        <p:txBody>
          <a:bodyPr/>
          <a:lstStyle/>
          <a:p>
            <a:pPr eaLnBrk="1" hangingPunct="1">
              <a:lnSpc>
                <a:spcPct val="90000"/>
              </a:lnSpc>
              <a:defRPr/>
            </a:pPr>
            <a:r>
              <a:rPr lang="cs-CZ" sz="2400" dirty="0"/>
              <a:t>První křesťané byli pacifisté, odmítali jakékoli války, násilí čelili jeho pasivním přijetím, až k mučednictví.</a:t>
            </a:r>
          </a:p>
          <a:p>
            <a:pPr eaLnBrk="1" hangingPunct="1">
              <a:lnSpc>
                <a:spcPct val="90000"/>
              </a:lnSpc>
              <a:defRPr/>
            </a:pPr>
            <a:r>
              <a:rPr lang="cs-CZ" sz="2400" dirty="0"/>
              <a:t>Od 4. století, kdy se stává křesťanství římským státním náboženstvím, se začíná rozvíjet teorie spravedlivé války (Augustin, Tomáš </a:t>
            </a:r>
            <a:r>
              <a:rPr lang="cs-CZ" sz="2400" dirty="0" err="1"/>
              <a:t>Akvinský</a:t>
            </a:r>
            <a:r>
              <a:rPr lang="cs-CZ" sz="2400" dirty="0"/>
              <a:t>).</a:t>
            </a:r>
          </a:p>
          <a:p>
            <a:pPr eaLnBrk="1" hangingPunct="1">
              <a:lnSpc>
                <a:spcPct val="90000"/>
              </a:lnSpc>
              <a:defRPr/>
            </a:pPr>
            <a:r>
              <a:rPr lang="cs-CZ" sz="2400" dirty="0"/>
              <a:t>V 11.-19. stol. se pojem spravedlivé války aplikuje i na situace, kdy se církev násilím brání proti křivdám, které na ní byly spáchány (křižácké války), nebo kdy se snaží násilím přinutit lidi, aby přijali její nauku (inkvizice, násilné misie).</a:t>
            </a:r>
          </a:p>
          <a:p>
            <a:pPr eaLnBrk="1" hangingPunct="1">
              <a:lnSpc>
                <a:spcPct val="90000"/>
              </a:lnSpc>
              <a:defRPr/>
            </a:pPr>
            <a:r>
              <a:rPr lang="cs-CZ" sz="2400" dirty="0"/>
              <a:t>19.-20. stol.: intenzivní snaha o prosazení míru, především v sociálních dokumentech papežů.</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Zástupný symbol pro datum 3"/>
          <p:cNvSpPr>
            <a:spLocks noGrp="1"/>
          </p:cNvSpPr>
          <p:nvPr>
            <p:ph type="dt" sz="quarter" idx="10"/>
          </p:nvPr>
        </p:nvSpPr>
        <p:spPr>
          <a:noFill/>
        </p:spPr>
        <p:txBody>
          <a:bodyPr/>
          <a:lstStyle/>
          <a:p>
            <a:r>
              <a:rPr lang="cs-CZ"/>
              <a:t>6</a:t>
            </a:r>
          </a:p>
        </p:txBody>
      </p:sp>
      <p:sp>
        <p:nvSpPr>
          <p:cNvPr id="19459" name="Zástupný symbol pro zápatí 4"/>
          <p:cNvSpPr>
            <a:spLocks noGrp="1"/>
          </p:cNvSpPr>
          <p:nvPr>
            <p:ph type="ftr" sz="quarter" idx="11"/>
          </p:nvPr>
        </p:nvSpPr>
        <p:spPr>
          <a:noFill/>
        </p:spPr>
        <p:txBody>
          <a:bodyPr/>
          <a:lstStyle/>
          <a:p>
            <a:r>
              <a:rPr lang="cs-CZ"/>
              <a:t>Křesťanská sociální etika. M. Martinek.  Jabok 2021</a:t>
            </a:r>
          </a:p>
        </p:txBody>
      </p:sp>
      <p:sp>
        <p:nvSpPr>
          <p:cNvPr id="19460" name="Zástupný symbol pro číslo snímku 5"/>
          <p:cNvSpPr>
            <a:spLocks noGrp="1"/>
          </p:cNvSpPr>
          <p:nvPr>
            <p:ph type="sldNum" sz="quarter" idx="12"/>
          </p:nvPr>
        </p:nvSpPr>
        <p:spPr>
          <a:noFill/>
        </p:spPr>
        <p:txBody>
          <a:bodyPr/>
          <a:lstStyle/>
          <a:p>
            <a:fld id="{011B42A4-700C-4F33-AE48-1594B1445142}" type="slidenum">
              <a:rPr lang="cs-CZ"/>
              <a:pPr/>
              <a:t>19</a:t>
            </a:fld>
            <a:endParaRPr lang="cs-CZ"/>
          </a:p>
        </p:txBody>
      </p:sp>
      <p:sp>
        <p:nvSpPr>
          <p:cNvPr id="41986" name="Rectangle 2"/>
          <p:cNvSpPr>
            <a:spLocks noGrp="1" noChangeArrowheads="1"/>
          </p:cNvSpPr>
          <p:nvPr>
            <p:ph type="title"/>
          </p:nvPr>
        </p:nvSpPr>
        <p:spPr>
          <a:xfrm>
            <a:off x="457200" y="188913"/>
            <a:ext cx="8686800" cy="1008062"/>
          </a:xfrm>
        </p:spPr>
        <p:txBody>
          <a:bodyPr/>
          <a:lstStyle/>
          <a:p>
            <a:pPr eaLnBrk="1" hangingPunct="1">
              <a:defRPr/>
            </a:pPr>
            <a:r>
              <a:rPr lang="cs-CZ" sz="4000"/>
              <a:t>Negativní působení církví v dějinách</a:t>
            </a:r>
          </a:p>
        </p:txBody>
      </p:sp>
      <p:sp>
        <p:nvSpPr>
          <p:cNvPr id="41987" name="Rectangle 3"/>
          <p:cNvSpPr>
            <a:spLocks noGrp="1" noChangeArrowheads="1"/>
          </p:cNvSpPr>
          <p:nvPr>
            <p:ph type="body" idx="1"/>
          </p:nvPr>
        </p:nvSpPr>
        <p:spPr>
          <a:xfrm>
            <a:off x="250825" y="1340768"/>
            <a:ext cx="8518525" cy="5328320"/>
          </a:xfrm>
        </p:spPr>
        <p:txBody>
          <a:bodyPr/>
          <a:lstStyle/>
          <a:p>
            <a:pPr eaLnBrk="1" hangingPunct="1">
              <a:lnSpc>
                <a:spcPct val="90000"/>
              </a:lnSpc>
              <a:buClr>
                <a:schemeClr val="tx1"/>
              </a:buClr>
              <a:buFont typeface="Symbol" pitchFamily="18" charset="2"/>
              <a:buChar char=""/>
              <a:defRPr/>
            </a:pPr>
            <a:r>
              <a:rPr lang="cs-CZ" sz="2800" dirty="0"/>
              <a:t>Vychází ze specifického pojetí </a:t>
            </a:r>
          </a:p>
          <a:p>
            <a:pPr lvl="1" eaLnBrk="1" hangingPunct="1">
              <a:lnSpc>
                <a:spcPct val="90000"/>
              </a:lnSpc>
              <a:buFont typeface="Symbol" pitchFamily="18" charset="2"/>
              <a:buChar char=""/>
              <a:defRPr/>
            </a:pPr>
            <a:r>
              <a:rPr lang="cs-CZ" sz="2400" b="1" dirty="0"/>
              <a:t>víry</a:t>
            </a:r>
            <a:r>
              <a:rPr lang="cs-CZ" sz="2400" dirty="0"/>
              <a:t> jako souhlasu rozumu se zjevenou pravdou (x osobní vztah k Bohu),</a:t>
            </a:r>
          </a:p>
          <a:p>
            <a:pPr lvl="1" eaLnBrk="1" hangingPunct="1">
              <a:lnSpc>
                <a:spcPct val="90000"/>
              </a:lnSpc>
              <a:buFont typeface="Symbol" pitchFamily="18" charset="2"/>
              <a:buChar char=""/>
              <a:defRPr/>
            </a:pPr>
            <a:r>
              <a:rPr lang="cs-CZ" sz="2400" b="1" dirty="0"/>
              <a:t>pravdy</a:t>
            </a:r>
            <a:r>
              <a:rPr lang="cs-CZ" sz="2400" dirty="0"/>
              <a:t> jako jednoznačné, objektivní a poznatelné skutečnosti (x nemožnost plného poznání pravdy), </a:t>
            </a:r>
          </a:p>
          <a:p>
            <a:pPr lvl="1" eaLnBrk="1" hangingPunct="1">
              <a:lnSpc>
                <a:spcPct val="90000"/>
              </a:lnSpc>
              <a:buFont typeface="Symbol" pitchFamily="18" charset="2"/>
              <a:buChar char=""/>
              <a:defRPr/>
            </a:pPr>
            <a:r>
              <a:rPr lang="cs-CZ" sz="2400" b="1" dirty="0"/>
              <a:t>církve</a:t>
            </a:r>
            <a:r>
              <a:rPr lang="cs-CZ" sz="2400" dirty="0"/>
              <a:t> jako jediné autentické interpretky pravdy (x relativita lidského zprostředkování).</a:t>
            </a:r>
          </a:p>
          <a:p>
            <a:pPr eaLnBrk="1" hangingPunct="1">
              <a:lnSpc>
                <a:spcPct val="90000"/>
              </a:lnSpc>
              <a:buClr>
                <a:schemeClr val="tx1"/>
              </a:buClr>
              <a:buFont typeface="Symbol" pitchFamily="18" charset="2"/>
              <a:buChar char=""/>
              <a:defRPr/>
            </a:pPr>
            <a:r>
              <a:rPr lang="cs-CZ" sz="2800" dirty="0"/>
              <a:t>Historická náboženská netolerance (antisemitismus, křižácké války, inkvizice, evangelizace latinské Ameriky, protireformace) je příčinou častého názoru sociologů o negativní úloze náboženství v evropském vývoji (Berger). </a:t>
            </a:r>
            <a:endParaRPr lang="cs-CZ" sz="24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Zástupný symbol pro datum 3"/>
          <p:cNvSpPr>
            <a:spLocks noGrp="1"/>
          </p:cNvSpPr>
          <p:nvPr>
            <p:ph type="dt" sz="quarter" idx="10"/>
          </p:nvPr>
        </p:nvSpPr>
        <p:spPr>
          <a:noFill/>
        </p:spPr>
        <p:txBody>
          <a:bodyPr/>
          <a:lstStyle/>
          <a:p>
            <a:r>
              <a:rPr lang="cs-CZ"/>
              <a:t>6</a:t>
            </a:r>
          </a:p>
        </p:txBody>
      </p:sp>
      <p:sp>
        <p:nvSpPr>
          <p:cNvPr id="4099" name="Zástupný symbol pro zápatí 4"/>
          <p:cNvSpPr>
            <a:spLocks noGrp="1"/>
          </p:cNvSpPr>
          <p:nvPr>
            <p:ph type="ftr" sz="quarter" idx="11"/>
          </p:nvPr>
        </p:nvSpPr>
        <p:spPr>
          <a:noFill/>
        </p:spPr>
        <p:txBody>
          <a:bodyPr/>
          <a:lstStyle/>
          <a:p>
            <a:r>
              <a:rPr lang="cs-CZ"/>
              <a:t>Křesťanská sociální etika. M. Martinek.  Jabok 2021</a:t>
            </a:r>
          </a:p>
        </p:txBody>
      </p:sp>
      <p:sp>
        <p:nvSpPr>
          <p:cNvPr id="4100" name="Zástupný symbol pro číslo snímku 5"/>
          <p:cNvSpPr>
            <a:spLocks noGrp="1"/>
          </p:cNvSpPr>
          <p:nvPr>
            <p:ph type="sldNum" sz="quarter" idx="12"/>
          </p:nvPr>
        </p:nvSpPr>
        <p:spPr>
          <a:noFill/>
        </p:spPr>
        <p:txBody>
          <a:bodyPr/>
          <a:lstStyle/>
          <a:p>
            <a:fld id="{9FE89A5B-3032-4AEE-B8F7-34B23621EBB2}" type="slidenum">
              <a:rPr lang="cs-CZ"/>
              <a:pPr/>
              <a:t>2</a:t>
            </a:fld>
            <a:endParaRPr lang="cs-CZ"/>
          </a:p>
        </p:txBody>
      </p:sp>
      <p:sp>
        <p:nvSpPr>
          <p:cNvPr id="4101" name="Rectangle 1026"/>
          <p:cNvSpPr>
            <a:spLocks noGrp="1" noChangeArrowheads="1"/>
          </p:cNvSpPr>
          <p:nvPr>
            <p:ph type="title"/>
          </p:nvPr>
        </p:nvSpPr>
        <p:spPr>
          <a:xfrm>
            <a:off x="539750" y="2060575"/>
            <a:ext cx="8229600" cy="2736850"/>
          </a:xfrm>
        </p:spPr>
        <p:txBody>
          <a:bodyPr/>
          <a:lstStyle/>
          <a:p>
            <a:pPr eaLnBrk="1" hangingPunct="1"/>
            <a:r>
              <a:rPr lang="cs-CZ" sz="5400" b="1" dirty="0">
                <a:effectLst/>
              </a:rPr>
              <a:t>8. LEGÁLNÍ NÁSILÍ, MÍR</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Zástupný symbol pro datum 4"/>
          <p:cNvSpPr>
            <a:spLocks noGrp="1"/>
          </p:cNvSpPr>
          <p:nvPr>
            <p:ph type="dt" sz="quarter" idx="10"/>
          </p:nvPr>
        </p:nvSpPr>
        <p:spPr>
          <a:noFill/>
        </p:spPr>
        <p:txBody>
          <a:bodyPr/>
          <a:lstStyle/>
          <a:p>
            <a:r>
              <a:rPr lang="cs-CZ"/>
              <a:t>6</a:t>
            </a:r>
          </a:p>
        </p:txBody>
      </p:sp>
      <p:sp>
        <p:nvSpPr>
          <p:cNvPr id="21507" name="Zástupný symbol pro zápatí 5"/>
          <p:cNvSpPr>
            <a:spLocks noGrp="1"/>
          </p:cNvSpPr>
          <p:nvPr>
            <p:ph type="ftr" sz="quarter" idx="11"/>
          </p:nvPr>
        </p:nvSpPr>
        <p:spPr>
          <a:noFill/>
        </p:spPr>
        <p:txBody>
          <a:bodyPr/>
          <a:lstStyle/>
          <a:p>
            <a:r>
              <a:rPr lang="cs-CZ"/>
              <a:t>Křesťanská sociální etika. M. Martinek.  Jabok 2021</a:t>
            </a:r>
          </a:p>
        </p:txBody>
      </p:sp>
      <p:sp>
        <p:nvSpPr>
          <p:cNvPr id="21508" name="Zástupný symbol pro číslo snímku 6"/>
          <p:cNvSpPr>
            <a:spLocks noGrp="1"/>
          </p:cNvSpPr>
          <p:nvPr>
            <p:ph type="sldNum" sz="quarter" idx="12"/>
          </p:nvPr>
        </p:nvSpPr>
        <p:spPr>
          <a:noFill/>
        </p:spPr>
        <p:txBody>
          <a:bodyPr/>
          <a:lstStyle/>
          <a:p>
            <a:fld id="{D0E1B73A-B034-4A18-8E16-551132D812B5}" type="slidenum">
              <a:rPr lang="cs-CZ" smtClean="0"/>
              <a:pPr/>
              <a:t>20</a:t>
            </a:fld>
            <a:endParaRPr lang="cs-CZ"/>
          </a:p>
        </p:txBody>
      </p:sp>
      <p:sp>
        <p:nvSpPr>
          <p:cNvPr id="21509" name="Rectangle 4"/>
          <p:cNvSpPr>
            <a:spLocks noGrp="1" noChangeArrowheads="1"/>
          </p:cNvSpPr>
          <p:nvPr>
            <p:ph type="title"/>
          </p:nvPr>
        </p:nvSpPr>
        <p:spPr>
          <a:xfrm>
            <a:off x="0" y="0"/>
            <a:ext cx="4284663" cy="1557338"/>
          </a:xfrm>
          <a:solidFill>
            <a:schemeClr val="hlink"/>
          </a:solidFill>
        </p:spPr>
        <p:txBody>
          <a:bodyPr/>
          <a:lstStyle/>
          <a:p>
            <a:pPr eaLnBrk="1" hangingPunct="1"/>
            <a:r>
              <a:rPr lang="cs-CZ" sz="4000" b="1" dirty="0" err="1">
                <a:solidFill>
                  <a:schemeClr val="tx2">
                    <a:lumMod val="25000"/>
                  </a:schemeClr>
                </a:solidFill>
                <a:effectLst/>
              </a:rPr>
              <a:t>Pacem</a:t>
            </a:r>
            <a:r>
              <a:rPr lang="cs-CZ" sz="4000" b="1" dirty="0">
                <a:solidFill>
                  <a:schemeClr val="tx2">
                    <a:lumMod val="25000"/>
                  </a:schemeClr>
                </a:solidFill>
                <a:effectLst/>
              </a:rPr>
              <a:t> in </a:t>
            </a:r>
            <a:r>
              <a:rPr lang="cs-CZ" sz="4000" b="1" dirty="0" err="1">
                <a:solidFill>
                  <a:schemeClr val="tx2">
                    <a:lumMod val="25000"/>
                  </a:schemeClr>
                </a:solidFill>
                <a:effectLst/>
              </a:rPr>
              <a:t>terris</a:t>
            </a:r>
            <a:r>
              <a:rPr lang="cs-CZ" sz="4000" b="1" dirty="0">
                <a:solidFill>
                  <a:schemeClr val="tx2">
                    <a:lumMod val="25000"/>
                  </a:schemeClr>
                </a:solidFill>
                <a:effectLst/>
              </a:rPr>
              <a:t> (1963)</a:t>
            </a:r>
          </a:p>
        </p:txBody>
      </p:sp>
      <p:sp>
        <p:nvSpPr>
          <p:cNvPr id="51205" name="Rectangle 5"/>
          <p:cNvSpPr>
            <a:spLocks noGrp="1" noChangeArrowheads="1"/>
          </p:cNvSpPr>
          <p:nvPr>
            <p:ph type="body" sz="half" idx="1"/>
          </p:nvPr>
        </p:nvSpPr>
        <p:spPr>
          <a:xfrm>
            <a:off x="0" y="1600200"/>
            <a:ext cx="4284663" cy="5257800"/>
          </a:xfrm>
          <a:solidFill>
            <a:schemeClr val="hlink"/>
          </a:solidFill>
        </p:spPr>
        <p:txBody>
          <a:bodyPr/>
          <a:lstStyle/>
          <a:p>
            <a:pPr eaLnBrk="1" hangingPunct="1">
              <a:defRPr/>
            </a:pPr>
            <a:endParaRPr lang="cs-CZ" sz="2400" b="1" dirty="0">
              <a:solidFill>
                <a:schemeClr val="tx2">
                  <a:lumMod val="25000"/>
                </a:schemeClr>
              </a:solidFill>
            </a:endParaRPr>
          </a:p>
          <a:p>
            <a:pPr eaLnBrk="1" hangingPunct="1">
              <a:defRPr/>
            </a:pPr>
            <a:r>
              <a:rPr lang="cs-CZ" sz="2400" dirty="0">
                <a:solidFill>
                  <a:schemeClr val="tx2">
                    <a:lumMod val="25000"/>
                  </a:schemeClr>
                </a:solidFill>
                <a:effectLst/>
              </a:rPr>
              <a:t>První monotematická sociální encyklika - o otázce světového míru v době jeho vážného ohrožení: stavba berlínské zdi, kubánská krize.</a:t>
            </a:r>
          </a:p>
          <a:p>
            <a:pPr eaLnBrk="1" hangingPunct="1">
              <a:defRPr/>
            </a:pPr>
            <a:r>
              <a:rPr lang="cs-CZ" sz="2400" dirty="0">
                <a:solidFill>
                  <a:schemeClr val="tx2">
                    <a:lumMod val="25000"/>
                  </a:schemeClr>
                </a:solidFill>
                <a:effectLst/>
              </a:rPr>
              <a:t>Základní lidská práva (VDLP) musí být uplatňována na úrovni zákonodárství uvnitř států i v jejich vzájemných vztazích</a:t>
            </a:r>
          </a:p>
        </p:txBody>
      </p:sp>
      <p:pic>
        <p:nvPicPr>
          <p:cNvPr id="21511" name="Picture 6"/>
          <p:cNvPicPr>
            <a:picLocks noGrp="1" noChangeAspect="1" noChangeArrowheads="1"/>
          </p:cNvPicPr>
          <p:nvPr>
            <p:ph sz="half" idx="2"/>
          </p:nvPr>
        </p:nvPicPr>
        <p:blipFill>
          <a:blip r:embed="rId2" cstate="print"/>
          <a:srcRect/>
          <a:stretch>
            <a:fillRect/>
          </a:stretch>
        </p:blipFill>
        <p:spPr>
          <a:xfrm>
            <a:off x="4416425" y="0"/>
            <a:ext cx="4776788" cy="6858000"/>
          </a:xfrm>
          <a:noFill/>
          <a:ln>
            <a:solidFill>
              <a:schemeClr val="tx1"/>
            </a:solid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Zástupný symbol pro datum 3"/>
          <p:cNvSpPr>
            <a:spLocks noGrp="1"/>
          </p:cNvSpPr>
          <p:nvPr>
            <p:ph type="dt" sz="quarter" idx="10"/>
          </p:nvPr>
        </p:nvSpPr>
        <p:spPr>
          <a:noFill/>
        </p:spPr>
        <p:txBody>
          <a:bodyPr/>
          <a:lstStyle/>
          <a:p>
            <a:r>
              <a:rPr lang="cs-CZ"/>
              <a:t>6</a:t>
            </a:r>
          </a:p>
        </p:txBody>
      </p:sp>
      <p:sp>
        <p:nvSpPr>
          <p:cNvPr id="20483" name="Zástupný symbol pro zápatí 4"/>
          <p:cNvSpPr>
            <a:spLocks noGrp="1"/>
          </p:cNvSpPr>
          <p:nvPr>
            <p:ph type="ftr" sz="quarter" idx="11"/>
          </p:nvPr>
        </p:nvSpPr>
        <p:spPr>
          <a:noFill/>
        </p:spPr>
        <p:txBody>
          <a:bodyPr/>
          <a:lstStyle/>
          <a:p>
            <a:r>
              <a:rPr lang="cs-CZ"/>
              <a:t>Křesťanská sociální etika. M. Martinek.  Jabok 2021</a:t>
            </a:r>
          </a:p>
        </p:txBody>
      </p:sp>
      <p:sp>
        <p:nvSpPr>
          <p:cNvPr id="20484" name="Zástupný symbol pro číslo snímku 5"/>
          <p:cNvSpPr>
            <a:spLocks noGrp="1"/>
          </p:cNvSpPr>
          <p:nvPr>
            <p:ph type="sldNum" sz="quarter" idx="12"/>
          </p:nvPr>
        </p:nvSpPr>
        <p:spPr>
          <a:noFill/>
        </p:spPr>
        <p:txBody>
          <a:bodyPr/>
          <a:lstStyle/>
          <a:p>
            <a:fld id="{F6860951-698E-4AFE-9881-B6F2F48EADF5}" type="slidenum">
              <a:rPr lang="cs-CZ"/>
              <a:pPr/>
              <a:t>21</a:t>
            </a:fld>
            <a:endParaRPr lang="cs-CZ"/>
          </a:p>
        </p:txBody>
      </p:sp>
      <p:sp>
        <p:nvSpPr>
          <p:cNvPr id="27650" name="Rectangle 2"/>
          <p:cNvSpPr>
            <a:spLocks noGrp="1" noChangeArrowheads="1"/>
          </p:cNvSpPr>
          <p:nvPr>
            <p:ph type="title"/>
          </p:nvPr>
        </p:nvSpPr>
        <p:spPr>
          <a:xfrm>
            <a:off x="468313" y="188913"/>
            <a:ext cx="8229600" cy="847725"/>
          </a:xfrm>
        </p:spPr>
        <p:txBody>
          <a:bodyPr/>
          <a:lstStyle/>
          <a:p>
            <a:pPr eaLnBrk="1" hangingPunct="1">
              <a:defRPr/>
            </a:pPr>
            <a:r>
              <a:rPr lang="cs-CZ" sz="3600"/>
              <a:t>Mír v sociálních dokumentech církve</a:t>
            </a:r>
          </a:p>
        </p:txBody>
      </p:sp>
      <p:sp>
        <p:nvSpPr>
          <p:cNvPr id="27651" name="Rectangle 3"/>
          <p:cNvSpPr>
            <a:spLocks noGrp="1" noChangeArrowheads="1"/>
          </p:cNvSpPr>
          <p:nvPr>
            <p:ph type="body" idx="1"/>
          </p:nvPr>
        </p:nvSpPr>
        <p:spPr>
          <a:xfrm>
            <a:off x="468313" y="1556791"/>
            <a:ext cx="8229600" cy="4790033"/>
          </a:xfrm>
        </p:spPr>
        <p:txBody>
          <a:bodyPr/>
          <a:lstStyle/>
          <a:p>
            <a:pPr eaLnBrk="1" hangingPunct="1">
              <a:lnSpc>
                <a:spcPct val="80000"/>
              </a:lnSpc>
              <a:defRPr/>
            </a:pPr>
            <a:r>
              <a:rPr lang="cs-CZ" sz="2000" dirty="0"/>
              <a:t>Jan XXIII. – </a:t>
            </a:r>
            <a:r>
              <a:rPr lang="cs-CZ" sz="2000" dirty="0" err="1"/>
              <a:t>Pacem</a:t>
            </a:r>
            <a:r>
              <a:rPr lang="cs-CZ" sz="2000" dirty="0"/>
              <a:t> in </a:t>
            </a:r>
            <a:r>
              <a:rPr lang="cs-CZ" sz="2000" dirty="0" err="1"/>
              <a:t>terris</a:t>
            </a:r>
            <a:r>
              <a:rPr lang="cs-CZ" sz="2000" dirty="0"/>
              <a:t>, GS 77-82, poselství papežů ke Světovým dnům míru – 1. ledna.</a:t>
            </a:r>
          </a:p>
          <a:p>
            <a:pPr eaLnBrk="1" hangingPunct="1">
              <a:lnSpc>
                <a:spcPct val="80000"/>
              </a:lnSpc>
              <a:defRPr/>
            </a:pPr>
            <a:r>
              <a:rPr lang="cs-CZ" sz="2000" dirty="0"/>
              <a:t>Aktivity katolické církve ve prospěch míru koordinuje Papežská rada pro spravedlnost a mír – </a:t>
            </a:r>
            <a:r>
              <a:rPr lang="cs-CZ" sz="2000" dirty="0" err="1"/>
              <a:t>Iustitia</a:t>
            </a:r>
            <a:r>
              <a:rPr lang="cs-CZ" sz="2000" dirty="0"/>
              <a:t> et pax.</a:t>
            </a:r>
          </a:p>
          <a:p>
            <a:pPr eaLnBrk="1" hangingPunct="1">
              <a:lnSpc>
                <a:spcPct val="80000"/>
              </a:lnSpc>
              <a:defRPr/>
            </a:pPr>
            <a:r>
              <a:rPr lang="cs-CZ" sz="2000" dirty="0"/>
              <a:t>„Mír je hodnota a univerzální povinnost a má svůj základ v rozumném a mravním uspořádání společnosti, které má své kořeny v samotném Bohu. Mír není pouze nepřítomnost války ani udržování rovnováhy sil mezi znesvářenými protivníky, ale zakládá se na spravedlivém pojetí lidské osoby a vyžaduje budování pořádku na spravedlnosti a lásce.“ (KSNC 494)</a:t>
            </a:r>
          </a:p>
          <a:p>
            <a:pPr eaLnBrk="1" hangingPunct="1">
              <a:lnSpc>
                <a:spcPct val="80000"/>
              </a:lnSpc>
              <a:defRPr/>
            </a:pPr>
            <a:r>
              <a:rPr lang="cs-CZ" sz="2000" dirty="0"/>
              <a:t>„Mír se utváří den po dni úsilím o řád, který chce Bůh, a může rozkvétat jedině tehdy, když všichni uznávají vlastní odpovědnost za jeho rozvíjení.“ (KSNC 495)</a:t>
            </a:r>
          </a:p>
          <a:p>
            <a:pPr eaLnBrk="1" hangingPunct="1">
              <a:lnSpc>
                <a:spcPct val="80000"/>
              </a:lnSpc>
              <a:defRPr/>
            </a:pPr>
            <a:r>
              <a:rPr lang="cs-CZ" sz="2000" dirty="0"/>
              <a:t>Násilí nikdy není správnou odpovědí. Jednoznačné odsouzení války: je „selháním každého opravdového humanismu“, „je to vždy porážka lidskosti“. Proto je třeba vždy hledat alternativu války (KSNC 497, 498).</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Papež přichází na náměstí v Mosulu">
            <a:extLst>
              <a:ext uri="{FF2B5EF4-FFF2-40B4-BE49-F238E27FC236}">
                <a16:creationId xmlns:a16="http://schemas.microsoft.com/office/drawing/2014/main" xmlns="" id="{2447F659-7B23-47BF-AB79-930928CEFE57}"/>
              </a:ext>
            </a:extLst>
          </p:cNvPr>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r="6038"/>
          <a:stretch/>
        </p:blipFill>
        <p:spPr bwMode="auto">
          <a:xfrm>
            <a:off x="0" y="0"/>
            <a:ext cx="9144000" cy="6467475"/>
          </a:xfrm>
          <a:prstGeom prst="rect">
            <a:avLst/>
          </a:prstGeom>
          <a:noFill/>
          <a:extLst>
            <a:ext uri="{909E8E84-426E-40DD-AFC4-6F175D3DCCD1}">
              <a14:hiddenFill xmlns:a14="http://schemas.microsoft.com/office/drawing/2010/main" xmlns="">
                <a:solidFill>
                  <a:srgbClr val="FFFFFF"/>
                </a:solidFill>
              </a14:hiddenFill>
            </a:ext>
          </a:extLst>
        </p:spPr>
      </p:pic>
      <p:sp>
        <p:nvSpPr>
          <p:cNvPr id="3" name="Zástupný symbol pro obsah 2">
            <a:extLst>
              <a:ext uri="{FF2B5EF4-FFF2-40B4-BE49-F238E27FC236}">
                <a16:creationId xmlns:a16="http://schemas.microsoft.com/office/drawing/2014/main" xmlns="" id="{B3421CC2-9120-41CB-8AF7-D0C49A269762}"/>
              </a:ext>
            </a:extLst>
          </p:cNvPr>
          <p:cNvSpPr>
            <a:spLocks noGrp="1"/>
          </p:cNvSpPr>
          <p:nvPr>
            <p:ph idx="1"/>
          </p:nvPr>
        </p:nvSpPr>
        <p:spPr>
          <a:xfrm>
            <a:off x="107504" y="122237"/>
            <a:ext cx="8229600" cy="1944216"/>
          </a:xfrm>
        </p:spPr>
        <p:txBody>
          <a:bodyPr/>
          <a:lstStyle/>
          <a:p>
            <a:r>
              <a:rPr lang="cs-CZ" sz="2000" dirty="0"/>
              <a:t>Jestliže je Bůh Bohem života – a to On je -, pak je pro nás nepřípustné zabít bližního v Jeho jménu.</a:t>
            </a:r>
          </a:p>
          <a:p>
            <a:r>
              <a:rPr lang="cs-CZ" sz="2000" dirty="0"/>
              <a:t>Jestliže je Bůh Bohem míru – a to On je -, pak je pro nás nepřípustné vést válku v Jeho jménu.</a:t>
            </a:r>
          </a:p>
          <a:p>
            <a:r>
              <a:rPr lang="cs-CZ" sz="2000" dirty="0"/>
              <a:t>Jestliže je Bůh Bohem lásky – a to On je -, pak je pro nás nepřípustné nenávidět bližního v Jeho jménu.</a:t>
            </a:r>
          </a:p>
        </p:txBody>
      </p:sp>
      <p:sp>
        <p:nvSpPr>
          <p:cNvPr id="4" name="Zástupný symbol pro datum 3">
            <a:extLst>
              <a:ext uri="{FF2B5EF4-FFF2-40B4-BE49-F238E27FC236}">
                <a16:creationId xmlns:a16="http://schemas.microsoft.com/office/drawing/2014/main" xmlns="" id="{03A4E7E8-B780-462F-8B44-A3776CD272F3}"/>
              </a:ext>
            </a:extLst>
          </p:cNvPr>
          <p:cNvSpPr>
            <a:spLocks noGrp="1"/>
          </p:cNvSpPr>
          <p:nvPr>
            <p:ph type="dt" sz="half" idx="10"/>
          </p:nvPr>
        </p:nvSpPr>
        <p:spPr/>
        <p:txBody>
          <a:bodyPr/>
          <a:lstStyle/>
          <a:p>
            <a:pPr>
              <a:defRPr/>
            </a:pPr>
            <a:r>
              <a:rPr lang="cs-CZ"/>
              <a:t>6</a:t>
            </a:r>
          </a:p>
        </p:txBody>
      </p:sp>
      <p:sp>
        <p:nvSpPr>
          <p:cNvPr id="5" name="Zástupný symbol pro zápatí 4">
            <a:extLst>
              <a:ext uri="{FF2B5EF4-FFF2-40B4-BE49-F238E27FC236}">
                <a16:creationId xmlns:a16="http://schemas.microsoft.com/office/drawing/2014/main" xmlns="" id="{C51F3526-E671-4B46-AB94-A25E7A59C3EE}"/>
              </a:ext>
            </a:extLst>
          </p:cNvPr>
          <p:cNvSpPr>
            <a:spLocks noGrp="1"/>
          </p:cNvSpPr>
          <p:nvPr>
            <p:ph type="ftr" sz="quarter" idx="11"/>
          </p:nvPr>
        </p:nvSpPr>
        <p:spPr/>
        <p:txBody>
          <a:bodyPr/>
          <a:lstStyle/>
          <a:p>
            <a:pPr>
              <a:defRPr/>
            </a:pPr>
            <a:r>
              <a:rPr lang="cs-CZ"/>
              <a:t>Křesťanská sociální etika. M. Martinek.  Jabok 2021</a:t>
            </a:r>
          </a:p>
        </p:txBody>
      </p:sp>
      <p:sp>
        <p:nvSpPr>
          <p:cNvPr id="6" name="Zástupný symbol pro číslo snímku 5">
            <a:extLst>
              <a:ext uri="{FF2B5EF4-FFF2-40B4-BE49-F238E27FC236}">
                <a16:creationId xmlns:a16="http://schemas.microsoft.com/office/drawing/2014/main" xmlns="" id="{A62542BE-CB38-4312-A073-12A801D77779}"/>
              </a:ext>
            </a:extLst>
          </p:cNvPr>
          <p:cNvSpPr>
            <a:spLocks noGrp="1"/>
          </p:cNvSpPr>
          <p:nvPr>
            <p:ph type="sldNum" sz="quarter" idx="12"/>
          </p:nvPr>
        </p:nvSpPr>
        <p:spPr/>
        <p:txBody>
          <a:bodyPr/>
          <a:lstStyle/>
          <a:p>
            <a:pPr>
              <a:defRPr/>
            </a:pPr>
            <a:fld id="{249CB112-29FC-4800-A0F7-4A877D4854F1}" type="slidenum">
              <a:rPr lang="cs-CZ" smtClean="0"/>
              <a:pPr>
                <a:defRPr/>
              </a:pPr>
              <a:t>22</a:t>
            </a:fld>
            <a:endParaRPr lang="cs-CZ"/>
          </a:p>
        </p:txBody>
      </p:sp>
    </p:spTree>
    <p:extLst>
      <p:ext uri="{BB962C8B-B14F-4D97-AF65-F5344CB8AC3E}">
        <p14:creationId xmlns:p14="http://schemas.microsoft.com/office/powerpoint/2010/main" xmlns="" val="33152968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Zástupný symbol pro datum 3"/>
          <p:cNvSpPr>
            <a:spLocks noGrp="1"/>
          </p:cNvSpPr>
          <p:nvPr>
            <p:ph type="dt" sz="quarter" idx="10"/>
          </p:nvPr>
        </p:nvSpPr>
        <p:spPr>
          <a:noFill/>
        </p:spPr>
        <p:txBody>
          <a:bodyPr/>
          <a:lstStyle/>
          <a:p>
            <a:r>
              <a:rPr lang="cs-CZ"/>
              <a:t>6</a:t>
            </a:r>
          </a:p>
        </p:txBody>
      </p:sp>
      <p:sp>
        <p:nvSpPr>
          <p:cNvPr id="21507" name="Zástupný symbol pro zápatí 4"/>
          <p:cNvSpPr>
            <a:spLocks noGrp="1"/>
          </p:cNvSpPr>
          <p:nvPr>
            <p:ph type="ftr" sz="quarter" idx="11"/>
          </p:nvPr>
        </p:nvSpPr>
        <p:spPr>
          <a:noFill/>
        </p:spPr>
        <p:txBody>
          <a:bodyPr/>
          <a:lstStyle/>
          <a:p>
            <a:r>
              <a:rPr lang="cs-CZ"/>
              <a:t>Křesťanská sociální etika. M. Martinek.  Jabok 2021</a:t>
            </a:r>
          </a:p>
        </p:txBody>
      </p:sp>
      <p:sp>
        <p:nvSpPr>
          <p:cNvPr id="21508" name="Zástupný symbol pro číslo snímku 5"/>
          <p:cNvSpPr>
            <a:spLocks noGrp="1"/>
          </p:cNvSpPr>
          <p:nvPr>
            <p:ph type="sldNum" sz="quarter" idx="12"/>
          </p:nvPr>
        </p:nvSpPr>
        <p:spPr>
          <a:noFill/>
        </p:spPr>
        <p:txBody>
          <a:bodyPr/>
          <a:lstStyle/>
          <a:p>
            <a:fld id="{02C0F018-8BFC-4F75-94BC-AB72AE8C6FC7}" type="slidenum">
              <a:rPr lang="cs-CZ"/>
              <a:pPr/>
              <a:t>23</a:t>
            </a:fld>
            <a:endParaRPr lang="cs-CZ"/>
          </a:p>
        </p:txBody>
      </p:sp>
      <p:sp>
        <p:nvSpPr>
          <p:cNvPr id="2" name="Rectangle 2"/>
          <p:cNvSpPr>
            <a:spLocks noGrp="1" noChangeArrowheads="1"/>
          </p:cNvSpPr>
          <p:nvPr>
            <p:ph type="title"/>
          </p:nvPr>
        </p:nvSpPr>
        <p:spPr/>
        <p:txBody>
          <a:bodyPr/>
          <a:lstStyle/>
          <a:p>
            <a:pPr eaLnBrk="1" hangingPunct="1">
              <a:defRPr/>
            </a:pPr>
            <a:r>
              <a:rPr lang="cs-CZ"/>
              <a:t>Etické hodnocení násilí</a:t>
            </a:r>
          </a:p>
        </p:txBody>
      </p:sp>
      <p:sp>
        <p:nvSpPr>
          <p:cNvPr id="3" name="Rectangle 3"/>
          <p:cNvSpPr>
            <a:spLocks noGrp="1" noChangeArrowheads="1"/>
          </p:cNvSpPr>
          <p:nvPr>
            <p:ph type="body" idx="1"/>
          </p:nvPr>
        </p:nvSpPr>
        <p:spPr>
          <a:xfrm>
            <a:off x="457200" y="1420814"/>
            <a:ext cx="8229600" cy="4710112"/>
          </a:xfrm>
        </p:spPr>
        <p:txBody>
          <a:bodyPr/>
          <a:lstStyle/>
          <a:p>
            <a:pPr eaLnBrk="1" hangingPunct="1">
              <a:lnSpc>
                <a:spcPct val="80000"/>
              </a:lnSpc>
              <a:defRPr/>
            </a:pPr>
            <a:r>
              <a:rPr lang="cs-CZ" sz="2400" dirty="0"/>
              <a:t>Křesťanská etika vychází z Desatera – 5. přikázání: Nezabiješ. Proto násilí na lidských osobách vždy hodnotí negativně. </a:t>
            </a:r>
          </a:p>
          <a:p>
            <a:pPr eaLnBrk="1" hangingPunct="1">
              <a:lnSpc>
                <a:spcPct val="80000"/>
              </a:lnSpc>
              <a:defRPr/>
            </a:pPr>
            <a:r>
              <a:rPr lang="cs-CZ" sz="2400" dirty="0"/>
              <a:t>Přesto křesťanská tradice začala brzy rozlišovat tři výjimečné situace, v nichž zabití člověka považovala za oprávněné: </a:t>
            </a:r>
          </a:p>
          <a:p>
            <a:pPr lvl="1" eaLnBrk="1" hangingPunct="1">
              <a:lnSpc>
                <a:spcPct val="80000"/>
              </a:lnSpc>
              <a:defRPr/>
            </a:pPr>
            <a:r>
              <a:rPr lang="cs-CZ" sz="2000" b="1" dirty="0"/>
              <a:t>trest smrti, </a:t>
            </a:r>
          </a:p>
          <a:p>
            <a:pPr lvl="1" eaLnBrk="1" hangingPunct="1">
              <a:lnSpc>
                <a:spcPct val="80000"/>
              </a:lnSpc>
              <a:defRPr/>
            </a:pPr>
            <a:r>
              <a:rPr lang="cs-CZ" sz="2000" b="1" dirty="0"/>
              <a:t>nutnou obranu </a:t>
            </a:r>
          </a:p>
          <a:p>
            <a:pPr lvl="1" eaLnBrk="1" hangingPunct="1">
              <a:lnSpc>
                <a:spcPct val="80000"/>
              </a:lnSpc>
              <a:defRPr/>
            </a:pPr>
            <a:r>
              <a:rPr lang="cs-CZ" sz="2000" b="1" dirty="0"/>
              <a:t>spravedlivou válku. </a:t>
            </a:r>
          </a:p>
          <a:p>
            <a:pPr eaLnBrk="1" hangingPunct="1">
              <a:lnSpc>
                <a:spcPct val="80000"/>
              </a:lnSpc>
              <a:defRPr/>
            </a:pPr>
            <a:r>
              <a:rPr lang="cs-CZ" sz="2400" dirty="0"/>
              <a:t>V posledním století jsou tyto tři situace podrobovány široké diskusi. Obhajoba spravedlivé války je zpochybňována zkušeností světových válek a existencí zbraní hromadného ničení.</a:t>
            </a:r>
          </a:p>
          <a:p>
            <a:pPr eaLnBrk="1" hangingPunct="1">
              <a:lnSpc>
                <a:spcPct val="80000"/>
              </a:lnSpc>
              <a:defRPr/>
            </a:pPr>
            <a:r>
              <a:rPr lang="cs-CZ" sz="2400" dirty="0"/>
              <a:t>Novými problémy jsou </a:t>
            </a:r>
            <a:r>
              <a:rPr lang="cs-CZ" sz="2400" b="1" dirty="0"/>
              <a:t>terorismus</a:t>
            </a:r>
            <a:r>
              <a:rPr lang="cs-CZ" sz="2400" dirty="0"/>
              <a:t> a tzv. </a:t>
            </a:r>
            <a:r>
              <a:rPr lang="cs-CZ" sz="2400" b="1" dirty="0"/>
              <a:t>preventivní válka.</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548680"/>
            <a:ext cx="8229600" cy="852704"/>
          </a:xfrm>
        </p:spPr>
        <p:txBody>
          <a:bodyPr/>
          <a:lstStyle/>
          <a:p>
            <a:r>
              <a:rPr lang="cs-CZ" dirty="0"/>
              <a:t>Příčiny ozbrojených konfliktů</a:t>
            </a:r>
          </a:p>
        </p:txBody>
      </p:sp>
      <p:sp>
        <p:nvSpPr>
          <p:cNvPr id="3" name="Zástupný symbol pro obsah 2"/>
          <p:cNvSpPr>
            <a:spLocks noGrp="1"/>
          </p:cNvSpPr>
          <p:nvPr>
            <p:ph idx="1"/>
          </p:nvPr>
        </p:nvSpPr>
        <p:spPr>
          <a:xfrm>
            <a:off x="457200" y="1340768"/>
            <a:ext cx="8229600" cy="4983832"/>
          </a:xfrm>
        </p:spPr>
        <p:txBody>
          <a:bodyPr>
            <a:noAutofit/>
          </a:bodyPr>
          <a:lstStyle/>
          <a:p>
            <a:pPr>
              <a:spcBef>
                <a:spcPts val="0"/>
              </a:spcBef>
            </a:pPr>
            <a:r>
              <a:rPr lang="cs-CZ" sz="2400" b="1" dirty="0"/>
              <a:t>Psychologické</a:t>
            </a:r>
            <a:r>
              <a:rPr lang="cs-CZ" sz="2400" dirty="0"/>
              <a:t>:</a:t>
            </a:r>
          </a:p>
          <a:p>
            <a:pPr lvl="1">
              <a:spcBef>
                <a:spcPts val="0"/>
              </a:spcBef>
            </a:pPr>
            <a:r>
              <a:rPr lang="cs-CZ" sz="2000" dirty="0"/>
              <a:t>Vrozená agresivita – zvláště u mužů („války vznikají proto, že muži rádi bojují“; „jeli méně válek, je více domácího násilí, sportovní agresivity apod.“); teorie sociálního darwinismu.</a:t>
            </a:r>
          </a:p>
          <a:p>
            <a:pPr lvl="1">
              <a:spcBef>
                <a:spcPts val="0"/>
              </a:spcBef>
            </a:pPr>
            <a:r>
              <a:rPr lang="cs-CZ" sz="2000" dirty="0"/>
              <a:t>Relativní deprivace – pocity deprivace a frustrace nejsou vlastní pouze jedincům, ale i skupinám.</a:t>
            </a:r>
          </a:p>
          <a:p>
            <a:pPr lvl="1">
              <a:spcBef>
                <a:spcPts val="0"/>
              </a:spcBef>
            </a:pPr>
            <a:r>
              <a:rPr lang="cs-CZ" sz="2000" dirty="0"/>
              <a:t>Problém vůdcovství – největší konflikty vyvolaly psychopatologické osoby (Napoleon, Stalin, Hitler, </a:t>
            </a:r>
            <a:r>
              <a:rPr lang="cs-CZ" sz="2000" dirty="0" err="1"/>
              <a:t>Mao</a:t>
            </a:r>
            <a:r>
              <a:rPr lang="cs-CZ" sz="2000" dirty="0"/>
              <a:t>, </a:t>
            </a:r>
            <a:r>
              <a:rPr lang="cs-CZ" sz="2000" dirty="0" err="1"/>
              <a:t>Pol</a:t>
            </a:r>
            <a:r>
              <a:rPr lang="cs-CZ" sz="2000" dirty="0"/>
              <a:t>-Pot atd.) </a:t>
            </a:r>
          </a:p>
          <a:p>
            <a:pPr>
              <a:spcBef>
                <a:spcPts val="0"/>
              </a:spcBef>
            </a:pPr>
            <a:r>
              <a:rPr lang="cs-CZ" sz="2400" b="1" dirty="0"/>
              <a:t>Kulturní (etnické a náboženské) – nejčastější:</a:t>
            </a:r>
          </a:p>
          <a:p>
            <a:pPr lvl="1">
              <a:spcBef>
                <a:spcPts val="0"/>
              </a:spcBef>
            </a:pPr>
            <a:r>
              <a:rPr lang="cs-CZ" sz="2000" dirty="0"/>
              <a:t>Snaha o národní či etnické sebeurčení (dekolonizační boje za samostatnost, vnitřní boje v </a:t>
            </a:r>
            <a:r>
              <a:rPr lang="cs-CZ" sz="2000" dirty="0" err="1"/>
              <a:t>multietnických</a:t>
            </a:r>
            <a:r>
              <a:rPr lang="cs-CZ" sz="2000" dirty="0"/>
              <a:t> státech)</a:t>
            </a:r>
          </a:p>
          <a:p>
            <a:pPr lvl="1">
              <a:spcBef>
                <a:spcPts val="0"/>
              </a:spcBef>
            </a:pPr>
            <a:r>
              <a:rPr lang="cs-CZ" sz="2000" dirty="0"/>
              <a:t>Náboženská neslučitelnost a z ní vyplývající agresivita </a:t>
            </a:r>
          </a:p>
          <a:p>
            <a:pPr lvl="1">
              <a:spcBef>
                <a:spcPts val="0"/>
              </a:spcBef>
            </a:pPr>
            <a:r>
              <a:rPr lang="cs-CZ" sz="2000" dirty="0"/>
              <a:t>Nejhlubší a nejdelší konflikty jsou při spojení obou prvků</a:t>
            </a:r>
          </a:p>
        </p:txBody>
      </p:sp>
      <p:sp>
        <p:nvSpPr>
          <p:cNvPr id="4" name="Zástupný symbol pro datum 3"/>
          <p:cNvSpPr>
            <a:spLocks noGrp="1"/>
          </p:cNvSpPr>
          <p:nvPr>
            <p:ph type="dt" sz="half" idx="10"/>
          </p:nvPr>
        </p:nvSpPr>
        <p:spPr/>
        <p:txBody>
          <a:bodyPr/>
          <a:lstStyle/>
          <a:p>
            <a:r>
              <a:rPr lang="cs-CZ"/>
              <a:t>6</a:t>
            </a:r>
          </a:p>
        </p:txBody>
      </p:sp>
      <p:sp>
        <p:nvSpPr>
          <p:cNvPr id="5" name="Zástupný symbol pro zápatí 4"/>
          <p:cNvSpPr>
            <a:spLocks noGrp="1"/>
          </p:cNvSpPr>
          <p:nvPr>
            <p:ph type="ftr" sz="quarter" idx="11"/>
          </p:nvPr>
        </p:nvSpPr>
        <p:spPr/>
        <p:txBody>
          <a:bodyPr/>
          <a:lstStyle/>
          <a:p>
            <a:r>
              <a:rPr lang="cs-CZ"/>
              <a:t>Křesťanská sociální etika. M. Martinek.  Jabok 2021</a:t>
            </a:r>
            <a:endParaRPr lang="cs-CZ" dirty="0"/>
          </a:p>
        </p:txBody>
      </p:sp>
      <p:sp>
        <p:nvSpPr>
          <p:cNvPr id="6" name="Zástupný symbol pro číslo snímku 5"/>
          <p:cNvSpPr>
            <a:spLocks noGrp="1"/>
          </p:cNvSpPr>
          <p:nvPr>
            <p:ph type="sldNum" sz="quarter" idx="12"/>
          </p:nvPr>
        </p:nvSpPr>
        <p:spPr/>
        <p:txBody>
          <a:bodyPr/>
          <a:lstStyle/>
          <a:p>
            <a:fld id="{20264769-77EF-4CD0-90DE-F7D7F2D423C4}" type="slidenum">
              <a:rPr lang="cs-CZ" smtClean="0"/>
              <a:pPr/>
              <a:t>24</a:t>
            </a:fld>
            <a:endParaRPr lang="cs-CZ"/>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404664"/>
            <a:ext cx="8229600" cy="720080"/>
          </a:xfrm>
        </p:spPr>
        <p:txBody>
          <a:bodyPr>
            <a:normAutofit fontScale="90000"/>
          </a:bodyPr>
          <a:lstStyle/>
          <a:p>
            <a:r>
              <a:rPr lang="cs-CZ" dirty="0"/>
              <a:t>Příčiny ozbrojených konfliktů</a:t>
            </a:r>
          </a:p>
        </p:txBody>
      </p:sp>
      <p:sp>
        <p:nvSpPr>
          <p:cNvPr id="3" name="Zástupný symbol pro obsah 2"/>
          <p:cNvSpPr>
            <a:spLocks noGrp="1"/>
          </p:cNvSpPr>
          <p:nvPr>
            <p:ph idx="1"/>
          </p:nvPr>
        </p:nvSpPr>
        <p:spPr>
          <a:xfrm>
            <a:off x="457200" y="1340768"/>
            <a:ext cx="8229600" cy="4983832"/>
          </a:xfrm>
        </p:spPr>
        <p:txBody>
          <a:bodyPr>
            <a:normAutofit lnSpcReduction="10000"/>
          </a:bodyPr>
          <a:lstStyle/>
          <a:p>
            <a:pPr>
              <a:spcBef>
                <a:spcPts val="0"/>
              </a:spcBef>
            </a:pPr>
            <a:r>
              <a:rPr lang="cs-CZ" sz="2400" b="1" dirty="0"/>
              <a:t>Ekonomické</a:t>
            </a:r>
            <a:r>
              <a:rPr lang="cs-CZ" sz="2400" dirty="0"/>
              <a:t>:</a:t>
            </a:r>
          </a:p>
          <a:p>
            <a:pPr lvl="1">
              <a:spcBef>
                <a:spcPts val="0"/>
              </a:spcBef>
            </a:pPr>
            <a:r>
              <a:rPr lang="cs-CZ" sz="2000" dirty="0"/>
              <a:t>Čím vyšší je úroveň majetkových a příjmových rozdílů, tím vyšší je riziko konfliktů (válka je pro chudé lidi zdroj obživy; bohatství a korupce mocných vzbuzuje nenávist chudých)</a:t>
            </a:r>
          </a:p>
          <a:p>
            <a:pPr lvl="1">
              <a:spcBef>
                <a:spcPts val="0"/>
              </a:spcBef>
            </a:pPr>
            <a:r>
              <a:rPr lang="cs-CZ" sz="2000" dirty="0"/>
              <a:t>Nerostné bohatství (zvláště ropa) je vysokým bezpečnostním rizikem</a:t>
            </a:r>
          </a:p>
          <a:p>
            <a:pPr lvl="1">
              <a:spcBef>
                <a:spcPts val="0"/>
              </a:spcBef>
            </a:pPr>
            <a:r>
              <a:rPr lang="cs-CZ" sz="2000" dirty="0"/>
              <a:t>Obchod se zbraněmi</a:t>
            </a:r>
          </a:p>
          <a:p>
            <a:pPr>
              <a:spcBef>
                <a:spcPts val="0"/>
              </a:spcBef>
            </a:pPr>
            <a:r>
              <a:rPr lang="cs-CZ" sz="2400" b="1" dirty="0"/>
              <a:t>Politické</a:t>
            </a:r>
            <a:r>
              <a:rPr lang="cs-CZ" sz="2400" dirty="0"/>
              <a:t>:</a:t>
            </a:r>
          </a:p>
          <a:p>
            <a:pPr lvl="1">
              <a:spcBef>
                <a:spcPts val="0"/>
              </a:spcBef>
            </a:pPr>
            <a:r>
              <a:rPr lang="cs-CZ" sz="2000" dirty="0"/>
              <a:t>Autoritativní a represivní režimy generují odpor  a jsou více náchylné ke konfliktům než režimy demokratické</a:t>
            </a:r>
          </a:p>
          <a:p>
            <a:pPr lvl="1">
              <a:spcBef>
                <a:spcPts val="0"/>
              </a:spcBef>
            </a:pPr>
            <a:r>
              <a:rPr lang="cs-CZ" sz="2000" dirty="0"/>
              <a:t>Zhroucené státy otevírají prostor pro </a:t>
            </a:r>
            <a:r>
              <a:rPr lang="cs-CZ" sz="2000" dirty="0" err="1"/>
              <a:t>interkomunální</a:t>
            </a:r>
            <a:r>
              <a:rPr lang="cs-CZ" sz="2000" dirty="0"/>
              <a:t> boje</a:t>
            </a:r>
          </a:p>
          <a:p>
            <a:pPr>
              <a:spcBef>
                <a:spcPts val="0"/>
              </a:spcBef>
            </a:pPr>
            <a:r>
              <a:rPr lang="cs-CZ" sz="2400" b="1" dirty="0"/>
              <a:t>Geografické:</a:t>
            </a:r>
            <a:r>
              <a:rPr lang="cs-CZ" sz="2400" dirty="0"/>
              <a:t> válka, nepřátelské etnikum či náboženství v sousedním státě</a:t>
            </a:r>
          </a:p>
          <a:p>
            <a:pPr>
              <a:spcBef>
                <a:spcPts val="0"/>
              </a:spcBef>
            </a:pPr>
            <a:r>
              <a:rPr lang="cs-CZ" sz="2400" b="1" dirty="0"/>
              <a:t>Demografické:</a:t>
            </a:r>
            <a:r>
              <a:rPr lang="cs-CZ" sz="2400" dirty="0"/>
              <a:t> rychlý populační růst, vysoký podíl nezaměstnaných (zvláště mladých mužů)</a:t>
            </a:r>
          </a:p>
        </p:txBody>
      </p:sp>
      <p:sp>
        <p:nvSpPr>
          <p:cNvPr id="4" name="Zástupný symbol pro datum 3"/>
          <p:cNvSpPr>
            <a:spLocks noGrp="1"/>
          </p:cNvSpPr>
          <p:nvPr>
            <p:ph type="dt" sz="half" idx="10"/>
          </p:nvPr>
        </p:nvSpPr>
        <p:spPr/>
        <p:txBody>
          <a:bodyPr/>
          <a:lstStyle/>
          <a:p>
            <a:r>
              <a:rPr lang="cs-CZ"/>
              <a:t>6</a:t>
            </a:r>
          </a:p>
        </p:txBody>
      </p:sp>
      <p:sp>
        <p:nvSpPr>
          <p:cNvPr id="5" name="Zástupný symbol pro zápatí 4"/>
          <p:cNvSpPr>
            <a:spLocks noGrp="1"/>
          </p:cNvSpPr>
          <p:nvPr>
            <p:ph type="ftr" sz="quarter" idx="11"/>
          </p:nvPr>
        </p:nvSpPr>
        <p:spPr/>
        <p:txBody>
          <a:bodyPr/>
          <a:lstStyle/>
          <a:p>
            <a:r>
              <a:rPr lang="cs-CZ"/>
              <a:t>Křesťanská sociální etika. M. Martinek.  Jabok 2021</a:t>
            </a:r>
          </a:p>
        </p:txBody>
      </p:sp>
      <p:sp>
        <p:nvSpPr>
          <p:cNvPr id="6" name="Zástupný symbol pro číslo snímku 5"/>
          <p:cNvSpPr>
            <a:spLocks noGrp="1"/>
          </p:cNvSpPr>
          <p:nvPr>
            <p:ph type="sldNum" sz="quarter" idx="12"/>
          </p:nvPr>
        </p:nvSpPr>
        <p:spPr/>
        <p:txBody>
          <a:bodyPr/>
          <a:lstStyle/>
          <a:p>
            <a:fld id="{20264769-77EF-4CD0-90DE-F7D7F2D423C4}" type="slidenum">
              <a:rPr lang="cs-CZ" smtClean="0"/>
              <a:pPr/>
              <a:t>25</a:t>
            </a:fld>
            <a:endParaRPr lang="cs-CZ"/>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Ozbrojené složky státu</a:t>
            </a:r>
          </a:p>
        </p:txBody>
      </p:sp>
      <p:sp>
        <p:nvSpPr>
          <p:cNvPr id="3" name="Zástupný symbol pro obsah 2"/>
          <p:cNvSpPr>
            <a:spLocks noGrp="1"/>
          </p:cNvSpPr>
          <p:nvPr>
            <p:ph idx="1"/>
          </p:nvPr>
        </p:nvSpPr>
        <p:spPr/>
        <p:txBody>
          <a:bodyPr/>
          <a:lstStyle/>
          <a:p>
            <a:r>
              <a:rPr lang="cs-CZ" sz="2800" dirty="0"/>
              <a:t>Ozbrojený bezpečnostní sbor plní obecné a speciální úkoly bezpečnostního charakteru, které vyplývají z bezpečnostní politiky státu, jako jsou ochrana celospolečenských zájmů a hodnot, ochrana fyzických osob, jejich životů, zdraví, lidské důstojnosti a majetku, právnických osob a jejich majetku (definice MV ČR). </a:t>
            </a:r>
          </a:p>
          <a:p>
            <a:r>
              <a:rPr lang="cs-CZ" sz="2800" dirty="0"/>
              <a:t>Jedná se o Policii ČR, Vězeňskou službu ČR a Celní správu ČR.</a:t>
            </a:r>
          </a:p>
        </p:txBody>
      </p:sp>
      <p:sp>
        <p:nvSpPr>
          <p:cNvPr id="4" name="Zástupný symbol pro datum 3"/>
          <p:cNvSpPr>
            <a:spLocks noGrp="1"/>
          </p:cNvSpPr>
          <p:nvPr>
            <p:ph type="dt" sz="half" idx="10"/>
          </p:nvPr>
        </p:nvSpPr>
        <p:spPr/>
        <p:txBody>
          <a:bodyPr/>
          <a:lstStyle/>
          <a:p>
            <a:pPr>
              <a:defRPr/>
            </a:pPr>
            <a:r>
              <a:rPr lang="cs-CZ"/>
              <a:t>6</a:t>
            </a:r>
          </a:p>
        </p:txBody>
      </p:sp>
      <p:sp>
        <p:nvSpPr>
          <p:cNvPr id="5" name="Zástupný symbol pro zápatí 4"/>
          <p:cNvSpPr>
            <a:spLocks noGrp="1"/>
          </p:cNvSpPr>
          <p:nvPr>
            <p:ph type="ftr" sz="quarter" idx="11"/>
          </p:nvPr>
        </p:nvSpPr>
        <p:spPr/>
        <p:txBody>
          <a:bodyPr/>
          <a:lstStyle/>
          <a:p>
            <a:pPr>
              <a:defRPr/>
            </a:pPr>
            <a:r>
              <a:rPr lang="cs-CZ"/>
              <a:t>Křesťanská sociální etika. M. Martinek.  Jabok 2021</a:t>
            </a:r>
          </a:p>
        </p:txBody>
      </p:sp>
      <p:sp>
        <p:nvSpPr>
          <p:cNvPr id="6" name="Zástupný symbol pro číslo snímku 5"/>
          <p:cNvSpPr>
            <a:spLocks noGrp="1"/>
          </p:cNvSpPr>
          <p:nvPr>
            <p:ph type="sldNum" sz="quarter" idx="12"/>
          </p:nvPr>
        </p:nvSpPr>
        <p:spPr/>
        <p:txBody>
          <a:bodyPr/>
          <a:lstStyle/>
          <a:p>
            <a:pPr>
              <a:defRPr/>
            </a:pPr>
            <a:fld id="{249CB112-29FC-4800-A0F7-4A877D4854F1}" type="slidenum">
              <a:rPr lang="cs-CZ" smtClean="0"/>
              <a:pPr>
                <a:defRPr/>
              </a:pPr>
              <a:t>26</a:t>
            </a:fld>
            <a:endParaRPr lang="cs-CZ"/>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Zástupný symbol pro datum 3"/>
          <p:cNvSpPr>
            <a:spLocks noGrp="1"/>
          </p:cNvSpPr>
          <p:nvPr>
            <p:ph type="dt" sz="quarter" idx="10"/>
          </p:nvPr>
        </p:nvSpPr>
        <p:spPr>
          <a:noFill/>
        </p:spPr>
        <p:txBody>
          <a:bodyPr/>
          <a:lstStyle/>
          <a:p>
            <a:r>
              <a:rPr lang="cs-CZ"/>
              <a:t>6</a:t>
            </a:r>
          </a:p>
        </p:txBody>
      </p:sp>
      <p:sp>
        <p:nvSpPr>
          <p:cNvPr id="24579" name="Zástupný symbol pro zápatí 4"/>
          <p:cNvSpPr>
            <a:spLocks noGrp="1"/>
          </p:cNvSpPr>
          <p:nvPr>
            <p:ph type="ftr" sz="quarter" idx="11"/>
          </p:nvPr>
        </p:nvSpPr>
        <p:spPr>
          <a:noFill/>
        </p:spPr>
        <p:txBody>
          <a:bodyPr/>
          <a:lstStyle/>
          <a:p>
            <a:r>
              <a:rPr lang="cs-CZ"/>
              <a:t>Křesťanská sociální etika. M. Martinek.  Jabok 2021</a:t>
            </a:r>
          </a:p>
        </p:txBody>
      </p:sp>
      <p:sp>
        <p:nvSpPr>
          <p:cNvPr id="24580" name="Zástupný symbol pro číslo snímku 5"/>
          <p:cNvSpPr>
            <a:spLocks noGrp="1"/>
          </p:cNvSpPr>
          <p:nvPr>
            <p:ph type="sldNum" sz="quarter" idx="12"/>
          </p:nvPr>
        </p:nvSpPr>
        <p:spPr>
          <a:noFill/>
        </p:spPr>
        <p:txBody>
          <a:bodyPr/>
          <a:lstStyle/>
          <a:p>
            <a:fld id="{FDEBB050-C6BA-4C39-8ED1-631BB30ED29D}" type="slidenum">
              <a:rPr lang="cs-CZ"/>
              <a:pPr/>
              <a:t>27</a:t>
            </a:fld>
            <a:endParaRPr lang="cs-CZ"/>
          </a:p>
        </p:txBody>
      </p:sp>
      <p:sp>
        <p:nvSpPr>
          <p:cNvPr id="63490" name="Rectangle 2"/>
          <p:cNvSpPr>
            <a:spLocks noGrp="1" noChangeArrowheads="1"/>
          </p:cNvSpPr>
          <p:nvPr>
            <p:ph type="title"/>
          </p:nvPr>
        </p:nvSpPr>
        <p:spPr>
          <a:xfrm>
            <a:off x="457200" y="277813"/>
            <a:ext cx="8229600" cy="703262"/>
          </a:xfrm>
        </p:spPr>
        <p:txBody>
          <a:bodyPr/>
          <a:lstStyle/>
          <a:p>
            <a:pPr eaLnBrk="1" hangingPunct="1">
              <a:defRPr/>
            </a:pPr>
            <a:r>
              <a:rPr lang="cs-CZ" sz="4000" b="1"/>
              <a:t>Trestní právo</a:t>
            </a:r>
          </a:p>
        </p:txBody>
      </p:sp>
      <p:sp>
        <p:nvSpPr>
          <p:cNvPr id="63491" name="Rectangle 3"/>
          <p:cNvSpPr>
            <a:spLocks noGrp="1" noChangeArrowheads="1"/>
          </p:cNvSpPr>
          <p:nvPr>
            <p:ph type="body" idx="1"/>
          </p:nvPr>
        </p:nvSpPr>
        <p:spPr>
          <a:xfrm>
            <a:off x="457200" y="1196751"/>
            <a:ext cx="8435975" cy="4934173"/>
          </a:xfrm>
        </p:spPr>
        <p:txBody>
          <a:bodyPr/>
          <a:lstStyle/>
          <a:p>
            <a:pPr eaLnBrk="1" hangingPunct="1">
              <a:lnSpc>
                <a:spcPct val="80000"/>
              </a:lnSpc>
              <a:defRPr/>
            </a:pPr>
            <a:r>
              <a:rPr lang="cs-CZ" sz="2400" dirty="0"/>
              <a:t>Nejsilnější právní prostředek, jímž stát omezuje jednotlivce a jeho lidská práva. ČR je na 3. místě v EU (po Rumunsku a Bulharsku) v počtu vězněných osob. Účinnost vězení pro nápravu provinilých je však minimální – je třeba hledat alternativní tresty.</a:t>
            </a:r>
          </a:p>
          <a:p>
            <a:pPr eaLnBrk="1" hangingPunct="1">
              <a:lnSpc>
                <a:spcPct val="80000"/>
              </a:lnSpc>
              <a:defRPr/>
            </a:pPr>
            <a:r>
              <a:rPr lang="cs-CZ" sz="2400" b="1" dirty="0"/>
              <a:t>Trestání</a:t>
            </a:r>
            <a:r>
              <a:rPr lang="cs-CZ" sz="2400" dirty="0"/>
              <a:t> těch, kdo se dopustili protizákonného jednání, slouží:</a:t>
            </a:r>
          </a:p>
          <a:p>
            <a:pPr lvl="1" eaLnBrk="1" hangingPunct="1">
              <a:lnSpc>
                <a:spcPct val="80000"/>
              </a:lnSpc>
              <a:defRPr/>
            </a:pPr>
            <a:r>
              <a:rPr lang="cs-CZ" sz="2400" dirty="0"/>
              <a:t>K ochraně veřejného pořádku a zajištění bezpečnosti osob</a:t>
            </a:r>
          </a:p>
          <a:p>
            <a:pPr lvl="1" eaLnBrk="1" hangingPunct="1">
              <a:lnSpc>
                <a:spcPct val="80000"/>
              </a:lnSpc>
              <a:defRPr/>
            </a:pPr>
            <a:r>
              <a:rPr lang="cs-CZ" sz="2400" dirty="0"/>
              <a:t>K nápravě provinilce</a:t>
            </a:r>
          </a:p>
          <a:p>
            <a:pPr lvl="1" eaLnBrk="1" hangingPunct="1">
              <a:lnSpc>
                <a:spcPct val="80000"/>
              </a:lnSpc>
              <a:defRPr/>
            </a:pPr>
            <a:r>
              <a:rPr lang="cs-CZ" sz="2400" dirty="0"/>
              <a:t>K mravnímu odčinění, pokud provinilý svůj trest dobrovolně přijímá.</a:t>
            </a:r>
          </a:p>
          <a:p>
            <a:pPr eaLnBrk="1" hangingPunct="1">
              <a:lnSpc>
                <a:spcPct val="80000"/>
              </a:lnSpc>
              <a:defRPr/>
            </a:pPr>
            <a:r>
              <a:rPr lang="cs-CZ" sz="2400" dirty="0"/>
              <a:t>Při vyšetřování je nutno úzkostlivě dodržovat </a:t>
            </a:r>
            <a:r>
              <a:rPr lang="cs-CZ" sz="2400" b="1" dirty="0"/>
              <a:t>zákaz mučení</a:t>
            </a:r>
            <a:r>
              <a:rPr lang="cs-CZ" sz="2400" dirty="0"/>
              <a:t>, a to i v případě těch nejzávažnějších kriminálních činů (KSNC 404).</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7813"/>
            <a:ext cx="8229600" cy="846931"/>
          </a:xfrm>
        </p:spPr>
        <p:txBody>
          <a:bodyPr/>
          <a:lstStyle/>
          <a:p>
            <a:r>
              <a:rPr lang="cs-CZ" b="1" dirty="0"/>
              <a:t>Trest smrti</a:t>
            </a:r>
            <a:endParaRPr lang="cs-CZ" dirty="0"/>
          </a:p>
        </p:txBody>
      </p:sp>
      <p:sp>
        <p:nvSpPr>
          <p:cNvPr id="3" name="Zástupný symbol pro obsah 2"/>
          <p:cNvSpPr>
            <a:spLocks noGrp="1"/>
          </p:cNvSpPr>
          <p:nvPr>
            <p:ph idx="1"/>
          </p:nvPr>
        </p:nvSpPr>
        <p:spPr>
          <a:xfrm>
            <a:off x="323528" y="1124744"/>
            <a:ext cx="8507288" cy="5112568"/>
          </a:xfrm>
        </p:spPr>
        <p:txBody>
          <a:bodyPr/>
          <a:lstStyle/>
          <a:p>
            <a:pPr eaLnBrk="1" hangingPunct="1">
              <a:defRPr/>
            </a:pPr>
            <a:r>
              <a:rPr lang="cs-CZ" sz="1600" b="1" dirty="0"/>
              <a:t>Trest smrti</a:t>
            </a:r>
            <a:r>
              <a:rPr lang="cs-CZ" sz="1600" dirty="0"/>
              <a:t> církev nevylučuje za předpokladu, že je naprosto bezpečně zjištěn pachatel a jeho odpovědnost a pokud je to jediná možnost účinné záchrany lidských životů před útočníkem (KSNC 405). Zároveň církev vnímá jako znamení naděje to, že stále vzrůstá odpor veřejného mínění proti trestu smrti.</a:t>
            </a:r>
          </a:p>
          <a:p>
            <a:r>
              <a:rPr lang="cs-CZ" sz="1600" dirty="0">
                <a:solidFill>
                  <a:srgbClr val="FFFF00"/>
                </a:solidFill>
              </a:rPr>
              <a:t>1. 8. 2018: Papež František schválil revizi článku 2267 Katechismu katolické církve týkající se trestu smrti. Podle nového ustanovení je nyní trest smrti nepřípustný za jakýchkoli okolností. Vatikán uvedl, že nový postoj k hrdelnímu trestu odráží názor papeže Františka, který trest smrti naprosto odmítá. Dosavadní katechismus přitom trest smrti povoloval ve výjimečných případech.</a:t>
            </a:r>
          </a:p>
          <a:p>
            <a:r>
              <a:rPr lang="cs-CZ" sz="1600" dirty="0"/>
              <a:t>Nové znění: </a:t>
            </a:r>
            <a:r>
              <a:rPr lang="cs-CZ" sz="1600" b="1" dirty="0"/>
              <a:t>Uchýlení se k trestu smrti bylo v případě legitimní autority po spravedlivém procesu dlouhou dobu považováno za přiměřenou reakci na závažnost určitých trestných činů a za přiměřený, ačkoli extrémní prostředek k zabezpečení obecného dobra. Dnes si však stále více uvědomujeme, že člověk neztrácí důstojnost ani po spáchání velmi závažných zločinů. Navíc se objevuje nové chápání významu, který mají tresty uvalené státem. A konečně byly vyvinuty efektivnější vězeňské systémy, které zajišťují náležitou ochranu občanů, zároveň však pachatele s definitivní platností nepřipravují o možnost spásy. Církev proto ve světle evangelia učí, že trest smrti je nepřípustný, protože je útokem na nedotknutelnost a důstojnost člověka, a rozhodně usiluje o jeho zrušení na celém světě.</a:t>
            </a:r>
          </a:p>
        </p:txBody>
      </p:sp>
      <p:sp>
        <p:nvSpPr>
          <p:cNvPr id="4" name="Zástupný symbol pro datum 3"/>
          <p:cNvSpPr>
            <a:spLocks noGrp="1"/>
          </p:cNvSpPr>
          <p:nvPr>
            <p:ph type="dt" sz="half" idx="10"/>
          </p:nvPr>
        </p:nvSpPr>
        <p:spPr/>
        <p:txBody>
          <a:bodyPr/>
          <a:lstStyle/>
          <a:p>
            <a:pPr>
              <a:defRPr/>
            </a:pPr>
            <a:r>
              <a:rPr lang="cs-CZ"/>
              <a:t>6</a:t>
            </a:r>
          </a:p>
        </p:txBody>
      </p:sp>
      <p:sp>
        <p:nvSpPr>
          <p:cNvPr id="5" name="Zástupný symbol pro zápatí 4"/>
          <p:cNvSpPr>
            <a:spLocks noGrp="1"/>
          </p:cNvSpPr>
          <p:nvPr>
            <p:ph type="ftr" sz="quarter" idx="11"/>
          </p:nvPr>
        </p:nvSpPr>
        <p:spPr/>
        <p:txBody>
          <a:bodyPr/>
          <a:lstStyle/>
          <a:p>
            <a:pPr>
              <a:defRPr/>
            </a:pPr>
            <a:r>
              <a:rPr lang="cs-CZ"/>
              <a:t>Křesťanská sociální etika. M. Martinek.  Jabok 2021</a:t>
            </a:r>
          </a:p>
        </p:txBody>
      </p:sp>
      <p:sp>
        <p:nvSpPr>
          <p:cNvPr id="6" name="Zástupný symbol pro číslo snímku 5"/>
          <p:cNvSpPr>
            <a:spLocks noGrp="1"/>
          </p:cNvSpPr>
          <p:nvPr>
            <p:ph type="sldNum" sz="quarter" idx="12"/>
          </p:nvPr>
        </p:nvSpPr>
        <p:spPr/>
        <p:txBody>
          <a:bodyPr/>
          <a:lstStyle/>
          <a:p>
            <a:pPr>
              <a:defRPr/>
            </a:pPr>
            <a:fld id="{249CB112-29FC-4800-A0F7-4A877D4854F1}" type="slidenum">
              <a:rPr lang="cs-CZ" smtClean="0"/>
              <a:pPr>
                <a:defRPr/>
              </a:pPr>
              <a:t>28</a:t>
            </a:fld>
            <a:endParaRPr lang="cs-CZ"/>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4355976" y="692696"/>
            <a:ext cx="4330824" cy="5438229"/>
          </a:xfrm>
        </p:spPr>
        <p:txBody>
          <a:bodyPr/>
          <a:lstStyle/>
          <a:p>
            <a:r>
              <a:rPr lang="cs-CZ" sz="1800" dirty="0">
                <a:solidFill>
                  <a:srgbClr val="FFFF00"/>
                </a:solidFill>
              </a:rPr>
              <a:t>Podle průzkumu CVVM z května 2013 se 62 % občanů ČR vyslovilo pro existenci trestu smrti, proti je 32 %. </a:t>
            </a:r>
            <a:endParaRPr lang="cs-CZ" sz="1800" b="1" dirty="0">
              <a:solidFill>
                <a:srgbClr val="FFFF00"/>
              </a:solidFill>
            </a:endParaRPr>
          </a:p>
          <a:p>
            <a:r>
              <a:rPr lang="cs-CZ" sz="1800" b="1" dirty="0"/>
              <a:t>Třetinový pokles poprav</a:t>
            </a:r>
            <a:r>
              <a:rPr lang="cs-CZ" sz="1800" dirty="0"/>
              <a:t> je velmi pozitivní zpráva </a:t>
            </a:r>
            <a:r>
              <a:rPr lang="cs-CZ" sz="1800" dirty="0" err="1"/>
              <a:t>Amnesty</a:t>
            </a:r>
            <a:r>
              <a:rPr lang="cs-CZ" sz="1800" dirty="0"/>
              <a:t> reportu o trestu smrti a popravách v roce 2018. Nejvíc k tomu přispěla pravděpodobně </a:t>
            </a:r>
            <a:r>
              <a:rPr lang="cs-CZ" sz="1800" b="1" dirty="0"/>
              <a:t>změna protidrogových zákonů v Íránu</a:t>
            </a:r>
            <a:r>
              <a:rPr lang="cs-CZ" sz="1800" dirty="0"/>
              <a:t> – ten se léta řadí mezi země, kde jsou popravy běžné, ale v roce 2018 se počet poprav </a:t>
            </a:r>
            <a:r>
              <a:rPr lang="cs-CZ" sz="1800" b="1" dirty="0"/>
              <a:t>snížil o celých 50%</a:t>
            </a:r>
            <a:r>
              <a:rPr lang="cs-CZ" sz="1800" dirty="0"/>
              <a:t>. Počet vykonaných poprav taky výrazně snížily </a:t>
            </a:r>
            <a:r>
              <a:rPr lang="cs-CZ" sz="1800" b="1" dirty="0"/>
              <a:t>Irák, Pákistán a Somálsko</a:t>
            </a:r>
            <a:r>
              <a:rPr lang="cs-CZ" sz="1800" dirty="0"/>
              <a:t>. Výsledkem je, že počty provedených poprav </a:t>
            </a:r>
            <a:r>
              <a:rPr lang="cs-CZ" sz="1800" b="1" dirty="0"/>
              <a:t>klesly celosvětově z </a:t>
            </a:r>
            <a:r>
              <a:rPr lang="cs-CZ" sz="1800" dirty="0"/>
              <a:t>nejméně</a:t>
            </a:r>
            <a:r>
              <a:rPr lang="cs-CZ" sz="1800" b="1" dirty="0"/>
              <a:t> 993 </a:t>
            </a:r>
            <a:r>
              <a:rPr lang="cs-CZ" sz="1800" dirty="0"/>
              <a:t>v roce</a:t>
            </a:r>
            <a:r>
              <a:rPr lang="cs-CZ" sz="1800" b="1" dirty="0"/>
              <a:t> 2017 na </a:t>
            </a:r>
            <a:r>
              <a:rPr lang="cs-CZ" sz="1800" dirty="0"/>
              <a:t>nejméně</a:t>
            </a:r>
            <a:r>
              <a:rPr lang="cs-CZ" sz="1800" b="1" dirty="0"/>
              <a:t> 690 </a:t>
            </a:r>
            <a:r>
              <a:rPr lang="cs-CZ" sz="1800" dirty="0"/>
              <a:t>v roce</a:t>
            </a:r>
            <a:r>
              <a:rPr lang="cs-CZ" sz="1800" b="1" dirty="0"/>
              <a:t> 2018.</a:t>
            </a:r>
            <a:r>
              <a:rPr lang="cs-CZ" sz="1800" dirty="0"/>
              <a:t> </a:t>
            </a:r>
          </a:p>
        </p:txBody>
      </p:sp>
      <p:sp>
        <p:nvSpPr>
          <p:cNvPr id="4" name="Zástupný symbol pro datum 3"/>
          <p:cNvSpPr>
            <a:spLocks noGrp="1"/>
          </p:cNvSpPr>
          <p:nvPr>
            <p:ph type="dt" sz="half" idx="10"/>
          </p:nvPr>
        </p:nvSpPr>
        <p:spPr/>
        <p:txBody>
          <a:bodyPr/>
          <a:lstStyle/>
          <a:p>
            <a:pPr>
              <a:defRPr/>
            </a:pPr>
            <a:r>
              <a:rPr lang="cs-CZ"/>
              <a:t>6</a:t>
            </a:r>
          </a:p>
        </p:txBody>
      </p:sp>
      <p:sp>
        <p:nvSpPr>
          <p:cNvPr id="5" name="Zástupný symbol pro zápatí 4"/>
          <p:cNvSpPr>
            <a:spLocks noGrp="1"/>
          </p:cNvSpPr>
          <p:nvPr>
            <p:ph type="ftr" sz="quarter" idx="11"/>
          </p:nvPr>
        </p:nvSpPr>
        <p:spPr/>
        <p:txBody>
          <a:bodyPr/>
          <a:lstStyle/>
          <a:p>
            <a:pPr>
              <a:defRPr/>
            </a:pPr>
            <a:r>
              <a:rPr lang="cs-CZ"/>
              <a:t>Křesťanská sociální etika. M. Martinek.  Jabok 2021</a:t>
            </a:r>
          </a:p>
        </p:txBody>
      </p:sp>
      <p:sp>
        <p:nvSpPr>
          <p:cNvPr id="6" name="Zástupný symbol pro číslo snímku 5"/>
          <p:cNvSpPr>
            <a:spLocks noGrp="1"/>
          </p:cNvSpPr>
          <p:nvPr>
            <p:ph type="sldNum" sz="quarter" idx="12"/>
          </p:nvPr>
        </p:nvSpPr>
        <p:spPr/>
        <p:txBody>
          <a:bodyPr/>
          <a:lstStyle/>
          <a:p>
            <a:pPr>
              <a:defRPr/>
            </a:pPr>
            <a:fld id="{249CB112-29FC-4800-A0F7-4A877D4854F1}" type="slidenum">
              <a:rPr lang="cs-CZ" smtClean="0"/>
              <a:pPr>
                <a:defRPr/>
              </a:pPr>
              <a:t>29</a:t>
            </a:fld>
            <a:endParaRPr lang="cs-CZ"/>
          </a:p>
        </p:txBody>
      </p:sp>
      <p:pic>
        <p:nvPicPr>
          <p:cNvPr id="62466" name="Picture 2" descr="https://www.amnesty.cz/data/pics/content/article/4489-trest_smrti.jpg?version=1553725050"/>
          <p:cNvPicPr>
            <a:picLocks noChangeAspect="1" noChangeArrowheads="1"/>
          </p:cNvPicPr>
          <p:nvPr/>
        </p:nvPicPr>
        <p:blipFill>
          <a:blip r:embed="rId2" cstate="print"/>
          <a:srcRect/>
          <a:stretch>
            <a:fillRect/>
          </a:stretch>
        </p:blipFill>
        <p:spPr bwMode="auto">
          <a:xfrm>
            <a:off x="0" y="1268760"/>
            <a:ext cx="4211960" cy="4211961"/>
          </a:xfrm>
          <a:prstGeom prst="rect">
            <a:avLst/>
          </a:prstGeom>
          <a:noFill/>
          <a:ln>
            <a:solidFill>
              <a:schemeClr val="accent1"/>
            </a:solid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Zástupný symbol pro datum 4"/>
          <p:cNvSpPr>
            <a:spLocks noGrp="1"/>
          </p:cNvSpPr>
          <p:nvPr>
            <p:ph type="dt" sz="quarter" idx="10"/>
          </p:nvPr>
        </p:nvSpPr>
        <p:spPr>
          <a:noFill/>
        </p:spPr>
        <p:txBody>
          <a:bodyPr/>
          <a:lstStyle/>
          <a:p>
            <a:r>
              <a:rPr lang="cs-CZ"/>
              <a:t>6</a:t>
            </a:r>
          </a:p>
        </p:txBody>
      </p:sp>
      <p:sp>
        <p:nvSpPr>
          <p:cNvPr id="5123" name="Zástupný symbol pro zápatí 5"/>
          <p:cNvSpPr>
            <a:spLocks noGrp="1"/>
          </p:cNvSpPr>
          <p:nvPr>
            <p:ph type="ftr" sz="quarter" idx="11"/>
          </p:nvPr>
        </p:nvSpPr>
        <p:spPr>
          <a:noFill/>
        </p:spPr>
        <p:txBody>
          <a:bodyPr/>
          <a:lstStyle/>
          <a:p>
            <a:r>
              <a:rPr lang="cs-CZ"/>
              <a:t>Křesťanská sociální etika. M. Martinek.  Jabok 2021</a:t>
            </a:r>
          </a:p>
        </p:txBody>
      </p:sp>
      <p:sp>
        <p:nvSpPr>
          <p:cNvPr id="5124" name="Zástupný symbol pro číslo snímku 6"/>
          <p:cNvSpPr>
            <a:spLocks noGrp="1"/>
          </p:cNvSpPr>
          <p:nvPr>
            <p:ph type="sldNum" sz="quarter" idx="12"/>
          </p:nvPr>
        </p:nvSpPr>
        <p:spPr>
          <a:noFill/>
        </p:spPr>
        <p:txBody>
          <a:bodyPr/>
          <a:lstStyle/>
          <a:p>
            <a:fld id="{6EA99A85-01FE-40E5-8541-6E94C45D73CD}" type="slidenum">
              <a:rPr lang="cs-CZ"/>
              <a:pPr/>
              <a:t>3</a:t>
            </a:fld>
            <a:endParaRPr lang="cs-CZ"/>
          </a:p>
        </p:txBody>
      </p:sp>
      <p:sp>
        <p:nvSpPr>
          <p:cNvPr id="5125" name="Rectangle 2"/>
          <p:cNvSpPr>
            <a:spLocks noGrp="1" noChangeArrowheads="1"/>
          </p:cNvSpPr>
          <p:nvPr>
            <p:ph type="title"/>
          </p:nvPr>
        </p:nvSpPr>
        <p:spPr/>
        <p:txBody>
          <a:bodyPr/>
          <a:lstStyle/>
          <a:p>
            <a:pPr eaLnBrk="1" hangingPunct="1"/>
            <a:r>
              <a:rPr lang="cs-CZ" sz="4000" b="1">
                <a:effectLst/>
              </a:rPr>
              <a:t>Oblasti křesťanské sociální etiky</a:t>
            </a:r>
          </a:p>
        </p:txBody>
      </p:sp>
      <p:sp>
        <p:nvSpPr>
          <p:cNvPr id="5126" name="Rectangle 3"/>
          <p:cNvSpPr>
            <a:spLocks noGrp="1" noChangeArrowheads="1"/>
          </p:cNvSpPr>
          <p:nvPr>
            <p:ph type="body" sz="half" idx="1"/>
          </p:nvPr>
        </p:nvSpPr>
        <p:spPr>
          <a:ln>
            <a:solidFill>
              <a:schemeClr val="tx1"/>
            </a:solidFill>
          </a:ln>
        </p:spPr>
        <p:txBody>
          <a:bodyPr/>
          <a:lstStyle/>
          <a:p>
            <a:pPr eaLnBrk="1" hangingPunct="1"/>
            <a:r>
              <a:rPr lang="cs-CZ" sz="3200">
                <a:effectLst/>
              </a:rPr>
              <a:t>Úroveň státní:</a:t>
            </a:r>
          </a:p>
          <a:p>
            <a:pPr lvl="1" eaLnBrk="1" hangingPunct="1"/>
            <a:r>
              <a:rPr lang="cs-CZ" sz="2800">
                <a:effectLst/>
              </a:rPr>
              <a:t>Politika (GS II-4)</a:t>
            </a:r>
          </a:p>
          <a:p>
            <a:pPr lvl="1" eaLnBrk="1" hangingPunct="1"/>
            <a:r>
              <a:rPr lang="cs-CZ" sz="2800">
                <a:effectLst/>
              </a:rPr>
              <a:t>Hospodářství (GS II-3)</a:t>
            </a:r>
          </a:p>
          <a:p>
            <a:pPr lvl="1" eaLnBrk="1" hangingPunct="1"/>
            <a:r>
              <a:rPr lang="cs-CZ" sz="2800">
                <a:effectLst/>
              </a:rPr>
              <a:t>Práce</a:t>
            </a:r>
          </a:p>
          <a:p>
            <a:pPr lvl="1" eaLnBrk="1" hangingPunct="1"/>
            <a:r>
              <a:rPr lang="cs-CZ" sz="2800">
                <a:effectLst/>
              </a:rPr>
              <a:t>Rodina (GS II-1)</a:t>
            </a:r>
          </a:p>
          <a:p>
            <a:pPr lvl="1" eaLnBrk="1" hangingPunct="1"/>
            <a:r>
              <a:rPr lang="cs-CZ" sz="2800">
                <a:effectLst/>
              </a:rPr>
              <a:t>Vzdělání, kultura, média (GS II-2)</a:t>
            </a:r>
          </a:p>
        </p:txBody>
      </p:sp>
      <p:sp>
        <p:nvSpPr>
          <p:cNvPr id="5127" name="Rectangle 4"/>
          <p:cNvSpPr>
            <a:spLocks noGrp="1" noChangeArrowheads="1"/>
          </p:cNvSpPr>
          <p:nvPr>
            <p:ph type="body" sz="half" idx="2"/>
          </p:nvPr>
        </p:nvSpPr>
        <p:spPr>
          <a:ln>
            <a:solidFill>
              <a:schemeClr val="tx1"/>
            </a:solidFill>
          </a:ln>
        </p:spPr>
        <p:txBody>
          <a:bodyPr/>
          <a:lstStyle/>
          <a:p>
            <a:pPr eaLnBrk="1" hangingPunct="1"/>
            <a:r>
              <a:rPr lang="cs-CZ" sz="3600">
                <a:effectLst/>
              </a:rPr>
              <a:t>Úroveň globální:</a:t>
            </a:r>
          </a:p>
          <a:p>
            <a:pPr lvl="1" eaLnBrk="1" hangingPunct="1"/>
            <a:r>
              <a:rPr lang="cs-CZ" sz="3200">
                <a:effectLst/>
              </a:rPr>
              <a:t>Ekologie</a:t>
            </a:r>
          </a:p>
          <a:p>
            <a:pPr lvl="1" eaLnBrk="1" hangingPunct="1"/>
            <a:r>
              <a:rPr lang="cs-CZ" sz="3200">
                <a:effectLst/>
              </a:rPr>
              <a:t>Mír (GS II-5,1)</a:t>
            </a:r>
          </a:p>
          <a:p>
            <a:pPr lvl="1" eaLnBrk="1" hangingPunct="1"/>
            <a:r>
              <a:rPr lang="cs-CZ" sz="3200">
                <a:effectLst/>
              </a:rPr>
              <a:t>Sociální spravedlnost (GS II-5,2)</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8A53E998-967C-49E3-AAFD-0533158E6430}"/>
              </a:ext>
            </a:extLst>
          </p:cNvPr>
          <p:cNvSpPr>
            <a:spLocks noGrp="1"/>
          </p:cNvSpPr>
          <p:nvPr>
            <p:ph type="title"/>
          </p:nvPr>
        </p:nvSpPr>
        <p:spPr/>
        <p:txBody>
          <a:bodyPr/>
          <a:lstStyle/>
          <a:p>
            <a:endParaRPr lang="cs-CZ"/>
          </a:p>
        </p:txBody>
      </p:sp>
      <p:sp>
        <p:nvSpPr>
          <p:cNvPr id="3" name="Zástupný symbol pro obsah 2">
            <a:extLst>
              <a:ext uri="{FF2B5EF4-FFF2-40B4-BE49-F238E27FC236}">
                <a16:creationId xmlns:a16="http://schemas.microsoft.com/office/drawing/2014/main" xmlns="" id="{80AD806A-567F-4860-AD04-28915F1FE359}"/>
              </a:ext>
            </a:extLst>
          </p:cNvPr>
          <p:cNvSpPr>
            <a:spLocks noGrp="1"/>
          </p:cNvSpPr>
          <p:nvPr>
            <p:ph idx="1"/>
          </p:nvPr>
        </p:nvSpPr>
        <p:spPr/>
        <p:txBody>
          <a:bodyPr/>
          <a:lstStyle/>
          <a:p>
            <a:endParaRPr lang="cs-CZ"/>
          </a:p>
        </p:txBody>
      </p:sp>
      <p:sp>
        <p:nvSpPr>
          <p:cNvPr id="4" name="Zástupný symbol pro datum 3">
            <a:extLst>
              <a:ext uri="{FF2B5EF4-FFF2-40B4-BE49-F238E27FC236}">
                <a16:creationId xmlns:a16="http://schemas.microsoft.com/office/drawing/2014/main" xmlns="" id="{B7B17141-D7D1-4263-BA9A-17072257226F}"/>
              </a:ext>
            </a:extLst>
          </p:cNvPr>
          <p:cNvSpPr>
            <a:spLocks noGrp="1"/>
          </p:cNvSpPr>
          <p:nvPr>
            <p:ph type="dt" sz="half" idx="10"/>
          </p:nvPr>
        </p:nvSpPr>
        <p:spPr/>
        <p:txBody>
          <a:bodyPr/>
          <a:lstStyle/>
          <a:p>
            <a:pPr>
              <a:defRPr/>
            </a:pPr>
            <a:r>
              <a:rPr lang="cs-CZ"/>
              <a:t>6</a:t>
            </a:r>
          </a:p>
        </p:txBody>
      </p:sp>
      <p:sp>
        <p:nvSpPr>
          <p:cNvPr id="5" name="Zástupný symbol pro zápatí 4">
            <a:extLst>
              <a:ext uri="{FF2B5EF4-FFF2-40B4-BE49-F238E27FC236}">
                <a16:creationId xmlns:a16="http://schemas.microsoft.com/office/drawing/2014/main" xmlns="" id="{19920B38-9EDF-4399-8F74-F4765809C2C3}"/>
              </a:ext>
            </a:extLst>
          </p:cNvPr>
          <p:cNvSpPr>
            <a:spLocks noGrp="1"/>
          </p:cNvSpPr>
          <p:nvPr>
            <p:ph type="ftr" sz="quarter" idx="11"/>
          </p:nvPr>
        </p:nvSpPr>
        <p:spPr/>
        <p:txBody>
          <a:bodyPr/>
          <a:lstStyle/>
          <a:p>
            <a:pPr>
              <a:defRPr/>
            </a:pPr>
            <a:r>
              <a:rPr lang="cs-CZ"/>
              <a:t>Křesťanská sociální etika. M. Martinek.  Jabok 2021</a:t>
            </a:r>
          </a:p>
        </p:txBody>
      </p:sp>
      <p:sp>
        <p:nvSpPr>
          <p:cNvPr id="6" name="Zástupný symbol pro číslo snímku 5">
            <a:extLst>
              <a:ext uri="{FF2B5EF4-FFF2-40B4-BE49-F238E27FC236}">
                <a16:creationId xmlns:a16="http://schemas.microsoft.com/office/drawing/2014/main" xmlns="" id="{D0994ADB-D190-476A-BA60-1CDB61BA6F4E}"/>
              </a:ext>
            </a:extLst>
          </p:cNvPr>
          <p:cNvSpPr>
            <a:spLocks noGrp="1"/>
          </p:cNvSpPr>
          <p:nvPr>
            <p:ph type="sldNum" sz="quarter" idx="12"/>
          </p:nvPr>
        </p:nvSpPr>
        <p:spPr/>
        <p:txBody>
          <a:bodyPr/>
          <a:lstStyle/>
          <a:p>
            <a:pPr>
              <a:defRPr/>
            </a:pPr>
            <a:fld id="{249CB112-29FC-4800-A0F7-4A877D4854F1}" type="slidenum">
              <a:rPr lang="cs-CZ" smtClean="0"/>
              <a:pPr>
                <a:defRPr/>
              </a:pPr>
              <a:t>30</a:t>
            </a:fld>
            <a:endParaRPr lang="cs-CZ"/>
          </a:p>
        </p:txBody>
      </p:sp>
      <p:pic>
        <p:nvPicPr>
          <p:cNvPr id="4098" name="Picture 2" descr="Trest smrti již zrušilo více než sto států. Nejvíc poprav vykonají v Číně —  ČT24 — Česká televize">
            <a:extLst>
              <a:ext uri="{FF2B5EF4-FFF2-40B4-BE49-F238E27FC236}">
                <a16:creationId xmlns:a16="http://schemas.microsoft.com/office/drawing/2014/main" xmlns="" id="{7D93F3D5-DB27-461C-93B3-734B1BEFD313}"/>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379413"/>
            <a:ext cx="9144000" cy="609917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1730325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8D9BC003-C91D-4021-8EDA-8FCE9E3A8C6D}"/>
              </a:ext>
            </a:extLst>
          </p:cNvPr>
          <p:cNvSpPr>
            <a:spLocks noGrp="1"/>
          </p:cNvSpPr>
          <p:nvPr>
            <p:ph type="title"/>
          </p:nvPr>
        </p:nvSpPr>
        <p:spPr/>
        <p:txBody>
          <a:bodyPr/>
          <a:lstStyle/>
          <a:p>
            <a:endParaRPr lang="cs-CZ" dirty="0"/>
          </a:p>
        </p:txBody>
      </p:sp>
      <p:sp>
        <p:nvSpPr>
          <p:cNvPr id="3" name="Zástupný symbol pro obsah 2">
            <a:extLst>
              <a:ext uri="{FF2B5EF4-FFF2-40B4-BE49-F238E27FC236}">
                <a16:creationId xmlns:a16="http://schemas.microsoft.com/office/drawing/2014/main" xmlns="" id="{6F75583D-9B5D-4E20-B58E-87FD18F98085}"/>
              </a:ext>
            </a:extLst>
          </p:cNvPr>
          <p:cNvSpPr>
            <a:spLocks noGrp="1"/>
          </p:cNvSpPr>
          <p:nvPr>
            <p:ph idx="1"/>
          </p:nvPr>
        </p:nvSpPr>
        <p:spPr>
          <a:xfrm>
            <a:off x="457200" y="3755936"/>
            <a:ext cx="8229600" cy="2374989"/>
          </a:xfrm>
        </p:spPr>
        <p:txBody>
          <a:bodyPr/>
          <a:lstStyle/>
          <a:p>
            <a:r>
              <a:rPr lang="cs-CZ" sz="2000" dirty="0"/>
              <a:t>Počet vykonaných federálních trestů smrti od momentu obnovení je nyní vyšší než v předchozích 56 letech dohromady. </a:t>
            </a:r>
            <a:r>
              <a:rPr lang="cs-CZ" sz="2000" dirty="0" err="1"/>
              <a:t>Trump</a:t>
            </a:r>
            <a:r>
              <a:rPr lang="cs-CZ" sz="2000" dirty="0"/>
              <a:t> je také prvním prezidentem za více než 120 let, během jehož úřadování vystoupal počet takových poprav na dvouciferné číslo. Počet vězňů ve federálních celách smrti se tím snížil téměř o čtvrtinu. </a:t>
            </a:r>
          </a:p>
          <a:p>
            <a:r>
              <a:rPr lang="cs-CZ" sz="2000" dirty="0"/>
              <a:t>Je však pravděpodobné, že zbývajících 50 mužů v dohledné době popraveno nebude, pokud vůbec někdy.</a:t>
            </a:r>
          </a:p>
        </p:txBody>
      </p:sp>
      <p:sp>
        <p:nvSpPr>
          <p:cNvPr id="4" name="Zástupný symbol pro datum 3">
            <a:extLst>
              <a:ext uri="{FF2B5EF4-FFF2-40B4-BE49-F238E27FC236}">
                <a16:creationId xmlns:a16="http://schemas.microsoft.com/office/drawing/2014/main" xmlns="" id="{617E566A-BA77-4AF1-B9BC-4D1D72DAE6FD}"/>
              </a:ext>
            </a:extLst>
          </p:cNvPr>
          <p:cNvSpPr>
            <a:spLocks noGrp="1"/>
          </p:cNvSpPr>
          <p:nvPr>
            <p:ph type="dt" sz="half" idx="10"/>
          </p:nvPr>
        </p:nvSpPr>
        <p:spPr/>
        <p:txBody>
          <a:bodyPr/>
          <a:lstStyle/>
          <a:p>
            <a:pPr>
              <a:defRPr/>
            </a:pPr>
            <a:r>
              <a:rPr lang="cs-CZ"/>
              <a:t>6</a:t>
            </a:r>
          </a:p>
        </p:txBody>
      </p:sp>
      <p:sp>
        <p:nvSpPr>
          <p:cNvPr id="5" name="Zástupný symbol pro zápatí 4">
            <a:extLst>
              <a:ext uri="{FF2B5EF4-FFF2-40B4-BE49-F238E27FC236}">
                <a16:creationId xmlns:a16="http://schemas.microsoft.com/office/drawing/2014/main" xmlns="" id="{0F1D431A-45AE-461D-8DC1-538514C946B2}"/>
              </a:ext>
            </a:extLst>
          </p:cNvPr>
          <p:cNvSpPr>
            <a:spLocks noGrp="1"/>
          </p:cNvSpPr>
          <p:nvPr>
            <p:ph type="ftr" sz="quarter" idx="11"/>
          </p:nvPr>
        </p:nvSpPr>
        <p:spPr/>
        <p:txBody>
          <a:bodyPr/>
          <a:lstStyle/>
          <a:p>
            <a:pPr>
              <a:defRPr/>
            </a:pPr>
            <a:r>
              <a:rPr lang="cs-CZ"/>
              <a:t>Křesťanská sociální etika. M. Martinek.  Jabok 2021</a:t>
            </a:r>
          </a:p>
        </p:txBody>
      </p:sp>
      <p:sp>
        <p:nvSpPr>
          <p:cNvPr id="6" name="Zástupný symbol pro číslo snímku 5">
            <a:extLst>
              <a:ext uri="{FF2B5EF4-FFF2-40B4-BE49-F238E27FC236}">
                <a16:creationId xmlns:a16="http://schemas.microsoft.com/office/drawing/2014/main" xmlns="" id="{BDCAA2F1-05C7-4F9C-862C-24C0D7C38AD6}"/>
              </a:ext>
            </a:extLst>
          </p:cNvPr>
          <p:cNvSpPr>
            <a:spLocks noGrp="1"/>
          </p:cNvSpPr>
          <p:nvPr>
            <p:ph type="sldNum" sz="quarter" idx="12"/>
          </p:nvPr>
        </p:nvSpPr>
        <p:spPr/>
        <p:txBody>
          <a:bodyPr/>
          <a:lstStyle/>
          <a:p>
            <a:pPr>
              <a:defRPr/>
            </a:pPr>
            <a:fld id="{249CB112-29FC-4800-A0F7-4A877D4854F1}" type="slidenum">
              <a:rPr lang="cs-CZ" smtClean="0"/>
              <a:pPr>
                <a:defRPr/>
              </a:pPr>
              <a:t>31</a:t>
            </a:fld>
            <a:endParaRPr lang="cs-CZ"/>
          </a:p>
        </p:txBody>
      </p:sp>
      <p:pic>
        <p:nvPicPr>
          <p:cNvPr id="10" name="Obrázek 9">
            <a:extLst>
              <a:ext uri="{FF2B5EF4-FFF2-40B4-BE49-F238E27FC236}">
                <a16:creationId xmlns:a16="http://schemas.microsoft.com/office/drawing/2014/main" xmlns="" id="{A678229A-5A8F-4256-8FC1-75D3301CD37A}"/>
              </a:ext>
            </a:extLst>
          </p:cNvPr>
          <p:cNvPicPr>
            <a:picLocks noChangeAspect="1"/>
          </p:cNvPicPr>
          <p:nvPr/>
        </p:nvPicPr>
        <p:blipFill>
          <a:blip r:embed="rId2"/>
          <a:stretch>
            <a:fillRect/>
          </a:stretch>
        </p:blipFill>
        <p:spPr>
          <a:xfrm>
            <a:off x="4567237" y="3424237"/>
            <a:ext cx="9525" cy="9525"/>
          </a:xfrm>
          <a:prstGeom prst="rect">
            <a:avLst/>
          </a:prstGeom>
        </p:spPr>
      </p:pic>
      <p:pic>
        <p:nvPicPr>
          <p:cNvPr id="5124" name="Picture 4" descr="Jsem nevinný muž.“ Proběhla poslední federální poprava na Trumpův účet -  Seznam Zprávy">
            <a:extLst>
              <a:ext uri="{FF2B5EF4-FFF2-40B4-BE49-F238E27FC236}">
                <a16:creationId xmlns:a16="http://schemas.microsoft.com/office/drawing/2014/main" xmlns="" id="{7286A61E-D50A-44C9-89A8-8FA9B2D510C8}"/>
              </a:ext>
            </a:extLst>
          </p:cNvPr>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b="24391"/>
          <a:stretch/>
        </p:blipFill>
        <p:spPr bwMode="auto">
          <a:xfrm>
            <a:off x="457200" y="1920"/>
            <a:ext cx="8165354" cy="3457286"/>
          </a:xfrm>
          <a:prstGeom prst="rect">
            <a:avLst/>
          </a:prstGeom>
          <a:noFill/>
          <a:ln>
            <a:solidFill>
              <a:schemeClr val="tx1"/>
            </a:solidFill>
          </a:ln>
          <a:extLst>
            <a:ext uri="{909E8E84-426E-40DD-AFC4-6F175D3DCCD1}">
              <a14:hiddenFill xmlns:a14="http://schemas.microsoft.com/office/drawing/2010/main" xmlns="">
                <a:solidFill>
                  <a:srgbClr val="FFFFFF"/>
                </a:solidFill>
              </a14:hiddenFill>
            </a:ext>
          </a:extLst>
        </p:spPr>
      </p:pic>
      <p:sp>
        <p:nvSpPr>
          <p:cNvPr id="16" name="Obdélník 15">
            <a:extLst>
              <a:ext uri="{FF2B5EF4-FFF2-40B4-BE49-F238E27FC236}">
                <a16:creationId xmlns:a16="http://schemas.microsoft.com/office/drawing/2014/main" xmlns="" id="{7D32F12C-554B-477A-AD71-8B10F815FF84}"/>
              </a:ext>
            </a:extLst>
          </p:cNvPr>
          <p:cNvSpPr/>
          <p:nvPr/>
        </p:nvSpPr>
        <p:spPr>
          <a:xfrm>
            <a:off x="838200" y="548680"/>
            <a:ext cx="4186039" cy="2308324"/>
          </a:xfrm>
          <a:prstGeom prst="rect">
            <a:avLst/>
          </a:prstGeom>
        </p:spPr>
        <p:txBody>
          <a:bodyPr wrap="square">
            <a:spAutoFit/>
          </a:bodyPr>
          <a:lstStyle/>
          <a:p>
            <a:r>
              <a:rPr lang="cs-CZ" sz="2400" dirty="0"/>
              <a:t>Donald </a:t>
            </a:r>
            <a:r>
              <a:rPr lang="cs-CZ" sz="2400" dirty="0" err="1"/>
              <a:t>Trump</a:t>
            </a:r>
            <a:r>
              <a:rPr lang="cs-CZ" sz="2400" dirty="0"/>
              <a:t> obnovil federální trest smrti s pomocí konzervativní většiny u Nejvyššího soudu v červenci 2020, a to po celkem sedmnáctileté pauze. </a:t>
            </a:r>
          </a:p>
        </p:txBody>
      </p:sp>
    </p:spTree>
    <p:extLst>
      <p:ext uri="{BB962C8B-B14F-4D97-AF65-F5344CB8AC3E}">
        <p14:creationId xmlns:p14="http://schemas.microsoft.com/office/powerpoint/2010/main" xmlns="" val="7568762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627784" y="277813"/>
            <a:ext cx="6264696" cy="774923"/>
          </a:xfrm>
        </p:spPr>
        <p:txBody>
          <a:bodyPr/>
          <a:lstStyle/>
          <a:p>
            <a:r>
              <a:rPr lang="cs-CZ" dirty="0"/>
              <a:t>Teorie spravedlivé války </a:t>
            </a:r>
          </a:p>
        </p:txBody>
      </p:sp>
      <p:sp>
        <p:nvSpPr>
          <p:cNvPr id="3" name="Zástupný symbol pro obsah 2"/>
          <p:cNvSpPr>
            <a:spLocks noGrp="1"/>
          </p:cNvSpPr>
          <p:nvPr>
            <p:ph sz="half" idx="1"/>
          </p:nvPr>
        </p:nvSpPr>
        <p:spPr>
          <a:xfrm>
            <a:off x="179512" y="2996952"/>
            <a:ext cx="8964488" cy="3456384"/>
          </a:xfrm>
        </p:spPr>
        <p:txBody>
          <a:bodyPr/>
          <a:lstStyle/>
          <a:p>
            <a:pPr lvl="0"/>
            <a:r>
              <a:rPr lang="cs-CZ" sz="1800" dirty="0"/>
              <a:t>Tyto zásady shrnuje doktrína spravedlivé války do 2 skupin právních principů:</a:t>
            </a:r>
          </a:p>
          <a:p>
            <a:pPr lvl="0"/>
            <a:r>
              <a:rPr lang="cs-CZ" sz="1800" u="sng" dirty="0" err="1"/>
              <a:t>Jus</a:t>
            </a:r>
            <a:r>
              <a:rPr lang="cs-CZ" sz="1800" u="sng" dirty="0"/>
              <a:t> ad </a:t>
            </a:r>
            <a:r>
              <a:rPr lang="cs-CZ" sz="1800" u="sng" dirty="0" err="1"/>
              <a:t>bellum</a:t>
            </a:r>
            <a:r>
              <a:rPr lang="cs-CZ" sz="1800" u="sng" dirty="0"/>
              <a:t> - </a:t>
            </a:r>
            <a:r>
              <a:rPr lang="cs-CZ" sz="1800" dirty="0"/>
              <a:t>právo k válce (oprávnění vést válku) je naplněno, existuje-li </a:t>
            </a:r>
          </a:p>
          <a:p>
            <a:pPr lvl="1"/>
            <a:r>
              <a:rPr lang="cs-CZ" sz="1800" b="1" dirty="0"/>
              <a:t>a) spravedlivý důvod (morálně jednoznačný, nejčastěji sebeobrana)</a:t>
            </a:r>
          </a:p>
          <a:p>
            <a:pPr lvl="1"/>
            <a:r>
              <a:rPr lang="cs-CZ" sz="1800" b="1" dirty="0"/>
              <a:t>b) spravedlivé oprávnění (</a:t>
            </a:r>
            <a:r>
              <a:rPr lang="cs-CZ" sz="1800" b="1" i="1" dirty="0"/>
              <a:t>legitimní autorita</a:t>
            </a:r>
            <a:r>
              <a:rPr lang="cs-CZ" sz="1800" b="1" dirty="0"/>
              <a:t>)</a:t>
            </a:r>
          </a:p>
          <a:p>
            <a:pPr lvl="1"/>
            <a:r>
              <a:rPr lang="cs-CZ" sz="1800" b="1" dirty="0"/>
              <a:t>c)  pokud byly vyčerpány všechny možnosti mírového vyřešení pře </a:t>
            </a:r>
          </a:p>
          <a:p>
            <a:pPr lvl="0"/>
            <a:r>
              <a:rPr lang="cs-CZ" sz="1800" u="sng" dirty="0" err="1"/>
              <a:t>Jus</a:t>
            </a:r>
            <a:r>
              <a:rPr lang="cs-CZ" sz="1800" u="sng" dirty="0"/>
              <a:t> in </a:t>
            </a:r>
            <a:r>
              <a:rPr lang="cs-CZ" sz="1800" u="sng" dirty="0" err="1"/>
              <a:t>bello</a:t>
            </a:r>
            <a:r>
              <a:rPr lang="cs-CZ" sz="1800" dirty="0"/>
              <a:t> - právo ve válce (principy vedení války) je naplněno, jsou-li respektovány zásady </a:t>
            </a:r>
          </a:p>
          <a:p>
            <a:pPr lvl="1"/>
            <a:r>
              <a:rPr lang="cs-CZ" sz="1800" b="1" dirty="0"/>
              <a:t>a) užití spravedlivých prostředků (užití násilí musí být menším zlem než jeho případné zneužití)</a:t>
            </a:r>
            <a:endParaRPr lang="cs-CZ" b="1" dirty="0"/>
          </a:p>
          <a:p>
            <a:pPr lvl="1"/>
            <a:r>
              <a:rPr lang="cs-CZ" sz="1800" b="1" dirty="0"/>
              <a:t>b) ochrany </a:t>
            </a:r>
            <a:r>
              <a:rPr lang="cs-CZ" sz="1800" b="1" dirty="0" err="1"/>
              <a:t>nebojovníků</a:t>
            </a:r>
            <a:r>
              <a:rPr lang="cs-CZ" sz="1800" b="1" dirty="0"/>
              <a:t> (civilistů, zajatců)</a:t>
            </a:r>
            <a:endParaRPr lang="cs-CZ" b="1" dirty="0"/>
          </a:p>
          <a:p>
            <a:endParaRPr lang="cs-CZ" sz="2000" dirty="0"/>
          </a:p>
        </p:txBody>
      </p:sp>
      <p:sp>
        <p:nvSpPr>
          <p:cNvPr id="10" name="Zástupný symbol pro obsah 9"/>
          <p:cNvSpPr>
            <a:spLocks noGrp="1"/>
          </p:cNvSpPr>
          <p:nvPr>
            <p:ph sz="half" idx="2"/>
          </p:nvPr>
        </p:nvSpPr>
        <p:spPr>
          <a:xfrm>
            <a:off x="2627784" y="980728"/>
            <a:ext cx="5987008" cy="1944216"/>
          </a:xfrm>
        </p:spPr>
        <p:txBody>
          <a:bodyPr/>
          <a:lstStyle/>
          <a:p>
            <a:pPr lvl="0"/>
            <a:r>
              <a:rPr lang="cs-CZ" sz="1800" dirty="0"/>
              <a:t>Hugo </a:t>
            </a:r>
            <a:r>
              <a:rPr lang="cs-CZ" sz="1800" dirty="0" err="1"/>
              <a:t>Grotius</a:t>
            </a:r>
            <a:r>
              <a:rPr lang="cs-CZ" sz="1800" dirty="0"/>
              <a:t> (1583 - 1645) vymezil čtyři důvody, které činí válku spravedlivou: </a:t>
            </a:r>
          </a:p>
          <a:p>
            <a:pPr lvl="1"/>
            <a:r>
              <a:rPr lang="cs-CZ" sz="1800" dirty="0"/>
              <a:t>sebeobrana</a:t>
            </a:r>
          </a:p>
          <a:p>
            <a:pPr lvl="1"/>
            <a:r>
              <a:rPr lang="cs-CZ" sz="1800" dirty="0"/>
              <a:t>vynucení práva</a:t>
            </a:r>
          </a:p>
          <a:p>
            <a:pPr lvl="1"/>
            <a:r>
              <a:rPr lang="cs-CZ" sz="1800" dirty="0"/>
              <a:t>napravení újmy</a:t>
            </a:r>
          </a:p>
          <a:p>
            <a:pPr lvl="1"/>
            <a:r>
              <a:rPr lang="cs-CZ" sz="1800" dirty="0"/>
              <a:t>potrestání viníka zločinu</a:t>
            </a:r>
            <a:endParaRPr lang="cs-CZ" dirty="0"/>
          </a:p>
        </p:txBody>
      </p:sp>
      <p:sp>
        <p:nvSpPr>
          <p:cNvPr id="4" name="Zástupný symbol pro datum 3"/>
          <p:cNvSpPr>
            <a:spLocks noGrp="1"/>
          </p:cNvSpPr>
          <p:nvPr>
            <p:ph type="dt" sz="half" idx="10"/>
          </p:nvPr>
        </p:nvSpPr>
        <p:spPr/>
        <p:txBody>
          <a:bodyPr/>
          <a:lstStyle/>
          <a:p>
            <a:pPr>
              <a:defRPr/>
            </a:pPr>
            <a:r>
              <a:rPr lang="cs-CZ"/>
              <a:t>6</a:t>
            </a:r>
          </a:p>
        </p:txBody>
      </p:sp>
      <p:sp>
        <p:nvSpPr>
          <p:cNvPr id="5" name="Zástupný symbol pro zápatí 4"/>
          <p:cNvSpPr>
            <a:spLocks noGrp="1"/>
          </p:cNvSpPr>
          <p:nvPr>
            <p:ph type="ftr" sz="quarter" idx="11"/>
          </p:nvPr>
        </p:nvSpPr>
        <p:spPr/>
        <p:txBody>
          <a:bodyPr/>
          <a:lstStyle/>
          <a:p>
            <a:pPr>
              <a:defRPr/>
            </a:pPr>
            <a:r>
              <a:rPr lang="cs-CZ"/>
              <a:t>Křesťanská sociální etika. M. Martinek.  Jabok 2021</a:t>
            </a:r>
          </a:p>
        </p:txBody>
      </p:sp>
      <p:sp>
        <p:nvSpPr>
          <p:cNvPr id="6" name="Zástupný symbol pro číslo snímku 5"/>
          <p:cNvSpPr>
            <a:spLocks noGrp="1"/>
          </p:cNvSpPr>
          <p:nvPr>
            <p:ph type="sldNum" sz="quarter" idx="12"/>
          </p:nvPr>
        </p:nvSpPr>
        <p:spPr/>
        <p:txBody>
          <a:bodyPr/>
          <a:lstStyle/>
          <a:p>
            <a:pPr>
              <a:defRPr/>
            </a:pPr>
            <a:fld id="{249CB112-29FC-4800-A0F7-4A877D4854F1}" type="slidenum">
              <a:rPr lang="cs-CZ" smtClean="0"/>
              <a:pPr>
                <a:defRPr/>
              </a:pPr>
              <a:t>32</a:t>
            </a:fld>
            <a:endParaRPr lang="cs-CZ"/>
          </a:p>
        </p:txBody>
      </p:sp>
      <p:pic>
        <p:nvPicPr>
          <p:cNvPr id="43012" name="Picture 4"/>
          <p:cNvPicPr>
            <a:picLocks noChangeAspect="1" noChangeArrowheads="1"/>
          </p:cNvPicPr>
          <p:nvPr/>
        </p:nvPicPr>
        <p:blipFill>
          <a:blip r:embed="rId2" cstate="print"/>
          <a:srcRect/>
          <a:stretch>
            <a:fillRect/>
          </a:stretch>
        </p:blipFill>
        <p:spPr bwMode="auto">
          <a:xfrm>
            <a:off x="0" y="0"/>
            <a:ext cx="2483768" cy="2957942"/>
          </a:xfrm>
          <a:prstGeom prst="rect">
            <a:avLst/>
          </a:prstGeom>
          <a:noFill/>
          <a:ln w="9525">
            <a:solidFill>
              <a:schemeClr val="accent1"/>
            </a:solidFill>
            <a:miter lim="800000"/>
            <a:headEnd/>
            <a:tailEnd/>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Zástupný symbol pro datum 3"/>
          <p:cNvSpPr>
            <a:spLocks noGrp="1"/>
          </p:cNvSpPr>
          <p:nvPr>
            <p:ph type="dt" sz="quarter" idx="10"/>
          </p:nvPr>
        </p:nvSpPr>
        <p:spPr>
          <a:noFill/>
        </p:spPr>
        <p:txBody>
          <a:bodyPr/>
          <a:lstStyle/>
          <a:p>
            <a:r>
              <a:rPr lang="cs-CZ"/>
              <a:t>6</a:t>
            </a:r>
          </a:p>
        </p:txBody>
      </p:sp>
      <p:sp>
        <p:nvSpPr>
          <p:cNvPr id="23555" name="Zástupný symbol pro zápatí 4"/>
          <p:cNvSpPr>
            <a:spLocks noGrp="1"/>
          </p:cNvSpPr>
          <p:nvPr>
            <p:ph type="ftr" sz="quarter" idx="11"/>
          </p:nvPr>
        </p:nvSpPr>
        <p:spPr>
          <a:noFill/>
        </p:spPr>
        <p:txBody>
          <a:bodyPr/>
          <a:lstStyle/>
          <a:p>
            <a:r>
              <a:rPr lang="cs-CZ"/>
              <a:t>Křesťanská sociální etika. M. Martinek.  Jabok 2021</a:t>
            </a:r>
          </a:p>
        </p:txBody>
      </p:sp>
      <p:sp>
        <p:nvSpPr>
          <p:cNvPr id="23556" name="Zástupný symbol pro číslo snímku 5"/>
          <p:cNvSpPr>
            <a:spLocks noGrp="1"/>
          </p:cNvSpPr>
          <p:nvPr>
            <p:ph type="sldNum" sz="quarter" idx="12"/>
          </p:nvPr>
        </p:nvSpPr>
        <p:spPr>
          <a:noFill/>
        </p:spPr>
        <p:txBody>
          <a:bodyPr/>
          <a:lstStyle/>
          <a:p>
            <a:fld id="{9BD89CE2-0BBC-4028-A1BF-A2DE166AAF78}" type="slidenum">
              <a:rPr lang="cs-CZ"/>
              <a:pPr/>
              <a:t>33</a:t>
            </a:fld>
            <a:endParaRPr lang="cs-CZ"/>
          </a:p>
        </p:txBody>
      </p:sp>
      <p:sp>
        <p:nvSpPr>
          <p:cNvPr id="62466" name="Rectangle 1026"/>
          <p:cNvSpPr>
            <a:spLocks noGrp="1" noChangeArrowheads="1"/>
          </p:cNvSpPr>
          <p:nvPr>
            <p:ph type="title"/>
          </p:nvPr>
        </p:nvSpPr>
        <p:spPr>
          <a:xfrm>
            <a:off x="457200" y="277813"/>
            <a:ext cx="8229600" cy="847725"/>
          </a:xfrm>
        </p:spPr>
        <p:txBody>
          <a:bodyPr/>
          <a:lstStyle/>
          <a:p>
            <a:pPr eaLnBrk="1" hangingPunct="1">
              <a:defRPr/>
            </a:pPr>
            <a:r>
              <a:rPr lang="cs-CZ" b="1"/>
              <a:t>Ozbrojený odpor proti útlaku</a:t>
            </a:r>
          </a:p>
        </p:txBody>
      </p:sp>
      <p:sp>
        <p:nvSpPr>
          <p:cNvPr id="62467" name="Rectangle 1027"/>
          <p:cNvSpPr>
            <a:spLocks noGrp="1" noChangeArrowheads="1"/>
          </p:cNvSpPr>
          <p:nvPr>
            <p:ph type="body" idx="1"/>
          </p:nvPr>
        </p:nvSpPr>
        <p:spPr>
          <a:xfrm>
            <a:off x="457200" y="1196975"/>
            <a:ext cx="8229600" cy="4933950"/>
          </a:xfrm>
        </p:spPr>
        <p:txBody>
          <a:bodyPr/>
          <a:lstStyle/>
          <a:p>
            <a:pPr eaLnBrk="1" hangingPunct="1">
              <a:lnSpc>
                <a:spcPct val="80000"/>
              </a:lnSpc>
              <a:defRPr/>
            </a:pPr>
            <a:r>
              <a:rPr lang="cs-CZ" sz="2400" dirty="0"/>
              <a:t>„Odpor vůči útlaku politické moci může oprávněně sáhnout ke zbraním jen tehdy, když jsou splněny zároveň všechny tyto podmínky:</a:t>
            </a:r>
          </a:p>
          <a:p>
            <a:pPr lvl="1" eaLnBrk="1" hangingPunct="1">
              <a:lnSpc>
                <a:spcPct val="80000"/>
              </a:lnSpc>
              <a:defRPr/>
            </a:pPr>
            <a:r>
              <a:rPr lang="cs-CZ" sz="2000" dirty="0"/>
              <a:t>1. v případě jistého, závažného a dlouhodobého porušování základních lidských práv;</a:t>
            </a:r>
          </a:p>
          <a:p>
            <a:pPr lvl="1" eaLnBrk="1" hangingPunct="1">
              <a:lnSpc>
                <a:spcPct val="80000"/>
              </a:lnSpc>
              <a:defRPr/>
            </a:pPr>
            <a:r>
              <a:rPr lang="cs-CZ" sz="2000" dirty="0"/>
              <a:t>2. když byly vyčerpány všechny pokusy dosáhnout změny jinými cestami;</a:t>
            </a:r>
          </a:p>
          <a:p>
            <a:pPr lvl="1" eaLnBrk="1" hangingPunct="1">
              <a:lnSpc>
                <a:spcPct val="80000"/>
              </a:lnSpc>
              <a:defRPr/>
            </a:pPr>
            <a:r>
              <a:rPr lang="cs-CZ" sz="2000" dirty="0"/>
              <a:t>3. když se tím nevyvolají ještě horší nepořádky;</a:t>
            </a:r>
          </a:p>
          <a:p>
            <a:pPr lvl="1" eaLnBrk="1" hangingPunct="1">
              <a:lnSpc>
                <a:spcPct val="80000"/>
              </a:lnSpc>
              <a:defRPr/>
            </a:pPr>
            <a:r>
              <a:rPr lang="cs-CZ" sz="2000" dirty="0"/>
              <a:t>4. když je oprávněná naděje na úspěch;</a:t>
            </a:r>
          </a:p>
          <a:p>
            <a:pPr lvl="1" eaLnBrk="1" hangingPunct="1">
              <a:lnSpc>
                <a:spcPct val="80000"/>
              </a:lnSpc>
              <a:defRPr/>
            </a:pPr>
            <a:r>
              <a:rPr lang="cs-CZ" sz="2000" dirty="0"/>
              <a:t>5. není-li možné rozumně předvídat lepší řešení“ (KKC 2243).</a:t>
            </a:r>
          </a:p>
          <a:p>
            <a:pPr eaLnBrk="1" hangingPunct="1">
              <a:lnSpc>
                <a:spcPct val="80000"/>
              </a:lnSpc>
              <a:defRPr/>
            </a:pPr>
            <a:r>
              <a:rPr lang="cs-CZ" sz="2400" dirty="0"/>
              <a:t>Ozbrojený boj je extrémním prostředkem, jak ukončit „zřejmou a dlouhou tyranii, která závažně porušuje základní lidská práva a nebezpečně poškozuje společné dobro země“ (PP 31). Za lepší se považuje cesta pasivní rezistence, která lépe odpovídá mravním zásadám a není méně úspěšná.</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Zástupný symbol pro datum 3"/>
          <p:cNvSpPr>
            <a:spLocks noGrp="1"/>
          </p:cNvSpPr>
          <p:nvPr>
            <p:ph type="dt" sz="quarter" idx="10"/>
          </p:nvPr>
        </p:nvSpPr>
        <p:spPr>
          <a:noFill/>
        </p:spPr>
        <p:txBody>
          <a:bodyPr/>
          <a:lstStyle/>
          <a:p>
            <a:r>
              <a:rPr lang="cs-CZ"/>
              <a:t>6</a:t>
            </a:r>
          </a:p>
        </p:txBody>
      </p:sp>
      <p:sp>
        <p:nvSpPr>
          <p:cNvPr id="22531" name="Zástupný symbol pro zápatí 4"/>
          <p:cNvSpPr>
            <a:spLocks noGrp="1"/>
          </p:cNvSpPr>
          <p:nvPr>
            <p:ph type="ftr" sz="quarter" idx="11"/>
          </p:nvPr>
        </p:nvSpPr>
        <p:spPr>
          <a:noFill/>
        </p:spPr>
        <p:txBody>
          <a:bodyPr/>
          <a:lstStyle/>
          <a:p>
            <a:r>
              <a:rPr lang="cs-CZ"/>
              <a:t>Křesťanská sociální etika. M. Martinek.  Jabok 2021</a:t>
            </a:r>
          </a:p>
        </p:txBody>
      </p:sp>
      <p:sp>
        <p:nvSpPr>
          <p:cNvPr id="22532" name="Zástupný symbol pro číslo snímku 5"/>
          <p:cNvSpPr>
            <a:spLocks noGrp="1"/>
          </p:cNvSpPr>
          <p:nvPr>
            <p:ph type="sldNum" sz="quarter" idx="12"/>
          </p:nvPr>
        </p:nvSpPr>
        <p:spPr>
          <a:noFill/>
        </p:spPr>
        <p:txBody>
          <a:bodyPr/>
          <a:lstStyle/>
          <a:p>
            <a:fld id="{D0558E78-87A6-4E98-94A4-E9C2E0017460}" type="slidenum">
              <a:rPr lang="cs-CZ"/>
              <a:pPr/>
              <a:t>34</a:t>
            </a:fld>
            <a:endParaRPr lang="cs-CZ"/>
          </a:p>
        </p:txBody>
      </p:sp>
      <p:sp>
        <p:nvSpPr>
          <p:cNvPr id="24578" name="Rectangle 2"/>
          <p:cNvSpPr>
            <a:spLocks noGrp="1" noChangeArrowheads="1"/>
          </p:cNvSpPr>
          <p:nvPr>
            <p:ph type="title"/>
          </p:nvPr>
        </p:nvSpPr>
        <p:spPr>
          <a:xfrm>
            <a:off x="457200" y="277813"/>
            <a:ext cx="8229600" cy="846931"/>
          </a:xfrm>
        </p:spPr>
        <p:txBody>
          <a:bodyPr/>
          <a:lstStyle/>
          <a:p>
            <a:pPr eaLnBrk="1" hangingPunct="1">
              <a:defRPr/>
            </a:pPr>
            <a:r>
              <a:rPr lang="cs-CZ" dirty="0"/>
              <a:t>Spravedlivá válka</a:t>
            </a:r>
          </a:p>
        </p:txBody>
      </p:sp>
      <p:sp>
        <p:nvSpPr>
          <p:cNvPr id="24579" name="Rectangle 3"/>
          <p:cNvSpPr>
            <a:spLocks noGrp="1" noChangeArrowheads="1"/>
          </p:cNvSpPr>
          <p:nvPr>
            <p:ph type="body" idx="1"/>
          </p:nvPr>
        </p:nvSpPr>
        <p:spPr>
          <a:xfrm>
            <a:off x="457200" y="1124744"/>
            <a:ext cx="8229600" cy="5256584"/>
          </a:xfrm>
        </p:spPr>
        <p:txBody>
          <a:bodyPr/>
          <a:lstStyle/>
          <a:p>
            <a:pPr eaLnBrk="1" hangingPunct="1">
              <a:lnSpc>
                <a:spcPct val="80000"/>
              </a:lnSpc>
              <a:defRPr/>
            </a:pPr>
            <a:r>
              <a:rPr lang="cs-CZ" sz="2000" dirty="0"/>
              <a:t>Agresivní válka je svou vlastní povahou nemorální. V tragickém případě, když propukne, mají ti, kdo jsou odpovědni za záležitosti napadeného státu, právo i povinnost organizovat obranu i za pomoci zbraní.</a:t>
            </a:r>
          </a:p>
          <a:p>
            <a:pPr eaLnBrk="1" hangingPunct="1">
              <a:lnSpc>
                <a:spcPct val="80000"/>
              </a:lnSpc>
              <a:defRPr/>
            </a:pPr>
            <a:r>
              <a:rPr lang="cs-CZ" sz="2000" dirty="0"/>
              <a:t>Podle křesťanské etické tradice, kterou katolická církev i dnes obhajuje, je spravedlivá válka možná za současného splnění následujících čtyř podmínek:</a:t>
            </a:r>
          </a:p>
          <a:p>
            <a:pPr lvl="1" eaLnBrk="1" hangingPunct="1">
              <a:lnSpc>
                <a:spcPct val="80000"/>
              </a:lnSpc>
              <a:defRPr/>
            </a:pPr>
            <a:r>
              <a:rPr lang="cs-CZ" sz="1800" dirty="0"/>
              <a:t>aby škoda způsobená národu nebo společenství národů útočníkem byla trvalá, těžká a jistá; </a:t>
            </a:r>
          </a:p>
          <a:p>
            <a:pPr lvl="1" eaLnBrk="1" hangingPunct="1">
              <a:lnSpc>
                <a:spcPct val="80000"/>
              </a:lnSpc>
              <a:defRPr/>
            </a:pPr>
            <a:r>
              <a:rPr lang="cs-CZ" sz="1800" dirty="0"/>
              <a:t>aby se všechny jiné prostředky, jak tomu zabránit, ukázaly neproveditelné nebo neúčinné; </a:t>
            </a:r>
          </a:p>
          <a:p>
            <a:pPr lvl="1" eaLnBrk="1" hangingPunct="1">
              <a:lnSpc>
                <a:spcPct val="80000"/>
              </a:lnSpc>
              <a:defRPr/>
            </a:pPr>
            <a:r>
              <a:rPr lang="cs-CZ" sz="1800" dirty="0"/>
              <a:t>aby byly odůvodněné vyhlídky na úspěch; </a:t>
            </a:r>
          </a:p>
          <a:p>
            <a:pPr lvl="1" eaLnBrk="1" hangingPunct="1">
              <a:lnSpc>
                <a:spcPct val="80000"/>
              </a:lnSpc>
              <a:defRPr/>
            </a:pPr>
            <a:r>
              <a:rPr lang="cs-CZ" sz="1800" dirty="0"/>
              <a:t>aby použití zbraní nevyvolalo mnohem těžší zla a zmatky než zlo, které je třeba odstranit. </a:t>
            </a:r>
          </a:p>
          <a:p>
            <a:pPr eaLnBrk="1" hangingPunct="1">
              <a:lnSpc>
                <a:spcPct val="80000"/>
              </a:lnSpc>
              <a:defRPr/>
            </a:pPr>
            <a:r>
              <a:rPr lang="cs-CZ" sz="2000" dirty="0"/>
              <a:t>Toto jsou tradiční prvky vypočítávané v nauce o tzv. „spravedlivé válce“. Hodnocení takových podmínek mravní oprávněnosti přísluší prozíravému úsudku těch, kteří mají odpovědnost za obecné blaho. (KKC 2309)</a:t>
            </a:r>
            <a:endParaRPr lang="cs-CZ" sz="1800" dirty="0"/>
          </a:p>
          <a:p>
            <a:pPr eaLnBrk="1" hangingPunct="1">
              <a:lnSpc>
                <a:spcPct val="80000"/>
              </a:lnSpc>
              <a:defRPr/>
            </a:pPr>
            <a:r>
              <a:rPr lang="cs-CZ" sz="1800" dirty="0"/>
              <a:t>ALE: existence zbraní hromadného ničení zpochybňuje oprávněnost jakékoli války!</a:t>
            </a:r>
            <a:endParaRPr lang="cs-CZ" sz="2000"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Zástupný symbol pro datum 3"/>
          <p:cNvSpPr>
            <a:spLocks noGrp="1"/>
          </p:cNvSpPr>
          <p:nvPr>
            <p:ph type="dt" sz="quarter" idx="10"/>
          </p:nvPr>
        </p:nvSpPr>
        <p:spPr>
          <a:noFill/>
        </p:spPr>
        <p:txBody>
          <a:bodyPr/>
          <a:lstStyle/>
          <a:p>
            <a:r>
              <a:rPr lang="cs-CZ"/>
              <a:t>6</a:t>
            </a:r>
          </a:p>
        </p:txBody>
      </p:sp>
      <p:sp>
        <p:nvSpPr>
          <p:cNvPr id="23555" name="Zástupný symbol pro zápatí 4"/>
          <p:cNvSpPr>
            <a:spLocks noGrp="1"/>
          </p:cNvSpPr>
          <p:nvPr>
            <p:ph type="ftr" sz="quarter" idx="11"/>
          </p:nvPr>
        </p:nvSpPr>
        <p:spPr>
          <a:noFill/>
        </p:spPr>
        <p:txBody>
          <a:bodyPr/>
          <a:lstStyle/>
          <a:p>
            <a:r>
              <a:rPr lang="cs-CZ"/>
              <a:t>Křesťanská sociální etika. M. Martinek.  Jabok 2021</a:t>
            </a:r>
          </a:p>
        </p:txBody>
      </p:sp>
      <p:sp>
        <p:nvSpPr>
          <p:cNvPr id="23556" name="Zástupný symbol pro číslo snímku 5"/>
          <p:cNvSpPr>
            <a:spLocks noGrp="1"/>
          </p:cNvSpPr>
          <p:nvPr>
            <p:ph type="sldNum" sz="quarter" idx="12"/>
          </p:nvPr>
        </p:nvSpPr>
        <p:spPr>
          <a:noFill/>
        </p:spPr>
        <p:txBody>
          <a:bodyPr/>
          <a:lstStyle/>
          <a:p>
            <a:fld id="{A7D5C39C-A1A8-40FD-A9C9-BC66A575CA46}" type="slidenum">
              <a:rPr lang="cs-CZ"/>
              <a:pPr/>
              <a:t>35</a:t>
            </a:fld>
            <a:endParaRPr lang="cs-CZ"/>
          </a:p>
        </p:txBody>
      </p:sp>
      <p:sp>
        <p:nvSpPr>
          <p:cNvPr id="25602" name="Rectangle 2"/>
          <p:cNvSpPr>
            <a:spLocks noGrp="1" noChangeArrowheads="1"/>
          </p:cNvSpPr>
          <p:nvPr>
            <p:ph type="title"/>
          </p:nvPr>
        </p:nvSpPr>
        <p:spPr>
          <a:xfrm>
            <a:off x="457200" y="277813"/>
            <a:ext cx="8229600" cy="847725"/>
          </a:xfrm>
        </p:spPr>
        <p:txBody>
          <a:bodyPr/>
          <a:lstStyle/>
          <a:p>
            <a:pPr eaLnBrk="1" hangingPunct="1">
              <a:defRPr/>
            </a:pPr>
            <a:r>
              <a:rPr lang="cs-CZ" dirty="0"/>
              <a:t>Válečná situace</a:t>
            </a:r>
          </a:p>
        </p:txBody>
      </p:sp>
      <p:sp>
        <p:nvSpPr>
          <p:cNvPr id="25603" name="Rectangle 3"/>
          <p:cNvSpPr>
            <a:spLocks noGrp="1" noChangeArrowheads="1"/>
          </p:cNvSpPr>
          <p:nvPr>
            <p:ph type="body" idx="1"/>
          </p:nvPr>
        </p:nvSpPr>
        <p:spPr>
          <a:xfrm>
            <a:off x="250825" y="1484784"/>
            <a:ext cx="8435975" cy="4823941"/>
          </a:xfrm>
        </p:spPr>
        <p:txBody>
          <a:bodyPr/>
          <a:lstStyle/>
          <a:p>
            <a:pPr eaLnBrk="1" hangingPunct="1">
              <a:lnSpc>
                <a:spcPct val="80000"/>
              </a:lnSpc>
              <a:defRPr/>
            </a:pPr>
            <a:r>
              <a:rPr lang="cs-CZ" sz="2400" dirty="0"/>
              <a:t>2310: Veřejná moc má v tomto případě právo a povinnost uložit občanům </a:t>
            </a:r>
            <a:r>
              <a:rPr lang="cs-CZ" sz="2400" b="1" dirty="0"/>
              <a:t>povinnosti nutné k národní obraně</a:t>
            </a:r>
            <a:r>
              <a:rPr lang="cs-CZ" sz="2400" dirty="0"/>
              <a:t>. Ti, kteří slouží vlasti ve vojsku, ať se považují za služebníky bezpečnosti a svobody národů. Když tento úkol správně plní, opravdu přispívají k obecnému dobru národů a k upevnění míru. </a:t>
            </a:r>
          </a:p>
          <a:p>
            <a:pPr eaLnBrk="1" hangingPunct="1">
              <a:lnSpc>
                <a:spcPct val="80000"/>
              </a:lnSpc>
              <a:defRPr/>
            </a:pPr>
            <a:r>
              <a:rPr lang="cs-CZ" sz="2400" dirty="0"/>
              <a:t>2311: </a:t>
            </a:r>
            <a:r>
              <a:rPr lang="cs-CZ" sz="2400" dirty="0">
                <a:solidFill>
                  <a:srgbClr val="FFFF00"/>
                </a:solidFill>
              </a:rPr>
              <a:t>Veřejná moc se má vhodně postarat o případy těch, kteří </a:t>
            </a:r>
            <a:r>
              <a:rPr lang="cs-CZ" sz="2400" b="1" dirty="0">
                <a:solidFill>
                  <a:srgbClr val="FFFF00"/>
                </a:solidFill>
              </a:rPr>
              <a:t>z důvodu svědomí odmítají používat zbraní;</a:t>
            </a:r>
            <a:r>
              <a:rPr lang="cs-CZ" sz="2400" dirty="0">
                <a:solidFill>
                  <a:srgbClr val="FFFF00"/>
                </a:solidFill>
              </a:rPr>
              <a:t> ti mají však poskytnout lidskému společenství služby jiným způsobem. </a:t>
            </a:r>
          </a:p>
          <a:p>
            <a:pPr eaLnBrk="1" hangingPunct="1">
              <a:lnSpc>
                <a:spcPct val="80000"/>
              </a:lnSpc>
              <a:defRPr/>
            </a:pPr>
            <a:r>
              <a:rPr lang="cs-CZ" sz="2400" dirty="0"/>
              <a:t>2312: Církev i lidský rozum prohlašují, že během ozbrojených konfliktů stále </a:t>
            </a:r>
            <a:r>
              <a:rPr lang="cs-CZ" sz="2400" b="1" dirty="0"/>
              <a:t>platí mravní zákon</a:t>
            </a:r>
            <a:r>
              <a:rPr lang="cs-CZ" sz="2400" dirty="0"/>
              <a:t>. „A když už naneštěstí válka vypukne, neznamená to, že již tím je válčícím stranám všechno dovoleno.“ (rabování, sexuální zneužívání apod.)</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E7667EDD-5B94-43E5-9B2B-BA044A595153}"/>
              </a:ext>
            </a:extLst>
          </p:cNvPr>
          <p:cNvSpPr>
            <a:spLocks noGrp="1"/>
          </p:cNvSpPr>
          <p:nvPr>
            <p:ph type="title"/>
          </p:nvPr>
        </p:nvSpPr>
        <p:spPr>
          <a:xfrm>
            <a:off x="4572000" y="277813"/>
            <a:ext cx="4114800" cy="1143000"/>
          </a:xfrm>
        </p:spPr>
        <p:txBody>
          <a:bodyPr/>
          <a:lstStyle/>
          <a:p>
            <a:r>
              <a:rPr lang="cs-CZ" b="1" dirty="0"/>
              <a:t>Franz </a:t>
            </a:r>
            <a:r>
              <a:rPr lang="cs-CZ" b="1" dirty="0" err="1"/>
              <a:t>Jägerstätter</a:t>
            </a:r>
            <a:endParaRPr lang="cs-CZ" dirty="0"/>
          </a:p>
        </p:txBody>
      </p:sp>
      <p:sp>
        <p:nvSpPr>
          <p:cNvPr id="3" name="Zástupný symbol pro obsah 2">
            <a:extLst>
              <a:ext uri="{FF2B5EF4-FFF2-40B4-BE49-F238E27FC236}">
                <a16:creationId xmlns:a16="http://schemas.microsoft.com/office/drawing/2014/main" xmlns="" id="{66933E4D-DE24-4902-A0A6-A80F6F8F7873}"/>
              </a:ext>
            </a:extLst>
          </p:cNvPr>
          <p:cNvSpPr>
            <a:spLocks noGrp="1"/>
          </p:cNvSpPr>
          <p:nvPr>
            <p:ph idx="1"/>
          </p:nvPr>
        </p:nvSpPr>
        <p:spPr>
          <a:xfrm>
            <a:off x="4572000" y="1916832"/>
            <a:ext cx="4359860" cy="4214093"/>
          </a:xfrm>
        </p:spPr>
        <p:txBody>
          <a:bodyPr/>
          <a:lstStyle/>
          <a:p>
            <a:r>
              <a:rPr lang="cs-CZ" sz="2400" dirty="0"/>
              <a:t>Rakouský sedlák, který byl popraven za to, že z důvodů svědomí odmítl sloužit v nacistické německé armádě. </a:t>
            </a:r>
          </a:p>
          <a:p>
            <a:r>
              <a:rPr lang="cs-CZ" sz="2400" dirty="0"/>
              <a:t>Byl prohlášen za blahoslaveného roku 2007 papežem Benediktem XVI.. </a:t>
            </a:r>
          </a:p>
          <a:p>
            <a:r>
              <a:rPr lang="cs-CZ" sz="2400" dirty="0"/>
              <a:t>Církví je považován za patrona odpíračů vojenské služby. </a:t>
            </a:r>
          </a:p>
        </p:txBody>
      </p:sp>
      <p:sp>
        <p:nvSpPr>
          <p:cNvPr id="4" name="Zástupný symbol pro datum 3">
            <a:extLst>
              <a:ext uri="{FF2B5EF4-FFF2-40B4-BE49-F238E27FC236}">
                <a16:creationId xmlns:a16="http://schemas.microsoft.com/office/drawing/2014/main" xmlns="" id="{39A05664-1BA3-4FC7-B649-48F40DF40092}"/>
              </a:ext>
            </a:extLst>
          </p:cNvPr>
          <p:cNvSpPr>
            <a:spLocks noGrp="1"/>
          </p:cNvSpPr>
          <p:nvPr>
            <p:ph type="dt" sz="half" idx="10"/>
          </p:nvPr>
        </p:nvSpPr>
        <p:spPr/>
        <p:txBody>
          <a:bodyPr/>
          <a:lstStyle/>
          <a:p>
            <a:pPr>
              <a:defRPr/>
            </a:pPr>
            <a:r>
              <a:rPr lang="cs-CZ"/>
              <a:t>6</a:t>
            </a:r>
          </a:p>
        </p:txBody>
      </p:sp>
      <p:sp>
        <p:nvSpPr>
          <p:cNvPr id="5" name="Zástupný symbol pro zápatí 4">
            <a:extLst>
              <a:ext uri="{FF2B5EF4-FFF2-40B4-BE49-F238E27FC236}">
                <a16:creationId xmlns:a16="http://schemas.microsoft.com/office/drawing/2014/main" xmlns="" id="{3A30AC3E-CAE7-48D5-8EC1-500ABDDB65F4}"/>
              </a:ext>
            </a:extLst>
          </p:cNvPr>
          <p:cNvSpPr>
            <a:spLocks noGrp="1"/>
          </p:cNvSpPr>
          <p:nvPr>
            <p:ph type="ftr" sz="quarter" idx="11"/>
          </p:nvPr>
        </p:nvSpPr>
        <p:spPr/>
        <p:txBody>
          <a:bodyPr/>
          <a:lstStyle/>
          <a:p>
            <a:pPr>
              <a:defRPr/>
            </a:pPr>
            <a:r>
              <a:rPr lang="cs-CZ"/>
              <a:t>Křesťanská sociální etika. M. Martinek.  Jabok 2021</a:t>
            </a:r>
          </a:p>
        </p:txBody>
      </p:sp>
      <p:sp>
        <p:nvSpPr>
          <p:cNvPr id="6" name="Zástupný symbol pro číslo snímku 5">
            <a:extLst>
              <a:ext uri="{FF2B5EF4-FFF2-40B4-BE49-F238E27FC236}">
                <a16:creationId xmlns:a16="http://schemas.microsoft.com/office/drawing/2014/main" xmlns="" id="{2D5F4F50-18E1-4C66-B705-840FDEA9E6E2}"/>
              </a:ext>
            </a:extLst>
          </p:cNvPr>
          <p:cNvSpPr>
            <a:spLocks noGrp="1"/>
          </p:cNvSpPr>
          <p:nvPr>
            <p:ph type="sldNum" sz="quarter" idx="12"/>
          </p:nvPr>
        </p:nvSpPr>
        <p:spPr/>
        <p:txBody>
          <a:bodyPr/>
          <a:lstStyle/>
          <a:p>
            <a:pPr>
              <a:defRPr/>
            </a:pPr>
            <a:fld id="{249CB112-29FC-4800-A0F7-4A877D4854F1}" type="slidenum">
              <a:rPr lang="cs-CZ" smtClean="0"/>
              <a:pPr>
                <a:defRPr/>
              </a:pPr>
              <a:t>36</a:t>
            </a:fld>
            <a:endParaRPr lang="cs-CZ"/>
          </a:p>
        </p:txBody>
      </p:sp>
      <p:pic>
        <p:nvPicPr>
          <p:cNvPr id="4098" name="Picture 2" descr="Gedenkstätte Deutscher Widerstand - Biografie">
            <a:extLst>
              <a:ext uri="{FF2B5EF4-FFF2-40B4-BE49-F238E27FC236}">
                <a16:creationId xmlns:a16="http://schemas.microsoft.com/office/drawing/2014/main" xmlns="" id="{28B759D5-60D9-447C-8FC6-3504161DDA03}"/>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5312" y="277813"/>
            <a:ext cx="4359860" cy="5853112"/>
          </a:xfrm>
          <a:prstGeom prst="rect">
            <a:avLst/>
          </a:prstGeom>
          <a:noFill/>
          <a:ln>
            <a:solidFill>
              <a:schemeClr val="bg1">
                <a:lumMod val="75000"/>
              </a:schemeClr>
            </a:solidFill>
          </a:ln>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52969376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7813"/>
            <a:ext cx="8229600" cy="918939"/>
          </a:xfrm>
        </p:spPr>
        <p:txBody>
          <a:bodyPr/>
          <a:lstStyle/>
          <a:p>
            <a:r>
              <a:rPr lang="cs-CZ" dirty="0"/>
              <a:t>Ochrana civilistů</a:t>
            </a:r>
          </a:p>
        </p:txBody>
      </p:sp>
      <p:sp>
        <p:nvSpPr>
          <p:cNvPr id="3" name="Zástupný symbol pro obsah 2"/>
          <p:cNvSpPr>
            <a:spLocks noGrp="1"/>
          </p:cNvSpPr>
          <p:nvPr>
            <p:ph idx="1"/>
          </p:nvPr>
        </p:nvSpPr>
        <p:spPr>
          <a:xfrm>
            <a:off x="457200" y="1196752"/>
            <a:ext cx="8229600" cy="4934173"/>
          </a:xfrm>
        </p:spPr>
        <p:txBody>
          <a:bodyPr/>
          <a:lstStyle/>
          <a:p>
            <a:pPr eaLnBrk="1" hangingPunct="1">
              <a:lnSpc>
                <a:spcPct val="80000"/>
              </a:lnSpc>
              <a:defRPr/>
            </a:pPr>
            <a:r>
              <a:rPr lang="cs-CZ" sz="2400" dirty="0"/>
              <a:t>2313: Je třeba </a:t>
            </a:r>
            <a:r>
              <a:rPr lang="cs-CZ" sz="2400" b="1" dirty="0"/>
              <a:t>lidsky zacházet s nebojujícími, se zraněnými vojáky a se zajatci</a:t>
            </a:r>
            <a:r>
              <a:rPr lang="cs-CZ" sz="2400" dirty="0"/>
              <a:t> a respektovat je. Akce vědomě odporující mezinárodnímu právu a jeho všeobecným zásadám, stejně jako nařízení, která je ukládají, jsou zločiny. Slepá poslušnost není dostatečnou omluvou těch, kteří se jim podřizují. Vyhlazení nějakého obyvatelstva, národa nebo národnostní menšiny musí být odsouzeno jako smrtelný hřích. Člověk je mravně povinen </a:t>
            </a:r>
            <a:r>
              <a:rPr lang="cs-CZ" sz="2400" b="1" dirty="0"/>
              <a:t>odporovat rozkazům, které nařizují genocidu.</a:t>
            </a:r>
          </a:p>
          <a:p>
            <a:pPr eaLnBrk="1" hangingPunct="1">
              <a:lnSpc>
                <a:spcPct val="80000"/>
              </a:lnSpc>
              <a:defRPr/>
            </a:pPr>
            <a:r>
              <a:rPr lang="cs-CZ" sz="2400" dirty="0"/>
              <a:t>2314: „Každá válečná akce, směřující bezohledně </a:t>
            </a:r>
            <a:r>
              <a:rPr lang="cs-CZ" sz="2400" b="1" dirty="0"/>
              <a:t>k zničení celých měst nebo rozsáhlých území i s jejich obyvateli</a:t>
            </a:r>
            <a:r>
              <a:rPr lang="cs-CZ" sz="2400" dirty="0"/>
              <a:t>, je zločin proti Bohu i proti člověku, který je třeba s rozhodností a bez váhání odsoudit.“ Rizikem moderní války je poskytování příležitosti držitelům vědeckých a zvláště atomových, biologických zbraní ke spáchání takových zločinů.</a:t>
            </a:r>
          </a:p>
        </p:txBody>
      </p:sp>
      <p:sp>
        <p:nvSpPr>
          <p:cNvPr id="4" name="Zástupný symbol pro datum 3"/>
          <p:cNvSpPr>
            <a:spLocks noGrp="1"/>
          </p:cNvSpPr>
          <p:nvPr>
            <p:ph type="dt" sz="half" idx="10"/>
          </p:nvPr>
        </p:nvSpPr>
        <p:spPr/>
        <p:txBody>
          <a:bodyPr/>
          <a:lstStyle/>
          <a:p>
            <a:pPr>
              <a:defRPr/>
            </a:pPr>
            <a:r>
              <a:rPr lang="cs-CZ"/>
              <a:t>6</a:t>
            </a:r>
          </a:p>
        </p:txBody>
      </p:sp>
      <p:sp>
        <p:nvSpPr>
          <p:cNvPr id="5" name="Zástupný symbol pro zápatí 4"/>
          <p:cNvSpPr>
            <a:spLocks noGrp="1"/>
          </p:cNvSpPr>
          <p:nvPr>
            <p:ph type="ftr" sz="quarter" idx="11"/>
          </p:nvPr>
        </p:nvSpPr>
        <p:spPr/>
        <p:txBody>
          <a:bodyPr/>
          <a:lstStyle/>
          <a:p>
            <a:pPr>
              <a:defRPr/>
            </a:pPr>
            <a:r>
              <a:rPr lang="cs-CZ"/>
              <a:t>Křesťanská sociální etika. M. Martinek.  Jabok 2021</a:t>
            </a:r>
          </a:p>
        </p:txBody>
      </p:sp>
      <p:sp>
        <p:nvSpPr>
          <p:cNvPr id="6" name="Zástupný symbol pro číslo snímku 5"/>
          <p:cNvSpPr>
            <a:spLocks noGrp="1"/>
          </p:cNvSpPr>
          <p:nvPr>
            <p:ph type="sldNum" sz="quarter" idx="12"/>
          </p:nvPr>
        </p:nvSpPr>
        <p:spPr/>
        <p:txBody>
          <a:bodyPr/>
          <a:lstStyle/>
          <a:p>
            <a:pPr>
              <a:defRPr/>
            </a:pPr>
            <a:fld id="{249CB112-29FC-4800-A0F7-4A877D4854F1}" type="slidenum">
              <a:rPr lang="cs-CZ" smtClean="0"/>
              <a:pPr>
                <a:defRPr/>
              </a:pPr>
              <a:t>37</a:t>
            </a:fld>
            <a:endParaRPr lang="cs-CZ"/>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Současná situace</a:t>
            </a:r>
          </a:p>
        </p:txBody>
      </p:sp>
      <p:sp>
        <p:nvSpPr>
          <p:cNvPr id="3" name="Zástupný symbol pro obsah 2"/>
          <p:cNvSpPr>
            <a:spLocks noGrp="1"/>
          </p:cNvSpPr>
          <p:nvPr>
            <p:ph idx="1"/>
          </p:nvPr>
        </p:nvSpPr>
        <p:spPr/>
        <p:txBody>
          <a:bodyPr/>
          <a:lstStyle/>
          <a:p>
            <a:pPr eaLnBrk="1" hangingPunct="1">
              <a:lnSpc>
                <a:spcPct val="80000"/>
              </a:lnSpc>
              <a:defRPr/>
            </a:pPr>
            <a:r>
              <a:rPr lang="cs-CZ" sz="2000" dirty="0"/>
              <a:t>Podíl civilních obětí:</a:t>
            </a:r>
          </a:p>
          <a:p>
            <a:pPr lvl="1" eaLnBrk="1" hangingPunct="1">
              <a:lnSpc>
                <a:spcPct val="80000"/>
              </a:lnSpc>
              <a:defRPr/>
            </a:pPr>
            <a:r>
              <a:rPr lang="cs-CZ" sz="1600" dirty="0"/>
              <a:t>19. století 10-20%</a:t>
            </a:r>
          </a:p>
          <a:p>
            <a:pPr lvl="1" eaLnBrk="1" hangingPunct="1">
              <a:lnSpc>
                <a:spcPct val="80000"/>
              </a:lnSpc>
              <a:defRPr/>
            </a:pPr>
            <a:r>
              <a:rPr lang="cs-CZ" sz="1600" dirty="0"/>
              <a:t>1. světová válka 43%</a:t>
            </a:r>
          </a:p>
          <a:p>
            <a:pPr lvl="1" eaLnBrk="1" hangingPunct="1">
              <a:lnSpc>
                <a:spcPct val="80000"/>
              </a:lnSpc>
              <a:defRPr/>
            </a:pPr>
            <a:r>
              <a:rPr lang="cs-CZ" sz="1600" dirty="0"/>
              <a:t>2. světová válka 67%</a:t>
            </a:r>
          </a:p>
          <a:p>
            <a:pPr lvl="1" eaLnBrk="1" hangingPunct="1">
              <a:lnSpc>
                <a:spcPct val="80000"/>
              </a:lnSpc>
              <a:defRPr/>
            </a:pPr>
            <a:r>
              <a:rPr lang="cs-CZ" sz="1600" dirty="0"/>
              <a:t>Konec 20. stol. 90%, z toho až 50% dětí</a:t>
            </a:r>
            <a:endParaRPr lang="cs-CZ" dirty="0"/>
          </a:p>
          <a:p>
            <a:r>
              <a:rPr lang="cs-CZ" sz="2000" dirty="0"/>
              <a:t>Na světě je asi 640 milionů kusů zbraní, z toho 60% v rukou civilistů, tj. v průměru asi 1 zbraň na 10 osob. Roční produkce: 7 milionů ručních zbraní, vyrábí se v 98 státech, 75% v USA a EU.</a:t>
            </a:r>
          </a:p>
          <a:p>
            <a:r>
              <a:rPr lang="cs-CZ" sz="2000" dirty="0"/>
              <a:t>Brutalizace konfliktů: cílené mrzačení a zabíjení dětí a těhotných žen, brutální zacházení se zajatci – dříve se brutální metody používaly jen jako odstrašující příklady; způsobeno absencí profesionálních vojáků vychovávaných v duchu vojenské cti.</a:t>
            </a:r>
          </a:p>
          <a:p>
            <a:r>
              <a:rPr lang="cs-CZ" sz="2000" dirty="0"/>
              <a:t>Vysoké procento dětských vojáků: charakteristický rys konfliktů 90. let = 13leté děti nabíjející </a:t>
            </a:r>
            <a:r>
              <a:rPr lang="cs-CZ" sz="2000" dirty="0" err="1"/>
              <a:t>kalašnikov</a:t>
            </a:r>
            <a:r>
              <a:rPr lang="cs-CZ" sz="2000"/>
              <a:t>.</a:t>
            </a:r>
            <a:endParaRPr lang="cs-CZ" sz="2000" dirty="0"/>
          </a:p>
        </p:txBody>
      </p:sp>
      <p:sp>
        <p:nvSpPr>
          <p:cNvPr id="4" name="Zástupný symbol pro datum 3"/>
          <p:cNvSpPr>
            <a:spLocks noGrp="1"/>
          </p:cNvSpPr>
          <p:nvPr>
            <p:ph type="dt" sz="half" idx="10"/>
          </p:nvPr>
        </p:nvSpPr>
        <p:spPr/>
        <p:txBody>
          <a:bodyPr/>
          <a:lstStyle/>
          <a:p>
            <a:pPr>
              <a:defRPr/>
            </a:pPr>
            <a:r>
              <a:rPr lang="cs-CZ"/>
              <a:t>6</a:t>
            </a:r>
          </a:p>
        </p:txBody>
      </p:sp>
      <p:sp>
        <p:nvSpPr>
          <p:cNvPr id="5" name="Zástupný symbol pro zápatí 4"/>
          <p:cNvSpPr>
            <a:spLocks noGrp="1"/>
          </p:cNvSpPr>
          <p:nvPr>
            <p:ph type="ftr" sz="quarter" idx="11"/>
          </p:nvPr>
        </p:nvSpPr>
        <p:spPr/>
        <p:txBody>
          <a:bodyPr/>
          <a:lstStyle/>
          <a:p>
            <a:pPr>
              <a:defRPr/>
            </a:pPr>
            <a:r>
              <a:rPr lang="cs-CZ"/>
              <a:t>Křesťanská sociální etika. M. Martinek.  Jabok 2021</a:t>
            </a:r>
          </a:p>
        </p:txBody>
      </p:sp>
      <p:sp>
        <p:nvSpPr>
          <p:cNvPr id="6" name="Zástupný symbol pro číslo snímku 5"/>
          <p:cNvSpPr>
            <a:spLocks noGrp="1"/>
          </p:cNvSpPr>
          <p:nvPr>
            <p:ph type="sldNum" sz="quarter" idx="12"/>
          </p:nvPr>
        </p:nvSpPr>
        <p:spPr/>
        <p:txBody>
          <a:bodyPr/>
          <a:lstStyle/>
          <a:p>
            <a:pPr>
              <a:defRPr/>
            </a:pPr>
            <a:fld id="{249CB112-29FC-4800-A0F7-4A877D4854F1}" type="slidenum">
              <a:rPr lang="cs-CZ" smtClean="0"/>
              <a:pPr>
                <a:defRPr/>
              </a:pPr>
              <a:t>38</a:t>
            </a:fld>
            <a:endParaRPr lang="cs-CZ"/>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Mezinárodní právo</a:t>
            </a:r>
          </a:p>
        </p:txBody>
      </p:sp>
      <p:sp>
        <p:nvSpPr>
          <p:cNvPr id="3" name="Zástupný symbol pro obsah 2"/>
          <p:cNvSpPr>
            <a:spLocks noGrp="1"/>
          </p:cNvSpPr>
          <p:nvPr>
            <p:ph idx="1"/>
          </p:nvPr>
        </p:nvSpPr>
        <p:spPr/>
        <p:txBody>
          <a:bodyPr/>
          <a:lstStyle/>
          <a:p>
            <a:r>
              <a:rPr lang="cs-CZ" sz="2400" dirty="0"/>
              <a:t>Mezinárodní právo veřejné (</a:t>
            </a:r>
            <a:r>
              <a:rPr lang="cs-CZ" sz="2400" dirty="0" err="1"/>
              <a:t>international</a:t>
            </a:r>
            <a:r>
              <a:rPr lang="cs-CZ" sz="2400" dirty="0"/>
              <a:t> public </a:t>
            </a:r>
            <a:r>
              <a:rPr lang="cs-CZ" sz="2400" dirty="0" err="1"/>
              <a:t>law</a:t>
            </a:r>
            <a:r>
              <a:rPr lang="cs-CZ" sz="2400" dirty="0"/>
              <a:t>, </a:t>
            </a:r>
            <a:r>
              <a:rPr lang="cs-CZ" sz="2400" dirty="0" err="1"/>
              <a:t>droit</a:t>
            </a:r>
            <a:r>
              <a:rPr lang="cs-CZ" sz="2400" dirty="0"/>
              <a:t> </a:t>
            </a:r>
            <a:r>
              <a:rPr lang="cs-CZ" sz="2400" dirty="0" err="1"/>
              <a:t>international</a:t>
            </a:r>
            <a:r>
              <a:rPr lang="cs-CZ" sz="2400" dirty="0"/>
              <a:t> public) je pojem, kterým se od počátku 19. století  označuje soubor právních norem, jimiž se řídí právní vztahy mezi příslušníky mezinárodního společenství - subjekty mezinárodního práva veřejného, jimiž jsou státy a mezinárodní (vládní) organizace (původně se užíval termín právo národů, </a:t>
            </a:r>
            <a:r>
              <a:rPr lang="cs-CZ" sz="2400" dirty="0" err="1"/>
              <a:t>ius</a:t>
            </a:r>
            <a:r>
              <a:rPr lang="cs-CZ" sz="2400" dirty="0"/>
              <a:t> </a:t>
            </a:r>
            <a:r>
              <a:rPr lang="cs-CZ" sz="2400" dirty="0" err="1"/>
              <a:t>gentium</a:t>
            </a:r>
            <a:r>
              <a:rPr lang="cs-CZ" sz="2400" dirty="0"/>
              <a:t>, </a:t>
            </a:r>
            <a:r>
              <a:rPr lang="cs-CZ" sz="2400" dirty="0" err="1"/>
              <a:t>droit</a:t>
            </a:r>
            <a:r>
              <a:rPr lang="cs-CZ" sz="2400" dirty="0"/>
              <a:t> des </a:t>
            </a:r>
            <a:r>
              <a:rPr lang="cs-CZ" sz="2400" dirty="0" err="1"/>
              <a:t>gens</a:t>
            </a:r>
            <a:r>
              <a:rPr lang="cs-CZ" sz="2400" dirty="0"/>
              <a:t>); v průběhu 2. </a:t>
            </a:r>
            <a:r>
              <a:rPr lang="cs-CZ" sz="2400" dirty="0" err="1"/>
              <a:t>pol</a:t>
            </a:r>
            <a:r>
              <a:rPr lang="cs-CZ" sz="2400" dirty="0"/>
              <a:t>. 20. století se v určitém rozsahu přímým subjektem mezinárodního práva stávají i jednotlivci (mezinárodní právo lidských práv, právo na ochranu investic, mezinárodní trestní právo).</a:t>
            </a:r>
          </a:p>
          <a:p>
            <a:endParaRPr lang="cs-CZ" sz="2400" dirty="0"/>
          </a:p>
        </p:txBody>
      </p:sp>
      <p:sp>
        <p:nvSpPr>
          <p:cNvPr id="4" name="Zástupný symbol pro datum 3"/>
          <p:cNvSpPr>
            <a:spLocks noGrp="1"/>
          </p:cNvSpPr>
          <p:nvPr>
            <p:ph type="dt" sz="half" idx="10"/>
          </p:nvPr>
        </p:nvSpPr>
        <p:spPr/>
        <p:txBody>
          <a:bodyPr/>
          <a:lstStyle/>
          <a:p>
            <a:pPr>
              <a:defRPr/>
            </a:pPr>
            <a:r>
              <a:rPr lang="cs-CZ"/>
              <a:t>6</a:t>
            </a:r>
          </a:p>
        </p:txBody>
      </p:sp>
      <p:sp>
        <p:nvSpPr>
          <p:cNvPr id="5" name="Zástupný symbol pro zápatí 4"/>
          <p:cNvSpPr>
            <a:spLocks noGrp="1"/>
          </p:cNvSpPr>
          <p:nvPr>
            <p:ph type="ftr" sz="quarter" idx="11"/>
          </p:nvPr>
        </p:nvSpPr>
        <p:spPr/>
        <p:txBody>
          <a:bodyPr/>
          <a:lstStyle/>
          <a:p>
            <a:pPr>
              <a:defRPr/>
            </a:pPr>
            <a:r>
              <a:rPr lang="cs-CZ"/>
              <a:t>Křesťanská sociální etika. M. Martinek.  Jabok 2021</a:t>
            </a:r>
          </a:p>
        </p:txBody>
      </p:sp>
      <p:sp>
        <p:nvSpPr>
          <p:cNvPr id="6" name="Zástupný symbol pro číslo snímku 5"/>
          <p:cNvSpPr>
            <a:spLocks noGrp="1"/>
          </p:cNvSpPr>
          <p:nvPr>
            <p:ph type="sldNum" sz="quarter" idx="12"/>
          </p:nvPr>
        </p:nvSpPr>
        <p:spPr/>
        <p:txBody>
          <a:bodyPr/>
          <a:lstStyle/>
          <a:p>
            <a:pPr>
              <a:defRPr/>
            </a:pPr>
            <a:fld id="{249CB112-29FC-4800-A0F7-4A877D4854F1}" type="slidenum">
              <a:rPr lang="cs-CZ" smtClean="0"/>
              <a:pPr>
                <a:defRPr/>
              </a:pPr>
              <a:t>39</a:t>
            </a:fld>
            <a:endParaRPr lang="cs-CZ"/>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Nadpis 7">
            <a:extLst>
              <a:ext uri="{FF2B5EF4-FFF2-40B4-BE49-F238E27FC236}">
                <a16:creationId xmlns:a16="http://schemas.microsoft.com/office/drawing/2014/main" xmlns="" id="{D37ACEAD-13E7-459D-8B00-6F4DBD64FB1A}"/>
              </a:ext>
            </a:extLst>
          </p:cNvPr>
          <p:cNvSpPr>
            <a:spLocks noGrp="1"/>
          </p:cNvSpPr>
          <p:nvPr>
            <p:ph type="title"/>
          </p:nvPr>
        </p:nvSpPr>
        <p:spPr/>
        <p:txBody>
          <a:bodyPr/>
          <a:lstStyle/>
          <a:p>
            <a:endParaRPr lang="cs-CZ"/>
          </a:p>
        </p:txBody>
      </p:sp>
      <p:sp>
        <p:nvSpPr>
          <p:cNvPr id="9" name="Zástupný symbol pro obsah 8">
            <a:extLst>
              <a:ext uri="{FF2B5EF4-FFF2-40B4-BE49-F238E27FC236}">
                <a16:creationId xmlns:a16="http://schemas.microsoft.com/office/drawing/2014/main" xmlns="" id="{00BFA7A6-530A-472D-B9F5-BBD66332630C}"/>
              </a:ext>
            </a:extLst>
          </p:cNvPr>
          <p:cNvSpPr>
            <a:spLocks noGrp="1"/>
          </p:cNvSpPr>
          <p:nvPr>
            <p:ph idx="1"/>
          </p:nvPr>
        </p:nvSpPr>
        <p:spPr/>
        <p:txBody>
          <a:bodyPr/>
          <a:lstStyle/>
          <a:p>
            <a:endParaRPr lang="cs-CZ"/>
          </a:p>
        </p:txBody>
      </p:sp>
      <p:sp>
        <p:nvSpPr>
          <p:cNvPr id="5" name="Zástupný symbol pro datum 4">
            <a:extLst>
              <a:ext uri="{FF2B5EF4-FFF2-40B4-BE49-F238E27FC236}">
                <a16:creationId xmlns:a16="http://schemas.microsoft.com/office/drawing/2014/main" xmlns="" id="{2A016657-24CD-454A-8803-83723815068A}"/>
              </a:ext>
            </a:extLst>
          </p:cNvPr>
          <p:cNvSpPr>
            <a:spLocks noGrp="1"/>
          </p:cNvSpPr>
          <p:nvPr>
            <p:ph type="dt" sz="half" idx="10"/>
          </p:nvPr>
        </p:nvSpPr>
        <p:spPr/>
        <p:txBody>
          <a:bodyPr/>
          <a:lstStyle/>
          <a:p>
            <a:pPr>
              <a:defRPr/>
            </a:pPr>
            <a:r>
              <a:rPr lang="cs-CZ"/>
              <a:t>6</a:t>
            </a:r>
          </a:p>
        </p:txBody>
      </p:sp>
      <p:sp>
        <p:nvSpPr>
          <p:cNvPr id="6" name="Zástupný symbol pro zápatí 5">
            <a:extLst>
              <a:ext uri="{FF2B5EF4-FFF2-40B4-BE49-F238E27FC236}">
                <a16:creationId xmlns:a16="http://schemas.microsoft.com/office/drawing/2014/main" xmlns="" id="{E272BD04-3BA3-4950-9B9D-33614DD2DEB6}"/>
              </a:ext>
            </a:extLst>
          </p:cNvPr>
          <p:cNvSpPr>
            <a:spLocks noGrp="1"/>
          </p:cNvSpPr>
          <p:nvPr>
            <p:ph type="ftr" sz="quarter" idx="11"/>
          </p:nvPr>
        </p:nvSpPr>
        <p:spPr/>
        <p:txBody>
          <a:bodyPr/>
          <a:lstStyle/>
          <a:p>
            <a:pPr>
              <a:defRPr/>
            </a:pPr>
            <a:r>
              <a:rPr lang="cs-CZ"/>
              <a:t>Křesťanská sociální etika. M. Martinek.  Jabok 2021</a:t>
            </a:r>
          </a:p>
        </p:txBody>
      </p:sp>
      <p:sp>
        <p:nvSpPr>
          <p:cNvPr id="7" name="Zástupný symbol pro číslo snímku 6">
            <a:extLst>
              <a:ext uri="{FF2B5EF4-FFF2-40B4-BE49-F238E27FC236}">
                <a16:creationId xmlns:a16="http://schemas.microsoft.com/office/drawing/2014/main" xmlns="" id="{1FAA9326-C9E0-4547-9AC0-FA6A10E7BB8D}"/>
              </a:ext>
            </a:extLst>
          </p:cNvPr>
          <p:cNvSpPr>
            <a:spLocks noGrp="1"/>
          </p:cNvSpPr>
          <p:nvPr>
            <p:ph type="sldNum" sz="quarter" idx="12"/>
          </p:nvPr>
        </p:nvSpPr>
        <p:spPr/>
        <p:txBody>
          <a:bodyPr/>
          <a:lstStyle/>
          <a:p>
            <a:pPr>
              <a:defRPr/>
            </a:pPr>
            <a:fld id="{94ABA639-4A29-4C28-BA29-CB4519F7E7EE}" type="slidenum">
              <a:rPr lang="cs-CZ" smtClean="0"/>
              <a:pPr>
                <a:defRPr/>
              </a:pPr>
              <a:t>4</a:t>
            </a:fld>
            <a:endParaRPr lang="cs-CZ"/>
          </a:p>
        </p:txBody>
      </p:sp>
      <p:pic>
        <p:nvPicPr>
          <p:cNvPr id="2050" name="Picture 2" descr="https://zpravy.aktualne.cz/mapa-ukrajina-k-28022022/r~64257d7e993911ec94760cc47ab5f122/r~5e230aa2961611ecab010cc47ab5f122/">
            <a:extLst>
              <a:ext uri="{FF2B5EF4-FFF2-40B4-BE49-F238E27FC236}">
                <a16:creationId xmlns:a16="http://schemas.microsoft.com/office/drawing/2014/main" xmlns="" id="{D8336EB6-2BCB-4DC0-A6B3-C721586AD5C3}"/>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403831"/>
            <a:ext cx="9144000" cy="5765800"/>
          </a:xfrm>
          <a:prstGeom prst="rect">
            <a:avLst/>
          </a:prstGeom>
          <a:noFill/>
          <a:ln>
            <a:solidFill>
              <a:schemeClr val="accent1"/>
            </a:solidFill>
          </a:ln>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40591623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u="sng" dirty="0"/>
              <a:t>Historie mezinárodního práva</a:t>
            </a:r>
            <a:endParaRPr lang="cs-CZ" dirty="0"/>
          </a:p>
        </p:txBody>
      </p:sp>
      <p:sp>
        <p:nvSpPr>
          <p:cNvPr id="3" name="Zástupný symbol pro obsah 2"/>
          <p:cNvSpPr>
            <a:spLocks noGrp="1"/>
          </p:cNvSpPr>
          <p:nvPr>
            <p:ph idx="1"/>
          </p:nvPr>
        </p:nvSpPr>
        <p:spPr/>
        <p:txBody>
          <a:bodyPr/>
          <a:lstStyle/>
          <a:p>
            <a:r>
              <a:rPr lang="cs-CZ" sz="2000" dirty="0"/>
              <a:t>Mezinárodní právo se vyvíjelo zejména v regulaci situací válečných nebo jiných, např. obchodních. </a:t>
            </a:r>
            <a:r>
              <a:rPr lang="cs-CZ" sz="2000" u="sng" dirty="0"/>
              <a:t>Mezníky mezinárodního práva:</a:t>
            </a:r>
            <a:r>
              <a:rPr lang="cs-CZ" sz="2000" dirty="0"/>
              <a:t> </a:t>
            </a:r>
          </a:p>
          <a:p>
            <a:pPr lvl="1"/>
            <a:r>
              <a:rPr lang="cs-CZ" sz="1800" dirty="0"/>
              <a:t>objevení nového světa (</a:t>
            </a:r>
            <a:r>
              <a:rPr lang="cs-CZ" sz="1800" dirty="0" err="1"/>
              <a:t>Bartolomé</a:t>
            </a:r>
            <a:r>
              <a:rPr lang="cs-CZ" sz="1800" dirty="0"/>
              <a:t> de Las </a:t>
            </a:r>
            <a:r>
              <a:rPr lang="cs-CZ" sz="1800" dirty="0" err="1"/>
              <a:t>Casas</a:t>
            </a:r>
            <a:r>
              <a:rPr lang="cs-CZ" sz="1800" dirty="0"/>
              <a:t>)</a:t>
            </a:r>
          </a:p>
          <a:p>
            <a:pPr lvl="1"/>
            <a:r>
              <a:rPr lang="cs-CZ" sz="1800" dirty="0"/>
              <a:t>třicetiletá válka a vestfálský mír</a:t>
            </a:r>
          </a:p>
          <a:p>
            <a:pPr lvl="1"/>
            <a:r>
              <a:rPr lang="cs-CZ" sz="1800" dirty="0"/>
              <a:t>napoleonské války a Vídeňský kongres</a:t>
            </a:r>
          </a:p>
          <a:p>
            <a:pPr lvl="1"/>
            <a:r>
              <a:rPr lang="cs-CZ" sz="1800" dirty="0"/>
              <a:t>1. světová válka</a:t>
            </a:r>
          </a:p>
          <a:p>
            <a:pPr lvl="1"/>
            <a:r>
              <a:rPr lang="cs-CZ" sz="1800" dirty="0"/>
              <a:t>2. světová válka</a:t>
            </a:r>
          </a:p>
          <a:p>
            <a:r>
              <a:rPr lang="cs-CZ" sz="2000" u="sng" dirty="0"/>
              <a:t>Historické osobnosti mezinárodního práva:</a:t>
            </a:r>
            <a:endParaRPr lang="cs-CZ" sz="2000" dirty="0"/>
          </a:p>
          <a:p>
            <a:pPr lvl="1"/>
            <a:r>
              <a:rPr lang="cs-CZ" sz="1800" dirty="0"/>
              <a:t>Hugo </a:t>
            </a:r>
            <a:r>
              <a:rPr lang="cs-CZ" sz="1800" dirty="0" err="1"/>
              <a:t>Grotius</a:t>
            </a:r>
            <a:r>
              <a:rPr lang="cs-CZ" sz="1800" dirty="0"/>
              <a:t>:</a:t>
            </a:r>
          </a:p>
          <a:p>
            <a:pPr lvl="2"/>
            <a:r>
              <a:rPr lang="cs-CZ" sz="1400" dirty="0"/>
              <a:t>„otec“ mezinárodního práva - sepsal mezinárodní právo – Tři knihy o válce a míru</a:t>
            </a:r>
          </a:p>
          <a:p>
            <a:pPr lvl="2"/>
            <a:r>
              <a:rPr lang="cs-CZ" sz="1400" dirty="0"/>
              <a:t>přirozené právo</a:t>
            </a:r>
          </a:p>
          <a:p>
            <a:pPr lvl="1"/>
            <a:r>
              <a:rPr lang="cs-CZ" sz="2000" dirty="0"/>
              <a:t>Španělská teologická škola – </a:t>
            </a:r>
            <a:r>
              <a:rPr lang="cs-CZ" sz="2000" dirty="0" err="1"/>
              <a:t>Suaréz</a:t>
            </a:r>
            <a:r>
              <a:rPr lang="cs-CZ" sz="2000" dirty="0"/>
              <a:t> </a:t>
            </a:r>
            <a:r>
              <a:rPr lang="cs-CZ" sz="2000" dirty="0" err="1"/>
              <a:t>Ayala</a:t>
            </a:r>
            <a:r>
              <a:rPr lang="cs-CZ" sz="2000" dirty="0"/>
              <a:t>, </a:t>
            </a:r>
            <a:r>
              <a:rPr lang="cs-CZ" sz="2000" dirty="0" err="1"/>
              <a:t>Francisco</a:t>
            </a:r>
            <a:r>
              <a:rPr lang="cs-CZ" sz="2000" dirty="0"/>
              <a:t> de </a:t>
            </a:r>
            <a:r>
              <a:rPr lang="cs-CZ" sz="2000" dirty="0" err="1"/>
              <a:t>Vitoria</a:t>
            </a:r>
            <a:endParaRPr lang="cs-CZ" sz="2000" dirty="0"/>
          </a:p>
          <a:p>
            <a:pPr lvl="1"/>
            <a:r>
              <a:rPr lang="cs-CZ" sz="2000" dirty="0" err="1"/>
              <a:t>Alberico</a:t>
            </a:r>
            <a:r>
              <a:rPr lang="cs-CZ" sz="2000" dirty="0"/>
              <a:t> </a:t>
            </a:r>
            <a:r>
              <a:rPr lang="cs-CZ" sz="2000" dirty="0" err="1"/>
              <a:t>Gentili</a:t>
            </a:r>
            <a:r>
              <a:rPr lang="cs-CZ" sz="2000" dirty="0"/>
              <a:t> - navázal na </a:t>
            </a:r>
            <a:r>
              <a:rPr lang="cs-CZ" sz="2000" dirty="0" err="1"/>
              <a:t>Grotia</a:t>
            </a:r>
            <a:endParaRPr lang="cs-CZ" sz="2000" dirty="0"/>
          </a:p>
          <a:p>
            <a:pPr lvl="1"/>
            <a:r>
              <a:rPr lang="cs-CZ" sz="2000" dirty="0"/>
              <a:t>Richard </a:t>
            </a:r>
            <a:r>
              <a:rPr lang="cs-CZ" sz="2000" dirty="0" err="1"/>
              <a:t>Zouche</a:t>
            </a:r>
            <a:r>
              <a:rPr lang="cs-CZ" sz="2000" dirty="0"/>
              <a:t> – pozitivista, současník </a:t>
            </a:r>
            <a:r>
              <a:rPr lang="cs-CZ" sz="2000" dirty="0" err="1"/>
              <a:t>Grotia</a:t>
            </a:r>
            <a:r>
              <a:rPr lang="cs-CZ" sz="2000" dirty="0"/>
              <a:t> </a:t>
            </a:r>
          </a:p>
        </p:txBody>
      </p:sp>
      <p:sp>
        <p:nvSpPr>
          <p:cNvPr id="4" name="Zástupný symbol pro datum 3"/>
          <p:cNvSpPr>
            <a:spLocks noGrp="1"/>
          </p:cNvSpPr>
          <p:nvPr>
            <p:ph type="dt" sz="half" idx="10"/>
          </p:nvPr>
        </p:nvSpPr>
        <p:spPr/>
        <p:txBody>
          <a:bodyPr/>
          <a:lstStyle/>
          <a:p>
            <a:pPr>
              <a:defRPr/>
            </a:pPr>
            <a:r>
              <a:rPr lang="cs-CZ"/>
              <a:t>6</a:t>
            </a:r>
            <a:endParaRPr lang="cs-CZ" dirty="0"/>
          </a:p>
        </p:txBody>
      </p:sp>
      <p:sp>
        <p:nvSpPr>
          <p:cNvPr id="5" name="Zástupný symbol pro zápatí 4"/>
          <p:cNvSpPr>
            <a:spLocks noGrp="1"/>
          </p:cNvSpPr>
          <p:nvPr>
            <p:ph type="ftr" sz="quarter" idx="11"/>
          </p:nvPr>
        </p:nvSpPr>
        <p:spPr/>
        <p:txBody>
          <a:bodyPr/>
          <a:lstStyle/>
          <a:p>
            <a:pPr>
              <a:defRPr/>
            </a:pPr>
            <a:r>
              <a:rPr lang="cs-CZ"/>
              <a:t>Křesťanská sociální etika. M. Martinek.  Jabok 2021</a:t>
            </a:r>
          </a:p>
        </p:txBody>
      </p:sp>
      <p:sp>
        <p:nvSpPr>
          <p:cNvPr id="6" name="Zástupný symbol pro číslo snímku 5"/>
          <p:cNvSpPr>
            <a:spLocks noGrp="1"/>
          </p:cNvSpPr>
          <p:nvPr>
            <p:ph type="sldNum" sz="quarter" idx="12"/>
          </p:nvPr>
        </p:nvSpPr>
        <p:spPr/>
        <p:txBody>
          <a:bodyPr/>
          <a:lstStyle/>
          <a:p>
            <a:pPr>
              <a:defRPr/>
            </a:pPr>
            <a:fld id="{249CB112-29FC-4800-A0F7-4A877D4854F1}" type="slidenum">
              <a:rPr lang="cs-CZ" smtClean="0"/>
              <a:pPr>
                <a:defRPr/>
              </a:pPr>
              <a:t>40</a:t>
            </a:fld>
            <a:endParaRPr lang="cs-CZ"/>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7813"/>
            <a:ext cx="8229600" cy="774923"/>
          </a:xfrm>
        </p:spPr>
        <p:txBody>
          <a:bodyPr/>
          <a:lstStyle/>
          <a:p>
            <a:r>
              <a:rPr lang="cs-CZ" dirty="0"/>
              <a:t>Mezinárodní právo</a:t>
            </a:r>
          </a:p>
        </p:txBody>
      </p:sp>
      <p:sp>
        <p:nvSpPr>
          <p:cNvPr id="3" name="Zástupný symbol pro obsah 2"/>
          <p:cNvSpPr>
            <a:spLocks noGrp="1"/>
          </p:cNvSpPr>
          <p:nvPr>
            <p:ph idx="1"/>
          </p:nvPr>
        </p:nvSpPr>
        <p:spPr>
          <a:xfrm>
            <a:off x="179512" y="980728"/>
            <a:ext cx="8507288" cy="5150197"/>
          </a:xfrm>
        </p:spPr>
        <p:txBody>
          <a:bodyPr/>
          <a:lstStyle/>
          <a:p>
            <a:r>
              <a:rPr lang="cs-CZ" sz="2400" dirty="0"/>
              <a:t>Mezi významné úspěchy OSN patří vytvoření mezinárodního právního řádu sestávajícího z úmluv, smluv a standardů, které hrají klíčovou roli při podpoře světového míru a bezpečnosti i hospodářského a sociálního rozvoje. Mnohé ze smluv uzavřených z iniciativy OSN představují základ pro úpravu vztahů mezi státy.</a:t>
            </a:r>
          </a:p>
          <a:p>
            <a:r>
              <a:rPr lang="cs-CZ" sz="2400" dirty="0"/>
              <a:t>Charta výslovně vyzývá OSN, aby pomohla při urovnávání mezinárodních sporů mírovými prostředky, včetně rozhodčího a soudního řízení (článek 33) a aby se zasazovala o rozvoj mezinárodního práva a jeho kodifikaci (článek 13). V průběhu uplynulých let OSN iniciovala přes 500 mnohostranných dohod, které se týkají širokého spektra společných zájmů více států a které jsou pro státy, jež je ratifikují, právně závazné.</a:t>
            </a:r>
          </a:p>
        </p:txBody>
      </p:sp>
      <p:sp>
        <p:nvSpPr>
          <p:cNvPr id="4" name="Zástupný symbol pro datum 3"/>
          <p:cNvSpPr>
            <a:spLocks noGrp="1"/>
          </p:cNvSpPr>
          <p:nvPr>
            <p:ph type="dt" sz="half" idx="10"/>
          </p:nvPr>
        </p:nvSpPr>
        <p:spPr/>
        <p:txBody>
          <a:bodyPr/>
          <a:lstStyle/>
          <a:p>
            <a:pPr>
              <a:defRPr/>
            </a:pPr>
            <a:r>
              <a:rPr lang="cs-CZ"/>
              <a:t>6</a:t>
            </a:r>
          </a:p>
        </p:txBody>
      </p:sp>
      <p:sp>
        <p:nvSpPr>
          <p:cNvPr id="5" name="Zástupný symbol pro zápatí 4"/>
          <p:cNvSpPr>
            <a:spLocks noGrp="1"/>
          </p:cNvSpPr>
          <p:nvPr>
            <p:ph type="ftr" sz="quarter" idx="11"/>
          </p:nvPr>
        </p:nvSpPr>
        <p:spPr/>
        <p:txBody>
          <a:bodyPr/>
          <a:lstStyle/>
          <a:p>
            <a:pPr>
              <a:defRPr/>
            </a:pPr>
            <a:r>
              <a:rPr lang="cs-CZ"/>
              <a:t>Křesťanská sociální etika. M. Martinek.  Jabok 2021</a:t>
            </a:r>
          </a:p>
        </p:txBody>
      </p:sp>
      <p:sp>
        <p:nvSpPr>
          <p:cNvPr id="6" name="Zástupný symbol pro číslo snímku 5"/>
          <p:cNvSpPr>
            <a:spLocks noGrp="1"/>
          </p:cNvSpPr>
          <p:nvPr>
            <p:ph type="sldNum" sz="quarter" idx="12"/>
          </p:nvPr>
        </p:nvSpPr>
        <p:spPr/>
        <p:txBody>
          <a:bodyPr/>
          <a:lstStyle/>
          <a:p>
            <a:pPr>
              <a:defRPr/>
            </a:pPr>
            <a:fld id="{249CB112-29FC-4800-A0F7-4A877D4854F1}" type="slidenum">
              <a:rPr lang="cs-CZ" smtClean="0"/>
              <a:pPr>
                <a:defRPr/>
              </a:pPr>
              <a:t>41</a:t>
            </a:fld>
            <a:endParaRPr lang="cs-CZ"/>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Komise pro mezinárodní právo</a:t>
            </a:r>
          </a:p>
        </p:txBody>
      </p:sp>
      <p:sp>
        <p:nvSpPr>
          <p:cNvPr id="3" name="Zástupný symbol pro obsah 2"/>
          <p:cNvSpPr>
            <a:spLocks noGrp="1"/>
          </p:cNvSpPr>
          <p:nvPr>
            <p:ph idx="1"/>
          </p:nvPr>
        </p:nvSpPr>
        <p:spPr/>
        <p:txBody>
          <a:bodyPr/>
          <a:lstStyle/>
          <a:p>
            <a:r>
              <a:rPr lang="cs-CZ" sz="2800" dirty="0"/>
              <a:t>V roce 1947 ustavilo Valné shromáždění Komisi pro mezinárodní právo, jejímž úkolem je zasazovat se o pokrokový rozvoj a kodifikaci mezinárodního práva. Komise se schází jednou za rok a tvoří ji 34 členů volených Valným shromážděním na pětileté funkční období. Členové jednají v souladu s vlastním svědomím na základě své odbornosti, nikoli z pověření vlád. Jejich činnost zahrnuje široké spektrum témat souvisejících s regulací mezinárodních vztahů.</a:t>
            </a:r>
          </a:p>
        </p:txBody>
      </p:sp>
      <p:sp>
        <p:nvSpPr>
          <p:cNvPr id="4" name="Zástupný symbol pro datum 3"/>
          <p:cNvSpPr>
            <a:spLocks noGrp="1"/>
          </p:cNvSpPr>
          <p:nvPr>
            <p:ph type="dt" sz="half" idx="10"/>
          </p:nvPr>
        </p:nvSpPr>
        <p:spPr/>
        <p:txBody>
          <a:bodyPr/>
          <a:lstStyle/>
          <a:p>
            <a:pPr>
              <a:defRPr/>
            </a:pPr>
            <a:r>
              <a:rPr lang="cs-CZ"/>
              <a:t>6</a:t>
            </a:r>
          </a:p>
        </p:txBody>
      </p:sp>
      <p:sp>
        <p:nvSpPr>
          <p:cNvPr id="5" name="Zástupný symbol pro zápatí 4"/>
          <p:cNvSpPr>
            <a:spLocks noGrp="1"/>
          </p:cNvSpPr>
          <p:nvPr>
            <p:ph type="ftr" sz="quarter" idx="11"/>
          </p:nvPr>
        </p:nvSpPr>
        <p:spPr/>
        <p:txBody>
          <a:bodyPr/>
          <a:lstStyle/>
          <a:p>
            <a:pPr>
              <a:defRPr/>
            </a:pPr>
            <a:r>
              <a:rPr lang="cs-CZ"/>
              <a:t>Křesťanská sociální etika. M. Martinek.  Jabok 2021</a:t>
            </a:r>
          </a:p>
        </p:txBody>
      </p:sp>
      <p:sp>
        <p:nvSpPr>
          <p:cNvPr id="6" name="Zástupný symbol pro číslo snímku 5"/>
          <p:cNvSpPr>
            <a:spLocks noGrp="1"/>
          </p:cNvSpPr>
          <p:nvPr>
            <p:ph type="sldNum" sz="quarter" idx="12"/>
          </p:nvPr>
        </p:nvSpPr>
        <p:spPr/>
        <p:txBody>
          <a:bodyPr/>
          <a:lstStyle/>
          <a:p>
            <a:pPr>
              <a:defRPr/>
            </a:pPr>
            <a:fld id="{249CB112-29FC-4800-A0F7-4A877D4854F1}" type="slidenum">
              <a:rPr lang="cs-CZ" smtClean="0"/>
              <a:pPr>
                <a:defRPr/>
              </a:pPr>
              <a:t>42</a:t>
            </a:fld>
            <a:endParaRPr lang="cs-CZ"/>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Mezinárodní soudní </a:t>
            </a:r>
            <a:r>
              <a:rPr lang="cs-CZ" dirty="0" smtClean="0"/>
              <a:t>tribunál</a:t>
            </a:r>
            <a:endParaRPr lang="cs-CZ" dirty="0"/>
          </a:p>
        </p:txBody>
      </p:sp>
      <p:sp>
        <p:nvSpPr>
          <p:cNvPr id="3" name="Zástupný symbol pro obsah 2"/>
          <p:cNvSpPr>
            <a:spLocks noGrp="1"/>
          </p:cNvSpPr>
          <p:nvPr>
            <p:ph idx="1"/>
          </p:nvPr>
        </p:nvSpPr>
        <p:spPr>
          <a:xfrm>
            <a:off x="457200" y="1412776"/>
            <a:ext cx="8229600" cy="4718149"/>
          </a:xfrm>
        </p:spPr>
        <p:txBody>
          <a:bodyPr/>
          <a:lstStyle/>
          <a:p>
            <a:r>
              <a:rPr lang="cs-CZ" sz="2000" dirty="0"/>
              <a:t>Hlavním orgánem OSN pro urovnávání sporů je Mezinárodní soudní </a:t>
            </a:r>
            <a:r>
              <a:rPr lang="cs-CZ" sz="2000" dirty="0" err="1" smtClean="0"/>
              <a:t>dvtribunál</a:t>
            </a:r>
            <a:r>
              <a:rPr lang="cs-CZ" sz="2000" dirty="0" smtClean="0"/>
              <a:t> </a:t>
            </a:r>
            <a:r>
              <a:rPr lang="cs-CZ" sz="2000" dirty="0"/>
              <a:t>(ICJ). Světový soud, jak bývá ICJ obecně nazýván, byl založen v roce 1946. Ke konci roku 2003 vynesl 78 rozsudků ve sporech přednesených státy a 24 posudků v reakci na žádosti řádně zmocněných organizací OSN. Většinu případů projednával celý soud, od roku 1981 však mohou být na žádost sporných stran případy předkládány také odborným komorám.</a:t>
            </a:r>
          </a:p>
          <a:p>
            <a:r>
              <a:rPr lang="cs-CZ" sz="2000" dirty="0"/>
              <a:t>Soud vynesl řadu rozhodnutí v otázkách mezinárodních sporů týkajících se hospodářských práv, tranzitního práva, zneužití síly, nevměšování se do vnitřních záležitostí států, diplomatických vztahů, únosů, práva na azyl a na národní sebeurčení.Soud rozhoduje tyto spory jako nestranný arbitr. Pomocí nenásilného řešení sporů o vymezení hranic mezi státy, námořních hranic a územní svrchovanost jednotlivých zemí Mezinárodní soudní dvůr často zabránil další eskalaci napětí.</a:t>
            </a:r>
          </a:p>
        </p:txBody>
      </p:sp>
      <p:sp>
        <p:nvSpPr>
          <p:cNvPr id="4" name="Zástupný symbol pro datum 3"/>
          <p:cNvSpPr>
            <a:spLocks noGrp="1"/>
          </p:cNvSpPr>
          <p:nvPr>
            <p:ph type="dt" sz="half" idx="10"/>
          </p:nvPr>
        </p:nvSpPr>
        <p:spPr/>
        <p:txBody>
          <a:bodyPr/>
          <a:lstStyle/>
          <a:p>
            <a:pPr>
              <a:defRPr/>
            </a:pPr>
            <a:r>
              <a:rPr lang="cs-CZ"/>
              <a:t>6</a:t>
            </a:r>
          </a:p>
        </p:txBody>
      </p:sp>
      <p:sp>
        <p:nvSpPr>
          <p:cNvPr id="5" name="Zástupný symbol pro zápatí 4"/>
          <p:cNvSpPr>
            <a:spLocks noGrp="1"/>
          </p:cNvSpPr>
          <p:nvPr>
            <p:ph type="ftr" sz="quarter" idx="11"/>
          </p:nvPr>
        </p:nvSpPr>
        <p:spPr/>
        <p:txBody>
          <a:bodyPr/>
          <a:lstStyle/>
          <a:p>
            <a:pPr>
              <a:defRPr/>
            </a:pPr>
            <a:r>
              <a:rPr lang="cs-CZ"/>
              <a:t>Křesťanská sociální etika. M. Martinek.  Jabok 2021</a:t>
            </a:r>
          </a:p>
        </p:txBody>
      </p:sp>
      <p:sp>
        <p:nvSpPr>
          <p:cNvPr id="6" name="Zástupný symbol pro číslo snímku 5"/>
          <p:cNvSpPr>
            <a:spLocks noGrp="1"/>
          </p:cNvSpPr>
          <p:nvPr>
            <p:ph type="sldNum" sz="quarter" idx="12"/>
          </p:nvPr>
        </p:nvSpPr>
        <p:spPr/>
        <p:txBody>
          <a:bodyPr/>
          <a:lstStyle/>
          <a:p>
            <a:pPr>
              <a:defRPr/>
            </a:pPr>
            <a:fld id="{249CB112-29FC-4800-A0F7-4A877D4854F1}" type="slidenum">
              <a:rPr lang="cs-CZ" smtClean="0"/>
              <a:pPr>
                <a:defRPr/>
              </a:pPr>
              <a:t>43</a:t>
            </a:fld>
            <a:endParaRPr lang="cs-CZ"/>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z="2800" b="1" dirty="0" smtClean="0">
                <a:solidFill>
                  <a:srgbClr val="FFFF00"/>
                </a:solidFill>
              </a:rPr>
              <a:t>Rusko bojkotovalo jednání soudu v Haagu, kde Ukrajina požaduje zastavení </a:t>
            </a:r>
            <a:r>
              <a:rPr lang="cs-CZ" sz="2800" b="1" dirty="0" smtClean="0">
                <a:solidFill>
                  <a:srgbClr val="FFFF00"/>
                </a:solidFill>
              </a:rPr>
              <a:t>invaze</a:t>
            </a:r>
            <a:endParaRPr lang="cs-CZ" sz="2800" dirty="0">
              <a:solidFill>
                <a:srgbClr val="FFFF00"/>
              </a:solidFill>
            </a:endParaRPr>
          </a:p>
        </p:txBody>
      </p:sp>
      <p:sp>
        <p:nvSpPr>
          <p:cNvPr id="3" name="Zástupný symbol pro obsah 2"/>
          <p:cNvSpPr>
            <a:spLocks noGrp="1"/>
          </p:cNvSpPr>
          <p:nvPr>
            <p:ph idx="1"/>
          </p:nvPr>
        </p:nvSpPr>
        <p:spPr/>
        <p:txBody>
          <a:bodyPr/>
          <a:lstStyle/>
          <a:p>
            <a:r>
              <a:rPr lang="cs-CZ" sz="1800" dirty="0" smtClean="0">
                <a:solidFill>
                  <a:srgbClr val="FFFF00"/>
                </a:solidFill>
              </a:rPr>
              <a:t>Mezinárodní soudní tribunál v Haagu projednal žalobu, kterou podala Ukrajina na Rusko. Stání skončilo kvůli neúčasti ruské delegace předčasně, původně bylo naplánované i na úterý. Ukrajina soud žádá, aby nařídil přerušit vojenské operace. Moskva podle Kyjeva a západních lídrů porušuje lidská práva. Po vyslechnutí argumentů Ukrajiny soud uvedl, že rozhodne „co nejdříve</a:t>
            </a:r>
            <a:r>
              <a:rPr lang="cs-CZ" sz="1800" dirty="0" smtClean="0">
                <a:solidFill>
                  <a:srgbClr val="FFFF00"/>
                </a:solidFill>
              </a:rPr>
              <a:t>“.</a:t>
            </a:r>
          </a:p>
          <a:p>
            <a:r>
              <a:rPr lang="cs-CZ" sz="1800" dirty="0" smtClean="0">
                <a:solidFill>
                  <a:srgbClr val="FFFF00"/>
                </a:solidFill>
              </a:rPr>
              <a:t>Ukrajina chce prostřednictvím jednání u soudu co nejrychleji zastavit válečné operace na svém území. Argumentuje tím, že odůvodnění „speciálních operací“ ze strany Ruska jsou lživá. Rusko opakovaně tvrdí, že Ukrajina utlačuje rusky mluvící obyvatelstvo Donbasu, podle Moskvy mělo na východě Ukrajiny docházet ke genocidě.</a:t>
            </a:r>
          </a:p>
          <a:p>
            <a:r>
              <a:rPr lang="cs-CZ" sz="1800" dirty="0" smtClean="0">
                <a:solidFill>
                  <a:srgbClr val="FFFF00"/>
                </a:solidFill>
              </a:rPr>
              <a:t>To však zahraniční činitelé i pozorovatelé odmítají jako nepatřičné. „Neexistuje absolutně žádný důkaz, že by na Ukrajině probíhala genocida,“ řekla agentuře </a:t>
            </a:r>
            <a:r>
              <a:rPr lang="cs-CZ" sz="1800" dirty="0" err="1" smtClean="0">
                <a:solidFill>
                  <a:srgbClr val="FFFF00"/>
                </a:solidFill>
              </a:rPr>
              <a:t>Reuters</a:t>
            </a:r>
            <a:r>
              <a:rPr lang="cs-CZ" sz="1800" dirty="0" smtClean="0">
                <a:solidFill>
                  <a:srgbClr val="FFFF00"/>
                </a:solidFill>
              </a:rPr>
              <a:t> </a:t>
            </a:r>
            <a:r>
              <a:rPr lang="cs-CZ" sz="1800" dirty="0" err="1" smtClean="0">
                <a:solidFill>
                  <a:srgbClr val="FFFF00"/>
                </a:solidFill>
              </a:rPr>
              <a:t>Melanie</a:t>
            </a:r>
            <a:r>
              <a:rPr lang="cs-CZ" sz="1800" dirty="0" smtClean="0">
                <a:solidFill>
                  <a:srgbClr val="FFFF00"/>
                </a:solidFill>
              </a:rPr>
              <a:t> O'</a:t>
            </a:r>
            <a:r>
              <a:rPr lang="cs-CZ" sz="1800" dirty="0" err="1" smtClean="0">
                <a:solidFill>
                  <a:srgbClr val="FFFF00"/>
                </a:solidFill>
              </a:rPr>
              <a:t>Brienová</a:t>
            </a:r>
            <a:r>
              <a:rPr lang="cs-CZ" sz="1800" dirty="0" smtClean="0">
                <a:solidFill>
                  <a:srgbClr val="FFFF00"/>
                </a:solidFill>
              </a:rPr>
              <a:t>, prezidentka mezinárodní asociace vědců zabývajících se genocidou</a:t>
            </a:r>
            <a:r>
              <a:rPr lang="cs-CZ" sz="1800" dirty="0" smtClean="0">
                <a:solidFill>
                  <a:srgbClr val="FFFF00"/>
                </a:solidFill>
              </a:rPr>
              <a:t>.</a:t>
            </a:r>
            <a:endParaRPr lang="cs-CZ" sz="1800" dirty="0" smtClean="0">
              <a:solidFill>
                <a:srgbClr val="FFFF00"/>
              </a:solidFill>
            </a:endParaRPr>
          </a:p>
        </p:txBody>
      </p:sp>
      <p:sp>
        <p:nvSpPr>
          <p:cNvPr id="4" name="Zástupný symbol pro datum 3"/>
          <p:cNvSpPr>
            <a:spLocks noGrp="1"/>
          </p:cNvSpPr>
          <p:nvPr>
            <p:ph type="dt" sz="half" idx="10"/>
          </p:nvPr>
        </p:nvSpPr>
        <p:spPr/>
        <p:txBody>
          <a:bodyPr/>
          <a:lstStyle/>
          <a:p>
            <a:pPr>
              <a:defRPr/>
            </a:pPr>
            <a:r>
              <a:rPr lang="cs-CZ" smtClean="0"/>
              <a:t>6</a:t>
            </a:r>
            <a:endParaRPr lang="cs-CZ"/>
          </a:p>
        </p:txBody>
      </p:sp>
      <p:sp>
        <p:nvSpPr>
          <p:cNvPr id="5" name="Zástupný symbol pro zápatí 4"/>
          <p:cNvSpPr>
            <a:spLocks noGrp="1"/>
          </p:cNvSpPr>
          <p:nvPr>
            <p:ph type="ftr" sz="quarter" idx="11"/>
          </p:nvPr>
        </p:nvSpPr>
        <p:spPr/>
        <p:txBody>
          <a:bodyPr/>
          <a:lstStyle/>
          <a:p>
            <a:pPr>
              <a:defRPr/>
            </a:pPr>
            <a:r>
              <a:rPr lang="cs-CZ" smtClean="0"/>
              <a:t>Křesťanská sociální etika. M. Martinek.  Jabok 2021</a:t>
            </a:r>
            <a:endParaRPr lang="cs-CZ"/>
          </a:p>
        </p:txBody>
      </p:sp>
      <p:sp>
        <p:nvSpPr>
          <p:cNvPr id="6" name="Zástupný symbol pro číslo snímku 5"/>
          <p:cNvSpPr>
            <a:spLocks noGrp="1"/>
          </p:cNvSpPr>
          <p:nvPr>
            <p:ph type="sldNum" sz="quarter" idx="12"/>
          </p:nvPr>
        </p:nvSpPr>
        <p:spPr/>
        <p:txBody>
          <a:bodyPr/>
          <a:lstStyle/>
          <a:p>
            <a:pPr>
              <a:defRPr/>
            </a:pPr>
            <a:fld id="{249CB112-29FC-4800-A0F7-4A877D4854F1}" type="slidenum">
              <a:rPr lang="cs-CZ" smtClean="0"/>
              <a:pPr>
                <a:defRPr/>
              </a:pPr>
              <a:t>44</a:t>
            </a:fld>
            <a:endParaRPr lang="cs-CZ"/>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7813"/>
            <a:ext cx="8229600" cy="846931"/>
          </a:xfrm>
        </p:spPr>
        <p:txBody>
          <a:bodyPr/>
          <a:lstStyle/>
          <a:p>
            <a:r>
              <a:rPr lang="cs-CZ" dirty="0"/>
              <a:t>Mezinárodní trestní soud</a:t>
            </a:r>
          </a:p>
        </p:txBody>
      </p:sp>
      <p:sp>
        <p:nvSpPr>
          <p:cNvPr id="3" name="Zástupný symbol pro obsah 2"/>
          <p:cNvSpPr>
            <a:spLocks noGrp="1"/>
          </p:cNvSpPr>
          <p:nvPr>
            <p:ph idx="1"/>
          </p:nvPr>
        </p:nvSpPr>
        <p:spPr>
          <a:xfrm>
            <a:off x="251520" y="1124744"/>
            <a:ext cx="8435280" cy="5006181"/>
          </a:xfrm>
        </p:spPr>
        <p:txBody>
          <a:bodyPr/>
          <a:lstStyle/>
          <a:p>
            <a:r>
              <a:rPr lang="cs-CZ" sz="1600" dirty="0"/>
              <a:t>Myšlenka založení Mezinárodního trestního soudu, který by stíhal genocidu, zločiny proti lidskosti, válečné zločiny a zločin agrese, byla na půdě OSN poprvé projednávána roku 1948 v souvislosti s přijetím Úmluvy o genocidě. V důsledku názorové nejednotnosti států pak další vývoj na mnoho let ustrnul. Teprve v roce 1992 Valné shromáždění pověřilo Komisi pro mezinárodní právo přípravou Statutu Mezinárodního trestního soudu. Masakry v Kambodži, bývalé Jugoslávii a Rwandě potřebu takové instituce ještě </a:t>
            </a:r>
            <a:r>
              <a:rPr lang="cs-CZ" sz="1600" dirty="0" err="1"/>
              <a:t>zintentzivnily</a:t>
            </a:r>
            <a:r>
              <a:rPr lang="cs-CZ" sz="1600" dirty="0"/>
              <a:t>.</a:t>
            </a:r>
          </a:p>
          <a:p>
            <a:r>
              <a:rPr lang="cs-CZ" sz="1600" dirty="0"/>
              <a:t>Mezinárodní trestní soud byl ustaven Římským statutem Mezinárodního trestního soudu (www.</a:t>
            </a:r>
            <a:r>
              <a:rPr lang="cs-CZ" sz="1600" dirty="0" err="1"/>
              <a:t>un.org</a:t>
            </a:r>
            <a:r>
              <a:rPr lang="cs-CZ" sz="1600" dirty="0"/>
              <a:t>/</a:t>
            </a:r>
            <a:r>
              <a:rPr lang="cs-CZ" sz="1600" dirty="0" err="1"/>
              <a:t>icc</a:t>
            </a:r>
            <a:r>
              <a:rPr lang="cs-CZ" sz="1600" dirty="0"/>
              <a:t>) přijatým 17. července 1998 na konferenci zplnomocněných zástupců v Římě. Soud je oprávněn vyšetřovat a trestat jedince odpovědné za genocidu, zločiny proti lidskosti a válečné zločiny. Pod pravomoc soudu bude po dosažení shody na definici spadat i akt agrese. Statut vstoupil v platnost 1. července 2002. K prosinci 2003 k němu přistoupilo 92 států.</a:t>
            </a:r>
          </a:p>
          <a:p>
            <a:r>
              <a:rPr lang="cs-CZ" sz="1600" dirty="0"/>
              <a:t>Soud je složen z osmnácti soudců volených signatářskými státy na devítileté funkční období, dva soudci nesmějí být příslušníky téhož státu. Soudci byli zvoleni v únoru 2003 a následující měsíc se ujali svých úřadů. Předsedou soudu je soudce </a:t>
            </a:r>
            <a:r>
              <a:rPr lang="cs-CZ" sz="1600" dirty="0" err="1"/>
              <a:t>Philippe</a:t>
            </a:r>
            <a:r>
              <a:rPr lang="cs-CZ" sz="1600" dirty="0"/>
              <a:t> </a:t>
            </a:r>
            <a:r>
              <a:rPr lang="cs-CZ" sz="1600" dirty="0" err="1"/>
              <a:t>Kirsch</a:t>
            </a:r>
            <a:r>
              <a:rPr lang="cs-CZ" sz="1600" dirty="0"/>
              <a:t> (Kanada), prokurátorem je Luis </a:t>
            </a:r>
            <a:r>
              <a:rPr lang="cs-CZ" sz="1600" dirty="0" err="1"/>
              <a:t>Moreno</a:t>
            </a:r>
            <a:r>
              <a:rPr lang="cs-CZ" sz="1600" dirty="0"/>
              <a:t> </a:t>
            </a:r>
            <a:r>
              <a:rPr lang="cs-CZ" sz="1600" dirty="0" err="1"/>
              <a:t>Ocampo</a:t>
            </a:r>
            <a:r>
              <a:rPr lang="cs-CZ" sz="1600" dirty="0"/>
              <a:t> (Argentina) a registrátorem se stal Bruno </a:t>
            </a:r>
            <a:r>
              <a:rPr lang="cs-CZ" sz="1600" dirty="0" err="1"/>
              <a:t>Cathala</a:t>
            </a:r>
            <a:r>
              <a:rPr lang="cs-CZ" sz="1600" dirty="0"/>
              <a:t> (Francie). Mezinárodní trestní soud sídlí v nizozemském Haagu. </a:t>
            </a:r>
          </a:p>
          <a:p>
            <a:endParaRPr lang="cs-CZ" sz="1600" dirty="0"/>
          </a:p>
        </p:txBody>
      </p:sp>
      <p:sp>
        <p:nvSpPr>
          <p:cNvPr id="4" name="Zástupný symbol pro datum 3"/>
          <p:cNvSpPr>
            <a:spLocks noGrp="1"/>
          </p:cNvSpPr>
          <p:nvPr>
            <p:ph type="dt" sz="half" idx="10"/>
          </p:nvPr>
        </p:nvSpPr>
        <p:spPr/>
        <p:txBody>
          <a:bodyPr/>
          <a:lstStyle/>
          <a:p>
            <a:pPr>
              <a:defRPr/>
            </a:pPr>
            <a:r>
              <a:rPr lang="cs-CZ"/>
              <a:t>6</a:t>
            </a:r>
          </a:p>
        </p:txBody>
      </p:sp>
      <p:sp>
        <p:nvSpPr>
          <p:cNvPr id="5" name="Zástupný symbol pro zápatí 4"/>
          <p:cNvSpPr>
            <a:spLocks noGrp="1"/>
          </p:cNvSpPr>
          <p:nvPr>
            <p:ph type="ftr" sz="quarter" idx="11"/>
          </p:nvPr>
        </p:nvSpPr>
        <p:spPr/>
        <p:txBody>
          <a:bodyPr/>
          <a:lstStyle/>
          <a:p>
            <a:pPr>
              <a:defRPr/>
            </a:pPr>
            <a:r>
              <a:rPr lang="cs-CZ"/>
              <a:t>Křesťanská sociální etika. M. Martinek.  Jabok 2021</a:t>
            </a:r>
          </a:p>
        </p:txBody>
      </p:sp>
      <p:sp>
        <p:nvSpPr>
          <p:cNvPr id="6" name="Zástupný symbol pro číslo snímku 5"/>
          <p:cNvSpPr>
            <a:spLocks noGrp="1"/>
          </p:cNvSpPr>
          <p:nvPr>
            <p:ph type="sldNum" sz="quarter" idx="12"/>
          </p:nvPr>
        </p:nvSpPr>
        <p:spPr/>
        <p:txBody>
          <a:bodyPr/>
          <a:lstStyle/>
          <a:p>
            <a:pPr>
              <a:defRPr/>
            </a:pPr>
            <a:fld id="{249CB112-29FC-4800-A0F7-4A877D4854F1}" type="slidenum">
              <a:rPr lang="cs-CZ" smtClean="0"/>
              <a:pPr>
                <a:defRPr/>
              </a:pPr>
              <a:t>45</a:t>
            </a:fld>
            <a:endParaRPr lang="cs-CZ"/>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z="2800" dirty="0" smtClean="0">
                <a:solidFill>
                  <a:srgbClr val="FFFF00"/>
                </a:solidFill>
              </a:rPr>
              <a:t>Mezinárodní trestní soud v Haagu začal vyšetřovat ruskou invazi na Ukrajinu pro podezření z válečných zločinů a zločinů proti lidskosti.</a:t>
            </a:r>
            <a:endParaRPr lang="cs-CZ" sz="2800" dirty="0">
              <a:solidFill>
                <a:srgbClr val="FFFF00"/>
              </a:solidFill>
            </a:endParaRPr>
          </a:p>
        </p:txBody>
      </p:sp>
      <p:sp>
        <p:nvSpPr>
          <p:cNvPr id="3" name="Zástupný symbol pro obsah 2"/>
          <p:cNvSpPr>
            <a:spLocks noGrp="1"/>
          </p:cNvSpPr>
          <p:nvPr>
            <p:ph idx="1"/>
          </p:nvPr>
        </p:nvSpPr>
        <p:spPr>
          <a:xfrm>
            <a:off x="457200" y="1844824"/>
            <a:ext cx="8229600" cy="4286101"/>
          </a:xfrm>
        </p:spPr>
        <p:txBody>
          <a:bodyPr/>
          <a:lstStyle/>
          <a:p>
            <a:r>
              <a:rPr lang="cs-CZ" sz="2000" dirty="0" smtClean="0">
                <a:solidFill>
                  <a:srgbClr val="FFFF00"/>
                </a:solidFill>
              </a:rPr>
              <a:t>O odjezdu týmu odborníků Mezinárodního trestního soudu (ICC) informoval ve čtvrtek hlavní prokurátor ICC </a:t>
            </a:r>
            <a:r>
              <a:rPr lang="cs-CZ" sz="2000" dirty="0" err="1" smtClean="0">
                <a:solidFill>
                  <a:srgbClr val="FFFF00"/>
                </a:solidFill>
              </a:rPr>
              <a:t>Karim</a:t>
            </a:r>
            <a:r>
              <a:rPr lang="cs-CZ" sz="2000" dirty="0" smtClean="0">
                <a:solidFill>
                  <a:srgbClr val="FFFF00"/>
                </a:solidFill>
              </a:rPr>
              <a:t> </a:t>
            </a:r>
            <a:r>
              <a:rPr lang="cs-CZ" sz="2000" dirty="0" err="1" smtClean="0">
                <a:solidFill>
                  <a:srgbClr val="FFFF00"/>
                </a:solidFill>
              </a:rPr>
              <a:t>Khan</a:t>
            </a:r>
            <a:r>
              <a:rPr lang="cs-CZ" sz="2000" dirty="0" smtClean="0">
                <a:solidFill>
                  <a:srgbClr val="FFFF00"/>
                </a:solidFill>
              </a:rPr>
              <a:t>. Ten ve středu oznámil, že zahájil vyšetřování možných válečných zločinů, </a:t>
            </a:r>
            <a:r>
              <a:rPr lang="cs-CZ" sz="2000" dirty="0" err="1" smtClean="0">
                <a:solidFill>
                  <a:srgbClr val="FFFF00"/>
                </a:solidFill>
              </a:rPr>
              <a:t>zločinů</a:t>
            </a:r>
            <a:r>
              <a:rPr lang="cs-CZ" sz="2000" dirty="0" smtClean="0">
                <a:solidFill>
                  <a:srgbClr val="FFFF00"/>
                </a:solidFill>
              </a:rPr>
              <a:t> proti lidskosti či genocidy na Ukrajině. Uvedl, že shledal dostatek důvodů pro to se domnívat, že tyto zločiny mohly být spáchány. </a:t>
            </a:r>
          </a:p>
          <a:p>
            <a:r>
              <a:rPr lang="cs-CZ" sz="2000" dirty="0" smtClean="0">
                <a:solidFill>
                  <a:srgbClr val="FFFF00"/>
                </a:solidFill>
              </a:rPr>
              <a:t>Vyšetřování se bude týkat období od 21. listopadu 2013, kdy na Ukrajině vypukly protesty proti odmítnutí dohody s EU tehdejší proruskou vládou, do současnosti. Může se vztahovat na všechny strany konfliktu v jakékoli části Ukrajiny.</a:t>
            </a:r>
          </a:p>
          <a:p>
            <a:r>
              <a:rPr lang="cs-CZ" sz="2000" dirty="0" smtClean="0">
                <a:solidFill>
                  <a:srgbClr val="FFFF00"/>
                </a:solidFill>
              </a:rPr>
              <a:t>Podle serveru BBC stížnost podaly všechny země EU, Británie, Kanada, Nový Zéland či Švýcarsko. Agentura EFE jmenovala mimo jiné též Austrálii, Kolumbii či Kostariku</a:t>
            </a:r>
            <a:r>
              <a:rPr lang="cs-CZ" sz="2000" dirty="0" smtClean="0">
                <a:solidFill>
                  <a:srgbClr val="FFFF00"/>
                </a:solidFill>
              </a:rPr>
              <a:t>.</a:t>
            </a:r>
            <a:endParaRPr lang="cs-CZ" sz="2000" dirty="0" smtClean="0">
              <a:solidFill>
                <a:srgbClr val="FFFF00"/>
              </a:solidFill>
            </a:endParaRPr>
          </a:p>
        </p:txBody>
      </p:sp>
      <p:sp>
        <p:nvSpPr>
          <p:cNvPr id="4" name="Zástupný symbol pro datum 3"/>
          <p:cNvSpPr>
            <a:spLocks noGrp="1"/>
          </p:cNvSpPr>
          <p:nvPr>
            <p:ph type="dt" sz="half" idx="10"/>
          </p:nvPr>
        </p:nvSpPr>
        <p:spPr/>
        <p:txBody>
          <a:bodyPr/>
          <a:lstStyle/>
          <a:p>
            <a:pPr>
              <a:defRPr/>
            </a:pPr>
            <a:r>
              <a:rPr lang="cs-CZ" smtClean="0"/>
              <a:t>6</a:t>
            </a:r>
            <a:endParaRPr lang="cs-CZ"/>
          </a:p>
        </p:txBody>
      </p:sp>
      <p:sp>
        <p:nvSpPr>
          <p:cNvPr id="5" name="Zástupný symbol pro zápatí 4"/>
          <p:cNvSpPr>
            <a:spLocks noGrp="1"/>
          </p:cNvSpPr>
          <p:nvPr>
            <p:ph type="ftr" sz="quarter" idx="11"/>
          </p:nvPr>
        </p:nvSpPr>
        <p:spPr/>
        <p:txBody>
          <a:bodyPr/>
          <a:lstStyle/>
          <a:p>
            <a:pPr>
              <a:defRPr/>
            </a:pPr>
            <a:r>
              <a:rPr lang="cs-CZ" smtClean="0"/>
              <a:t>Křesťanská sociální etika. M. Martinek.  Jabok 2021</a:t>
            </a:r>
            <a:endParaRPr lang="cs-CZ"/>
          </a:p>
        </p:txBody>
      </p:sp>
      <p:sp>
        <p:nvSpPr>
          <p:cNvPr id="6" name="Zástupný symbol pro číslo snímku 5"/>
          <p:cNvSpPr>
            <a:spLocks noGrp="1"/>
          </p:cNvSpPr>
          <p:nvPr>
            <p:ph type="sldNum" sz="quarter" idx="12"/>
          </p:nvPr>
        </p:nvSpPr>
        <p:spPr/>
        <p:txBody>
          <a:bodyPr/>
          <a:lstStyle/>
          <a:p>
            <a:pPr>
              <a:defRPr/>
            </a:pPr>
            <a:fld id="{249CB112-29FC-4800-A0F7-4A877D4854F1}" type="slidenum">
              <a:rPr lang="cs-CZ" smtClean="0"/>
              <a:pPr>
                <a:defRPr/>
              </a:pPr>
              <a:t>46</a:t>
            </a:fld>
            <a:endParaRPr lang="cs-CZ"/>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Zástupný symbol pro datum 3"/>
          <p:cNvSpPr>
            <a:spLocks noGrp="1"/>
          </p:cNvSpPr>
          <p:nvPr>
            <p:ph type="dt" sz="quarter" idx="10"/>
          </p:nvPr>
        </p:nvSpPr>
        <p:spPr>
          <a:noFill/>
        </p:spPr>
        <p:txBody>
          <a:bodyPr/>
          <a:lstStyle/>
          <a:p>
            <a:r>
              <a:rPr lang="cs-CZ"/>
              <a:t>6</a:t>
            </a:r>
          </a:p>
        </p:txBody>
      </p:sp>
      <p:sp>
        <p:nvSpPr>
          <p:cNvPr id="24579" name="Zástupný symbol pro zápatí 4"/>
          <p:cNvSpPr>
            <a:spLocks noGrp="1"/>
          </p:cNvSpPr>
          <p:nvPr>
            <p:ph type="ftr" sz="quarter" idx="11"/>
          </p:nvPr>
        </p:nvSpPr>
        <p:spPr>
          <a:noFill/>
        </p:spPr>
        <p:txBody>
          <a:bodyPr/>
          <a:lstStyle/>
          <a:p>
            <a:r>
              <a:rPr lang="cs-CZ"/>
              <a:t>Křesťanská sociální etika. M. Martinek.  Jabok 2021</a:t>
            </a:r>
          </a:p>
        </p:txBody>
      </p:sp>
      <p:sp>
        <p:nvSpPr>
          <p:cNvPr id="24580" name="Zástupný symbol pro číslo snímku 5"/>
          <p:cNvSpPr>
            <a:spLocks noGrp="1"/>
          </p:cNvSpPr>
          <p:nvPr>
            <p:ph type="sldNum" sz="quarter" idx="12"/>
          </p:nvPr>
        </p:nvSpPr>
        <p:spPr>
          <a:noFill/>
        </p:spPr>
        <p:txBody>
          <a:bodyPr/>
          <a:lstStyle/>
          <a:p>
            <a:fld id="{185939D7-E92C-40E8-A939-F9F6732D4BEC}" type="slidenum">
              <a:rPr lang="cs-CZ"/>
              <a:pPr/>
              <a:t>47</a:t>
            </a:fld>
            <a:endParaRPr lang="cs-CZ"/>
          </a:p>
        </p:txBody>
      </p:sp>
      <p:sp>
        <p:nvSpPr>
          <p:cNvPr id="26626" name="Rectangle 2"/>
          <p:cNvSpPr>
            <a:spLocks noGrp="1" noChangeArrowheads="1"/>
          </p:cNvSpPr>
          <p:nvPr>
            <p:ph type="title"/>
          </p:nvPr>
        </p:nvSpPr>
        <p:spPr>
          <a:xfrm>
            <a:off x="457200" y="277813"/>
            <a:ext cx="8229600" cy="919162"/>
          </a:xfrm>
        </p:spPr>
        <p:txBody>
          <a:bodyPr/>
          <a:lstStyle/>
          <a:p>
            <a:pPr eaLnBrk="1" hangingPunct="1">
              <a:defRPr/>
            </a:pPr>
            <a:r>
              <a:rPr lang="cs-CZ"/>
              <a:t>Hromadění zbraní</a:t>
            </a:r>
          </a:p>
        </p:txBody>
      </p:sp>
      <p:sp>
        <p:nvSpPr>
          <p:cNvPr id="26627" name="Rectangle 3"/>
          <p:cNvSpPr>
            <a:spLocks noGrp="1" noChangeArrowheads="1"/>
          </p:cNvSpPr>
          <p:nvPr>
            <p:ph type="body" idx="1"/>
          </p:nvPr>
        </p:nvSpPr>
        <p:spPr>
          <a:xfrm>
            <a:off x="457200" y="1196975"/>
            <a:ext cx="8229600" cy="4933950"/>
          </a:xfrm>
        </p:spPr>
        <p:txBody>
          <a:bodyPr/>
          <a:lstStyle/>
          <a:p>
            <a:pPr eaLnBrk="1" hangingPunct="1">
              <a:lnSpc>
                <a:spcPct val="80000"/>
              </a:lnSpc>
              <a:defRPr/>
            </a:pPr>
            <a:r>
              <a:rPr lang="cs-CZ" sz="2000"/>
              <a:t>2315: Hromadění zbraní se mnohým jeví jako paradoxní způsob, jak odradit případné protivníky od války. Vidí v nich nejúčinnější prostředky k zabezpečení míru mezi národy. Proti takovému zastrašovacímu prostředku je třeba vznést přísné mravní výhrady. Závody ve zbrojení nezabezpečují mír. Příčiny války vůbec neodstraní, naopak hrozí, že je zhorší. Nesmírné výdaje na přípravu stále nových zbraní zabraňují přispět na pomoc obyvatelstvu trpícímu nouzí; jsou překážkou rozvoje národů. Horečné zbrojení rozmnožuje příčiny konfliktů a zvyšuje nebezpečí, že se budou rozšiřovat. </a:t>
            </a:r>
          </a:p>
          <a:p>
            <a:pPr eaLnBrk="1" hangingPunct="1">
              <a:lnSpc>
                <a:spcPct val="80000"/>
              </a:lnSpc>
              <a:defRPr/>
            </a:pPr>
            <a:r>
              <a:rPr lang="cs-CZ" sz="2000"/>
              <a:t>2316: Výroba zbraní a obchod s nimi se dotýkají obecného dobra národů a mezinárodního společenství. Stát má tedy právo a povinnost omezit je jasnými zákony. Sledování krátkodobých osobních nebo kolektivních zájmů nemůže ospravedlnit iniciativy, které by rozdmychávaly násilí a konflikty mezi národy a ohrožovaly mezinárodní právní řád.</a:t>
            </a:r>
          </a:p>
          <a:p>
            <a:pPr eaLnBrk="1" hangingPunct="1">
              <a:lnSpc>
                <a:spcPct val="80000"/>
              </a:lnSpc>
              <a:defRPr/>
            </a:pPr>
            <a:r>
              <a:rPr lang="cs-CZ" sz="2000"/>
              <a:t>Sociální nauka církve předkládá jako cíl všeobecné, vyvážené a kontrolované odzbrojení: zákaz zbraní hromadného ničení, zbraní zasahujících zákeřně a bez rozlišení, kontrola produkce, prodeje, dovozu a vývozu zbraní.</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Zástupný symbol pro datum 3"/>
          <p:cNvSpPr>
            <a:spLocks noGrp="1"/>
          </p:cNvSpPr>
          <p:nvPr>
            <p:ph type="dt" sz="quarter" idx="10"/>
          </p:nvPr>
        </p:nvSpPr>
        <p:spPr>
          <a:noFill/>
        </p:spPr>
        <p:txBody>
          <a:bodyPr/>
          <a:lstStyle/>
          <a:p>
            <a:r>
              <a:rPr lang="cs-CZ"/>
              <a:t>6</a:t>
            </a:r>
          </a:p>
        </p:txBody>
      </p:sp>
      <p:sp>
        <p:nvSpPr>
          <p:cNvPr id="25603" name="Zástupný symbol pro zápatí 4"/>
          <p:cNvSpPr>
            <a:spLocks noGrp="1"/>
          </p:cNvSpPr>
          <p:nvPr>
            <p:ph type="ftr" sz="quarter" idx="11"/>
          </p:nvPr>
        </p:nvSpPr>
        <p:spPr>
          <a:noFill/>
        </p:spPr>
        <p:txBody>
          <a:bodyPr/>
          <a:lstStyle/>
          <a:p>
            <a:r>
              <a:rPr lang="cs-CZ"/>
              <a:t>Křesťanská sociální etika. M. Martinek.  Jabok 2021</a:t>
            </a:r>
          </a:p>
        </p:txBody>
      </p:sp>
      <p:sp>
        <p:nvSpPr>
          <p:cNvPr id="25604" name="Zástupný symbol pro číslo snímku 5"/>
          <p:cNvSpPr>
            <a:spLocks noGrp="1"/>
          </p:cNvSpPr>
          <p:nvPr>
            <p:ph type="sldNum" sz="quarter" idx="12"/>
          </p:nvPr>
        </p:nvSpPr>
        <p:spPr>
          <a:noFill/>
        </p:spPr>
        <p:txBody>
          <a:bodyPr/>
          <a:lstStyle/>
          <a:p>
            <a:fld id="{3FF836C0-82BB-4A68-9AD2-5D6A7B5A9079}" type="slidenum">
              <a:rPr lang="cs-CZ"/>
              <a:pPr/>
              <a:t>48</a:t>
            </a:fld>
            <a:endParaRPr lang="cs-CZ"/>
          </a:p>
        </p:txBody>
      </p:sp>
      <p:sp>
        <p:nvSpPr>
          <p:cNvPr id="28674" name="Rectangle 2"/>
          <p:cNvSpPr>
            <a:spLocks noGrp="1" noChangeArrowheads="1"/>
          </p:cNvSpPr>
          <p:nvPr>
            <p:ph type="title"/>
          </p:nvPr>
        </p:nvSpPr>
        <p:spPr/>
        <p:txBody>
          <a:bodyPr/>
          <a:lstStyle/>
          <a:p>
            <a:pPr eaLnBrk="1" hangingPunct="1">
              <a:defRPr/>
            </a:pPr>
            <a:r>
              <a:rPr lang="cs-CZ"/>
              <a:t>Povinnost chránit nevinné</a:t>
            </a:r>
          </a:p>
        </p:txBody>
      </p:sp>
      <p:sp>
        <p:nvSpPr>
          <p:cNvPr id="28675" name="Rectangle 3"/>
          <p:cNvSpPr>
            <a:spLocks noGrp="1" noChangeArrowheads="1"/>
          </p:cNvSpPr>
          <p:nvPr>
            <p:ph type="body" idx="1"/>
          </p:nvPr>
        </p:nvSpPr>
        <p:spPr/>
        <p:txBody>
          <a:bodyPr/>
          <a:lstStyle/>
          <a:p>
            <a:pPr eaLnBrk="1" hangingPunct="1">
              <a:defRPr/>
            </a:pPr>
            <a:r>
              <a:rPr lang="cs-CZ" sz="2800"/>
              <a:t>Ve válečných konfliktech je nutno respektovat normy mezinárodního humanitárního práva:</a:t>
            </a:r>
          </a:p>
          <a:p>
            <a:pPr lvl="1" eaLnBrk="1" hangingPunct="1">
              <a:defRPr/>
            </a:pPr>
            <a:r>
              <a:rPr lang="cs-CZ" sz="2400"/>
              <a:t>Ochrana civilního obyvatelstva</a:t>
            </a:r>
          </a:p>
          <a:p>
            <a:pPr lvl="1" eaLnBrk="1" hangingPunct="1">
              <a:defRPr/>
            </a:pPr>
            <a:r>
              <a:rPr lang="cs-CZ" sz="2400"/>
              <a:t>Péče o uprchlíky</a:t>
            </a:r>
          </a:p>
          <a:p>
            <a:pPr lvl="1" eaLnBrk="1" hangingPunct="1">
              <a:defRPr/>
            </a:pPr>
            <a:r>
              <a:rPr lang="cs-CZ" sz="2400"/>
              <a:t>Zákaz genocidy (zločin proti Bohu a proti samotnému lidství)</a:t>
            </a:r>
          </a:p>
          <a:p>
            <a:pPr eaLnBrk="1" hangingPunct="1">
              <a:defRPr/>
            </a:pPr>
            <a:r>
              <a:rPr lang="cs-CZ" sz="2800"/>
              <a:t>Mezinárodní společenství jako celek má morální povinnost zasahovat ve prospěch těch skupin, jejichž přežití je ohroženo a jejichž práva jsou hromadně porušována. (KSNC 504-506) </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Zástupný symbol pro datum 3"/>
          <p:cNvSpPr>
            <a:spLocks noGrp="1"/>
          </p:cNvSpPr>
          <p:nvPr>
            <p:ph type="dt" sz="quarter" idx="10"/>
          </p:nvPr>
        </p:nvSpPr>
        <p:spPr>
          <a:noFill/>
        </p:spPr>
        <p:txBody>
          <a:bodyPr/>
          <a:lstStyle/>
          <a:p>
            <a:r>
              <a:rPr lang="cs-CZ"/>
              <a:t>6</a:t>
            </a:r>
          </a:p>
        </p:txBody>
      </p:sp>
      <p:sp>
        <p:nvSpPr>
          <p:cNvPr id="26627" name="Zástupný symbol pro zápatí 4"/>
          <p:cNvSpPr>
            <a:spLocks noGrp="1"/>
          </p:cNvSpPr>
          <p:nvPr>
            <p:ph type="ftr" sz="quarter" idx="11"/>
          </p:nvPr>
        </p:nvSpPr>
        <p:spPr>
          <a:noFill/>
        </p:spPr>
        <p:txBody>
          <a:bodyPr/>
          <a:lstStyle/>
          <a:p>
            <a:r>
              <a:rPr lang="cs-CZ"/>
              <a:t>Křesťanská sociální etika. M. Martinek.  Jabok 2021</a:t>
            </a:r>
          </a:p>
        </p:txBody>
      </p:sp>
      <p:sp>
        <p:nvSpPr>
          <p:cNvPr id="26628" name="Zástupný symbol pro číslo snímku 5"/>
          <p:cNvSpPr>
            <a:spLocks noGrp="1"/>
          </p:cNvSpPr>
          <p:nvPr>
            <p:ph type="sldNum" sz="quarter" idx="12"/>
          </p:nvPr>
        </p:nvSpPr>
        <p:spPr>
          <a:noFill/>
        </p:spPr>
        <p:txBody>
          <a:bodyPr/>
          <a:lstStyle/>
          <a:p>
            <a:fld id="{5B0ED81A-955B-4A73-B170-C44D247DBD0D}" type="slidenum">
              <a:rPr lang="cs-CZ"/>
              <a:pPr/>
              <a:t>49</a:t>
            </a:fld>
            <a:endParaRPr lang="cs-CZ"/>
          </a:p>
        </p:txBody>
      </p:sp>
      <p:sp>
        <p:nvSpPr>
          <p:cNvPr id="29698" name="Rectangle 2"/>
          <p:cNvSpPr>
            <a:spLocks noGrp="1" noChangeArrowheads="1"/>
          </p:cNvSpPr>
          <p:nvPr>
            <p:ph type="title"/>
          </p:nvPr>
        </p:nvSpPr>
        <p:spPr/>
        <p:txBody>
          <a:bodyPr/>
          <a:lstStyle/>
          <a:p>
            <a:pPr eaLnBrk="1" hangingPunct="1">
              <a:defRPr/>
            </a:pPr>
            <a:r>
              <a:rPr lang="cs-CZ"/>
              <a:t>Problém preventivní války</a:t>
            </a:r>
          </a:p>
        </p:txBody>
      </p:sp>
      <p:sp>
        <p:nvSpPr>
          <p:cNvPr id="29699" name="Rectangle 3"/>
          <p:cNvSpPr>
            <a:spLocks noGrp="1" noChangeArrowheads="1"/>
          </p:cNvSpPr>
          <p:nvPr>
            <p:ph type="body" idx="1"/>
          </p:nvPr>
        </p:nvSpPr>
        <p:spPr/>
        <p:txBody>
          <a:bodyPr/>
          <a:lstStyle/>
          <a:p>
            <a:pPr eaLnBrk="1" hangingPunct="1">
              <a:lnSpc>
                <a:spcPct val="90000"/>
              </a:lnSpc>
              <a:defRPr/>
            </a:pPr>
            <a:r>
              <a:rPr lang="cs-CZ" sz="2800"/>
              <a:t>Pokud dojde k preventivnímu vojenskému zásahu bez jasných důkazů, že bezprostředně hrozila agrese, pak to musí vyvolat závažné otázky mravní a právní povahy.</a:t>
            </a:r>
          </a:p>
          <a:p>
            <a:pPr eaLnBrk="1" hangingPunct="1">
              <a:lnSpc>
                <a:spcPct val="90000"/>
              </a:lnSpc>
              <a:defRPr/>
            </a:pPr>
            <a:r>
              <a:rPr lang="cs-CZ" sz="2800"/>
              <a:t>Jedině rozhodnutí kompetentních orgánů založené na přesných zjištěních a na opodstatněných pohnutkách může na mezinárodní úrovni dát oprávnění k použití ozbrojených sil, jestliže zjistí, že určitá situace je ohrožením míru, a povolí zásah do oblasti vyhrazené vládě určitého státu. (KSNC 501)</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8BEE6FD3-7B10-453F-A162-48E00FB13CAD}"/>
              </a:ext>
            </a:extLst>
          </p:cNvPr>
          <p:cNvSpPr>
            <a:spLocks noGrp="1"/>
          </p:cNvSpPr>
          <p:nvPr>
            <p:ph type="title"/>
          </p:nvPr>
        </p:nvSpPr>
        <p:spPr/>
        <p:txBody>
          <a:bodyPr/>
          <a:lstStyle/>
          <a:p>
            <a:endParaRPr lang="cs-CZ"/>
          </a:p>
        </p:txBody>
      </p:sp>
      <p:sp>
        <p:nvSpPr>
          <p:cNvPr id="3" name="Zástupný symbol pro obsah 2">
            <a:extLst>
              <a:ext uri="{FF2B5EF4-FFF2-40B4-BE49-F238E27FC236}">
                <a16:creationId xmlns:a16="http://schemas.microsoft.com/office/drawing/2014/main" xmlns="" id="{6A370419-E399-4AC9-8AD8-AA91C8DA71C6}"/>
              </a:ext>
            </a:extLst>
          </p:cNvPr>
          <p:cNvSpPr>
            <a:spLocks noGrp="1"/>
          </p:cNvSpPr>
          <p:nvPr>
            <p:ph idx="1"/>
          </p:nvPr>
        </p:nvSpPr>
        <p:spPr/>
        <p:txBody>
          <a:bodyPr/>
          <a:lstStyle/>
          <a:p>
            <a:endParaRPr lang="cs-CZ"/>
          </a:p>
        </p:txBody>
      </p:sp>
      <p:sp>
        <p:nvSpPr>
          <p:cNvPr id="4" name="Zástupný symbol pro datum 3">
            <a:extLst>
              <a:ext uri="{FF2B5EF4-FFF2-40B4-BE49-F238E27FC236}">
                <a16:creationId xmlns:a16="http://schemas.microsoft.com/office/drawing/2014/main" xmlns="" id="{F45A9B17-A0B3-41BF-ABE2-EC99938B64E8}"/>
              </a:ext>
            </a:extLst>
          </p:cNvPr>
          <p:cNvSpPr>
            <a:spLocks noGrp="1"/>
          </p:cNvSpPr>
          <p:nvPr>
            <p:ph type="dt" sz="half" idx="10"/>
          </p:nvPr>
        </p:nvSpPr>
        <p:spPr/>
        <p:txBody>
          <a:bodyPr/>
          <a:lstStyle/>
          <a:p>
            <a:pPr>
              <a:defRPr/>
            </a:pPr>
            <a:r>
              <a:rPr lang="cs-CZ"/>
              <a:t>6</a:t>
            </a:r>
          </a:p>
        </p:txBody>
      </p:sp>
      <p:sp>
        <p:nvSpPr>
          <p:cNvPr id="5" name="Zástupný symbol pro zápatí 4">
            <a:extLst>
              <a:ext uri="{FF2B5EF4-FFF2-40B4-BE49-F238E27FC236}">
                <a16:creationId xmlns:a16="http://schemas.microsoft.com/office/drawing/2014/main" xmlns="" id="{14FB6E12-BB03-4798-90B2-97DE011A69EE}"/>
              </a:ext>
            </a:extLst>
          </p:cNvPr>
          <p:cNvSpPr>
            <a:spLocks noGrp="1"/>
          </p:cNvSpPr>
          <p:nvPr>
            <p:ph type="ftr" sz="quarter" idx="11"/>
          </p:nvPr>
        </p:nvSpPr>
        <p:spPr/>
        <p:txBody>
          <a:bodyPr/>
          <a:lstStyle/>
          <a:p>
            <a:pPr>
              <a:defRPr/>
            </a:pPr>
            <a:r>
              <a:rPr lang="cs-CZ"/>
              <a:t>Křesťanská sociální etika. M. Martinek.  Jabok 2021</a:t>
            </a:r>
          </a:p>
        </p:txBody>
      </p:sp>
      <p:sp>
        <p:nvSpPr>
          <p:cNvPr id="6" name="Zástupný symbol pro číslo snímku 5">
            <a:extLst>
              <a:ext uri="{FF2B5EF4-FFF2-40B4-BE49-F238E27FC236}">
                <a16:creationId xmlns:a16="http://schemas.microsoft.com/office/drawing/2014/main" xmlns="" id="{D1E6AEC4-5896-4C0B-99F9-DB58C14A06E6}"/>
              </a:ext>
            </a:extLst>
          </p:cNvPr>
          <p:cNvSpPr>
            <a:spLocks noGrp="1"/>
          </p:cNvSpPr>
          <p:nvPr>
            <p:ph type="sldNum" sz="quarter" idx="12"/>
          </p:nvPr>
        </p:nvSpPr>
        <p:spPr/>
        <p:txBody>
          <a:bodyPr/>
          <a:lstStyle/>
          <a:p>
            <a:pPr>
              <a:defRPr/>
            </a:pPr>
            <a:fld id="{249CB112-29FC-4800-A0F7-4A877D4854F1}" type="slidenum">
              <a:rPr lang="cs-CZ" smtClean="0"/>
              <a:pPr>
                <a:defRPr/>
              </a:pPr>
              <a:t>5</a:t>
            </a:fld>
            <a:endParaRPr lang="cs-CZ"/>
          </a:p>
        </p:txBody>
      </p:sp>
      <p:pic>
        <p:nvPicPr>
          <p:cNvPr id="2050" name="Picture 2" descr="r/europe - Europe in the Global Peace Index 2020 (source and analysis in comments)">
            <a:extLst>
              <a:ext uri="{FF2B5EF4-FFF2-40B4-BE49-F238E27FC236}">
                <a16:creationId xmlns:a16="http://schemas.microsoft.com/office/drawing/2014/main" xmlns="" id="{E0465A64-A837-4CCF-870A-D28453BF573C}"/>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6512" y="165894"/>
            <a:ext cx="9144000" cy="6038850"/>
          </a:xfrm>
          <a:prstGeom prst="rect">
            <a:avLst/>
          </a:prstGeom>
          <a:noFill/>
          <a:ln>
            <a:solidFill>
              <a:schemeClr val="tx1"/>
            </a:solidFill>
          </a:ln>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86701401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Zástupný symbol pro datum 3"/>
          <p:cNvSpPr>
            <a:spLocks noGrp="1"/>
          </p:cNvSpPr>
          <p:nvPr>
            <p:ph type="dt" sz="quarter" idx="10"/>
          </p:nvPr>
        </p:nvSpPr>
        <p:spPr>
          <a:noFill/>
        </p:spPr>
        <p:txBody>
          <a:bodyPr/>
          <a:lstStyle/>
          <a:p>
            <a:r>
              <a:rPr lang="cs-CZ"/>
              <a:t>6</a:t>
            </a:r>
          </a:p>
        </p:txBody>
      </p:sp>
      <p:sp>
        <p:nvSpPr>
          <p:cNvPr id="27651" name="Zástupný symbol pro zápatí 4"/>
          <p:cNvSpPr>
            <a:spLocks noGrp="1"/>
          </p:cNvSpPr>
          <p:nvPr>
            <p:ph type="ftr" sz="quarter" idx="11"/>
          </p:nvPr>
        </p:nvSpPr>
        <p:spPr>
          <a:noFill/>
        </p:spPr>
        <p:txBody>
          <a:bodyPr/>
          <a:lstStyle/>
          <a:p>
            <a:r>
              <a:rPr lang="cs-CZ"/>
              <a:t>Křesťanská sociální etika. M. Martinek.  Jabok 2021</a:t>
            </a:r>
          </a:p>
        </p:txBody>
      </p:sp>
      <p:sp>
        <p:nvSpPr>
          <p:cNvPr id="27652" name="Zástupný symbol pro číslo snímku 5"/>
          <p:cNvSpPr>
            <a:spLocks noGrp="1"/>
          </p:cNvSpPr>
          <p:nvPr>
            <p:ph type="sldNum" sz="quarter" idx="12"/>
          </p:nvPr>
        </p:nvSpPr>
        <p:spPr>
          <a:noFill/>
        </p:spPr>
        <p:txBody>
          <a:bodyPr/>
          <a:lstStyle/>
          <a:p>
            <a:fld id="{2C4A97C4-D5E3-4EF1-9C52-00C722688492}" type="slidenum">
              <a:rPr lang="cs-CZ"/>
              <a:pPr/>
              <a:t>50</a:t>
            </a:fld>
            <a:endParaRPr lang="cs-CZ"/>
          </a:p>
        </p:txBody>
      </p:sp>
      <p:sp>
        <p:nvSpPr>
          <p:cNvPr id="22530" name="Rectangle 2"/>
          <p:cNvSpPr>
            <a:spLocks noGrp="1" noChangeArrowheads="1"/>
          </p:cNvSpPr>
          <p:nvPr>
            <p:ph type="title"/>
          </p:nvPr>
        </p:nvSpPr>
        <p:spPr>
          <a:xfrm>
            <a:off x="457200" y="277813"/>
            <a:ext cx="8229600" cy="847725"/>
          </a:xfrm>
        </p:spPr>
        <p:txBody>
          <a:bodyPr/>
          <a:lstStyle/>
          <a:p>
            <a:pPr eaLnBrk="1" hangingPunct="1">
              <a:defRPr/>
            </a:pPr>
            <a:r>
              <a:rPr lang="cs-CZ"/>
              <a:t>Problém terorismu</a:t>
            </a:r>
          </a:p>
        </p:txBody>
      </p:sp>
      <p:sp>
        <p:nvSpPr>
          <p:cNvPr id="22531" name="Rectangle 3"/>
          <p:cNvSpPr>
            <a:spLocks noGrp="1" noChangeArrowheads="1"/>
          </p:cNvSpPr>
          <p:nvPr>
            <p:ph type="body" idx="1"/>
          </p:nvPr>
        </p:nvSpPr>
        <p:spPr>
          <a:xfrm>
            <a:off x="457200" y="1196975"/>
            <a:ext cx="8229600" cy="4933950"/>
          </a:xfrm>
        </p:spPr>
        <p:txBody>
          <a:bodyPr/>
          <a:lstStyle/>
          <a:p>
            <a:pPr eaLnBrk="1" hangingPunct="1">
              <a:lnSpc>
                <a:spcPct val="80000"/>
              </a:lnSpc>
              <a:defRPr/>
            </a:pPr>
            <a:r>
              <a:rPr lang="cs-CZ" sz="2000"/>
              <a:t>„Terorismus vyhrožuje, zraňuje a zabíjí bez rozlišování, je těžkým proviněním proti spravedlnosti a lásce“ (KKC 2297).</a:t>
            </a:r>
          </a:p>
          <a:p>
            <a:pPr eaLnBrk="1" hangingPunct="1">
              <a:lnSpc>
                <a:spcPct val="80000"/>
              </a:lnSpc>
              <a:defRPr/>
            </a:pPr>
            <a:r>
              <a:rPr lang="cs-CZ" sz="2000"/>
              <a:t>„Terorismus je nutno zcela bezvýhradně zavrhnout. Představuje totiž projev naprostého pohrdání lidským životem, a proto ho nic nemůže ospravedlnit, neboť člověk je vždy cílem a nikoli prostředkem.“ (KSNC 514)</a:t>
            </a:r>
          </a:p>
          <a:p>
            <a:pPr eaLnBrk="1" hangingPunct="1">
              <a:lnSpc>
                <a:spcPct val="80000"/>
              </a:lnSpc>
              <a:defRPr/>
            </a:pPr>
            <a:r>
              <a:rPr lang="cs-CZ" sz="2000"/>
              <a:t>Právo bránit se proti terorismu: identifikace viníků musí být důsledně prokázána, neboť trestní odpovědnost je vždy osobní odpovědností, a proto ji nelze rozšiřovat na náboženství, národy či etnika, k nimž teroristé příslušejí. (KSNC 514)</a:t>
            </a:r>
          </a:p>
          <a:p>
            <a:pPr eaLnBrk="1" hangingPunct="1">
              <a:lnSpc>
                <a:spcPct val="80000"/>
              </a:lnSpc>
              <a:defRPr/>
            </a:pPr>
            <a:r>
              <a:rPr lang="cs-CZ" sz="2000"/>
              <a:t>Prohlašovat se za teroristy ve jménu Božím je svatokrádeží a rouháním; označovat jako mučedníky ty, kdo umírají, když konají teroristickou akci, znamená převrátit pojem mučednictví, které je svědectvím toho, kdo se nechává raději zahubit, než aby se zřekl Boha a jeho lásky; nikoli označení člověka, který ve jménu Boha zabíjí.</a:t>
            </a:r>
          </a:p>
          <a:p>
            <a:pPr eaLnBrk="1" hangingPunct="1">
              <a:lnSpc>
                <a:spcPct val="80000"/>
              </a:lnSpc>
              <a:defRPr/>
            </a:pPr>
            <a:r>
              <a:rPr lang="cs-CZ" sz="2000"/>
              <a:t>Žádné náboženství nesmí tolerovat terorismus, a tím spíše ho nesmí hlásat. (KSCN 515)</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Zástupný symbol pro datum 3"/>
          <p:cNvSpPr>
            <a:spLocks noGrp="1"/>
          </p:cNvSpPr>
          <p:nvPr>
            <p:ph type="dt" sz="quarter" idx="10"/>
          </p:nvPr>
        </p:nvSpPr>
        <p:spPr>
          <a:noFill/>
        </p:spPr>
        <p:txBody>
          <a:bodyPr/>
          <a:lstStyle/>
          <a:p>
            <a:r>
              <a:rPr lang="cs-CZ"/>
              <a:t>6</a:t>
            </a:r>
          </a:p>
        </p:txBody>
      </p:sp>
      <p:sp>
        <p:nvSpPr>
          <p:cNvPr id="28675" name="Zástupný symbol pro zápatí 4"/>
          <p:cNvSpPr>
            <a:spLocks noGrp="1"/>
          </p:cNvSpPr>
          <p:nvPr>
            <p:ph type="ftr" sz="quarter" idx="11"/>
          </p:nvPr>
        </p:nvSpPr>
        <p:spPr>
          <a:noFill/>
        </p:spPr>
        <p:txBody>
          <a:bodyPr/>
          <a:lstStyle/>
          <a:p>
            <a:r>
              <a:rPr lang="cs-CZ"/>
              <a:t>Křesťanská sociální etika. M. Martinek.  Jabok 2021</a:t>
            </a:r>
          </a:p>
        </p:txBody>
      </p:sp>
      <p:sp>
        <p:nvSpPr>
          <p:cNvPr id="28676" name="Zástupný symbol pro číslo snímku 5"/>
          <p:cNvSpPr>
            <a:spLocks noGrp="1"/>
          </p:cNvSpPr>
          <p:nvPr>
            <p:ph type="sldNum" sz="quarter" idx="12"/>
          </p:nvPr>
        </p:nvSpPr>
        <p:spPr>
          <a:noFill/>
        </p:spPr>
        <p:txBody>
          <a:bodyPr/>
          <a:lstStyle/>
          <a:p>
            <a:fld id="{AA10764B-99FC-4559-BC9D-7212781B875A}" type="slidenum">
              <a:rPr lang="cs-CZ"/>
              <a:pPr/>
              <a:t>51</a:t>
            </a:fld>
            <a:endParaRPr lang="cs-CZ"/>
          </a:p>
        </p:txBody>
      </p:sp>
      <p:sp>
        <p:nvSpPr>
          <p:cNvPr id="23554" name="Rectangle 2"/>
          <p:cNvSpPr>
            <a:spLocks noGrp="1" noChangeArrowheads="1"/>
          </p:cNvSpPr>
          <p:nvPr>
            <p:ph type="title"/>
          </p:nvPr>
        </p:nvSpPr>
        <p:spPr/>
        <p:txBody>
          <a:bodyPr/>
          <a:lstStyle/>
          <a:p>
            <a:pPr eaLnBrk="1" hangingPunct="1">
              <a:defRPr/>
            </a:pPr>
            <a:r>
              <a:rPr lang="cs-CZ"/>
              <a:t>Cesty k míru</a:t>
            </a:r>
          </a:p>
        </p:txBody>
      </p:sp>
      <p:sp>
        <p:nvSpPr>
          <p:cNvPr id="23555" name="Rectangle 3"/>
          <p:cNvSpPr>
            <a:spLocks noGrp="1" noChangeArrowheads="1"/>
          </p:cNvSpPr>
          <p:nvPr>
            <p:ph type="body" idx="1"/>
          </p:nvPr>
        </p:nvSpPr>
        <p:spPr/>
        <p:txBody>
          <a:bodyPr/>
          <a:lstStyle/>
          <a:p>
            <a:pPr eaLnBrk="1" hangingPunct="1">
              <a:lnSpc>
                <a:spcPct val="90000"/>
              </a:lnSpc>
              <a:defRPr/>
            </a:pPr>
            <a:r>
              <a:rPr lang="cs-CZ" sz="2800"/>
              <a:t>Zastavit závody ve zbrojení – problém politický a ekonomický</a:t>
            </a:r>
          </a:p>
          <a:p>
            <a:pPr eaLnBrk="1" hangingPunct="1">
              <a:lnSpc>
                <a:spcPct val="90000"/>
              </a:lnSpc>
              <a:defRPr/>
            </a:pPr>
            <a:r>
              <a:rPr lang="cs-CZ" sz="2800"/>
              <a:t>Vytvářet společnost svobody a práva (příklad: v západní Evropě se nevedla žádná válka od roku 1945)</a:t>
            </a:r>
          </a:p>
          <a:p>
            <a:pPr eaLnBrk="1" hangingPunct="1">
              <a:lnSpc>
                <a:spcPct val="90000"/>
              </a:lnSpc>
              <a:defRPr/>
            </a:pPr>
            <a:r>
              <a:rPr lang="cs-CZ" sz="2800"/>
              <a:t>Vychovávat k míru (rodina, výchovné instituce, média, církve)</a:t>
            </a:r>
          </a:p>
          <a:p>
            <a:pPr eaLnBrk="1" hangingPunct="1">
              <a:lnSpc>
                <a:spcPct val="90000"/>
              </a:lnSpc>
              <a:defRPr/>
            </a:pPr>
            <a:r>
              <a:rPr lang="cs-CZ" sz="2800"/>
              <a:t>Tolerance a dialog – interkulturalita</a:t>
            </a:r>
          </a:p>
          <a:p>
            <a:pPr eaLnBrk="1" hangingPunct="1">
              <a:lnSpc>
                <a:spcPct val="90000"/>
              </a:lnSpc>
              <a:defRPr/>
            </a:pPr>
            <a:r>
              <a:rPr lang="cs-CZ" sz="2800"/>
              <a:t>Doprovázet oběti násilí a jejich rodiny</a:t>
            </a:r>
          </a:p>
          <a:p>
            <a:pPr eaLnBrk="1" hangingPunct="1">
              <a:lnSpc>
                <a:spcPct val="90000"/>
              </a:lnSpc>
              <a:defRPr/>
            </a:pPr>
            <a:r>
              <a:rPr lang="cs-CZ" sz="2800"/>
              <a:t>Modlitba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FB03026D-1287-4D18-B363-1D77B9A36477}"/>
              </a:ext>
            </a:extLst>
          </p:cNvPr>
          <p:cNvSpPr>
            <a:spLocks noGrp="1"/>
          </p:cNvSpPr>
          <p:nvPr>
            <p:ph type="title"/>
          </p:nvPr>
        </p:nvSpPr>
        <p:spPr/>
        <p:txBody>
          <a:bodyPr/>
          <a:lstStyle/>
          <a:p>
            <a:endParaRPr lang="cs-CZ"/>
          </a:p>
        </p:txBody>
      </p:sp>
      <p:sp>
        <p:nvSpPr>
          <p:cNvPr id="3" name="Zástupný symbol pro obsah 2">
            <a:extLst>
              <a:ext uri="{FF2B5EF4-FFF2-40B4-BE49-F238E27FC236}">
                <a16:creationId xmlns:a16="http://schemas.microsoft.com/office/drawing/2014/main" xmlns="" id="{05795374-29E7-4099-91B7-DFFFBD749A21}"/>
              </a:ext>
            </a:extLst>
          </p:cNvPr>
          <p:cNvSpPr>
            <a:spLocks noGrp="1"/>
          </p:cNvSpPr>
          <p:nvPr>
            <p:ph idx="1"/>
          </p:nvPr>
        </p:nvSpPr>
        <p:spPr/>
        <p:txBody>
          <a:bodyPr/>
          <a:lstStyle/>
          <a:p>
            <a:endParaRPr lang="cs-CZ"/>
          </a:p>
        </p:txBody>
      </p:sp>
      <p:sp>
        <p:nvSpPr>
          <p:cNvPr id="4" name="Zástupný symbol pro datum 3">
            <a:extLst>
              <a:ext uri="{FF2B5EF4-FFF2-40B4-BE49-F238E27FC236}">
                <a16:creationId xmlns:a16="http://schemas.microsoft.com/office/drawing/2014/main" xmlns="" id="{AC41BFAA-A72D-4FA5-932C-749D1763A23A}"/>
              </a:ext>
            </a:extLst>
          </p:cNvPr>
          <p:cNvSpPr>
            <a:spLocks noGrp="1"/>
          </p:cNvSpPr>
          <p:nvPr>
            <p:ph type="dt" sz="half" idx="10"/>
          </p:nvPr>
        </p:nvSpPr>
        <p:spPr/>
        <p:txBody>
          <a:bodyPr/>
          <a:lstStyle/>
          <a:p>
            <a:pPr>
              <a:defRPr/>
            </a:pPr>
            <a:r>
              <a:rPr lang="cs-CZ"/>
              <a:t>6</a:t>
            </a:r>
          </a:p>
        </p:txBody>
      </p:sp>
      <p:sp>
        <p:nvSpPr>
          <p:cNvPr id="5" name="Zástupný symbol pro zápatí 4">
            <a:extLst>
              <a:ext uri="{FF2B5EF4-FFF2-40B4-BE49-F238E27FC236}">
                <a16:creationId xmlns:a16="http://schemas.microsoft.com/office/drawing/2014/main" xmlns="" id="{68078523-38E6-4D60-A370-F759027D6D11}"/>
              </a:ext>
            </a:extLst>
          </p:cNvPr>
          <p:cNvSpPr>
            <a:spLocks noGrp="1"/>
          </p:cNvSpPr>
          <p:nvPr>
            <p:ph type="ftr" sz="quarter" idx="11"/>
          </p:nvPr>
        </p:nvSpPr>
        <p:spPr/>
        <p:txBody>
          <a:bodyPr/>
          <a:lstStyle/>
          <a:p>
            <a:pPr>
              <a:defRPr/>
            </a:pPr>
            <a:r>
              <a:rPr lang="cs-CZ"/>
              <a:t>Křesťanská sociální etika. M. Martinek.  Jabok 2021</a:t>
            </a:r>
          </a:p>
        </p:txBody>
      </p:sp>
      <p:sp>
        <p:nvSpPr>
          <p:cNvPr id="6" name="Zástupný symbol pro číslo snímku 5">
            <a:extLst>
              <a:ext uri="{FF2B5EF4-FFF2-40B4-BE49-F238E27FC236}">
                <a16:creationId xmlns:a16="http://schemas.microsoft.com/office/drawing/2014/main" xmlns="" id="{20B1F42E-B4EF-4B3A-9C12-8B283F802A71}"/>
              </a:ext>
            </a:extLst>
          </p:cNvPr>
          <p:cNvSpPr>
            <a:spLocks noGrp="1"/>
          </p:cNvSpPr>
          <p:nvPr>
            <p:ph type="sldNum" sz="quarter" idx="12"/>
          </p:nvPr>
        </p:nvSpPr>
        <p:spPr/>
        <p:txBody>
          <a:bodyPr/>
          <a:lstStyle/>
          <a:p>
            <a:pPr>
              <a:defRPr/>
            </a:pPr>
            <a:fld id="{249CB112-29FC-4800-A0F7-4A877D4854F1}" type="slidenum">
              <a:rPr lang="cs-CZ" smtClean="0"/>
              <a:pPr>
                <a:defRPr/>
              </a:pPr>
              <a:t>6</a:t>
            </a:fld>
            <a:endParaRPr lang="cs-CZ"/>
          </a:p>
        </p:txBody>
      </p:sp>
      <p:pic>
        <p:nvPicPr>
          <p:cNvPr id="3074" name="Picture 2" descr="https://i.imgur.com/AjpCu2M.png">
            <a:extLst>
              <a:ext uri="{FF2B5EF4-FFF2-40B4-BE49-F238E27FC236}">
                <a16:creationId xmlns:a16="http://schemas.microsoft.com/office/drawing/2014/main" xmlns="" id="{2B4AA48F-6829-4FE3-B3A8-759E1C5412C8}"/>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32681" y="548680"/>
            <a:ext cx="4362450" cy="5429250"/>
          </a:xfrm>
          <a:prstGeom prst="rect">
            <a:avLst/>
          </a:prstGeom>
          <a:noFill/>
          <a:extLst>
            <a:ext uri="{909E8E84-426E-40DD-AFC4-6F175D3DCCD1}">
              <a14:hiddenFill xmlns:a14="http://schemas.microsoft.com/office/drawing/2010/main" xmlns="">
                <a:solidFill>
                  <a:srgbClr val="FFFFFF"/>
                </a:solidFill>
              </a14:hiddenFill>
            </a:ext>
          </a:extLst>
        </p:spPr>
      </p:pic>
      <p:pic>
        <p:nvPicPr>
          <p:cNvPr id="3076" name="Picture 4" descr="Sustentabilidade do Planeta Terra: Junho 2018">
            <a:extLst>
              <a:ext uri="{FF2B5EF4-FFF2-40B4-BE49-F238E27FC236}">
                <a16:creationId xmlns:a16="http://schemas.microsoft.com/office/drawing/2014/main" xmlns="" id="{B8B2732A-22AC-45A0-958D-43D330ADA933}"/>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671691" y="548680"/>
            <a:ext cx="4339628" cy="542925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7609994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01F06B34-1F48-4A73-8B65-2F0A78F0CFC3}"/>
              </a:ext>
            </a:extLst>
          </p:cNvPr>
          <p:cNvSpPr>
            <a:spLocks noGrp="1"/>
          </p:cNvSpPr>
          <p:nvPr>
            <p:ph type="title"/>
          </p:nvPr>
        </p:nvSpPr>
        <p:spPr/>
        <p:txBody>
          <a:bodyPr/>
          <a:lstStyle/>
          <a:p>
            <a:r>
              <a:rPr lang="cs-CZ" dirty="0" err="1"/>
              <a:t>Global</a:t>
            </a:r>
            <a:r>
              <a:rPr lang="cs-CZ" dirty="0"/>
              <a:t> </a:t>
            </a:r>
            <a:r>
              <a:rPr lang="cs-CZ" dirty="0" err="1"/>
              <a:t>Peace</a:t>
            </a:r>
            <a:r>
              <a:rPr lang="cs-CZ" dirty="0"/>
              <a:t> Index 2021</a:t>
            </a:r>
          </a:p>
        </p:txBody>
      </p:sp>
      <p:sp>
        <p:nvSpPr>
          <p:cNvPr id="3" name="Zástupný symbol pro obsah 2">
            <a:extLst>
              <a:ext uri="{FF2B5EF4-FFF2-40B4-BE49-F238E27FC236}">
                <a16:creationId xmlns:a16="http://schemas.microsoft.com/office/drawing/2014/main" xmlns="" id="{DB0791A1-018D-4C5D-8950-F9B73994B2D4}"/>
              </a:ext>
            </a:extLst>
          </p:cNvPr>
          <p:cNvSpPr>
            <a:spLocks noGrp="1"/>
          </p:cNvSpPr>
          <p:nvPr>
            <p:ph sz="half" idx="1"/>
          </p:nvPr>
        </p:nvSpPr>
        <p:spPr/>
        <p:txBody>
          <a:bodyPr/>
          <a:lstStyle/>
          <a:p>
            <a:endParaRPr lang="cs-CZ"/>
          </a:p>
        </p:txBody>
      </p:sp>
      <p:sp>
        <p:nvSpPr>
          <p:cNvPr id="4" name="Zástupný symbol pro obsah 3">
            <a:extLst>
              <a:ext uri="{FF2B5EF4-FFF2-40B4-BE49-F238E27FC236}">
                <a16:creationId xmlns:a16="http://schemas.microsoft.com/office/drawing/2014/main" xmlns="" id="{F4760B8F-8FA9-49C1-9BF9-A2B3D064E613}"/>
              </a:ext>
            </a:extLst>
          </p:cNvPr>
          <p:cNvSpPr>
            <a:spLocks noGrp="1"/>
          </p:cNvSpPr>
          <p:nvPr>
            <p:ph sz="half" idx="2"/>
          </p:nvPr>
        </p:nvSpPr>
        <p:spPr/>
        <p:txBody>
          <a:bodyPr/>
          <a:lstStyle/>
          <a:p>
            <a:endParaRPr lang="cs-CZ"/>
          </a:p>
        </p:txBody>
      </p:sp>
      <p:sp>
        <p:nvSpPr>
          <p:cNvPr id="5" name="Zástupný symbol pro datum 4">
            <a:extLst>
              <a:ext uri="{FF2B5EF4-FFF2-40B4-BE49-F238E27FC236}">
                <a16:creationId xmlns:a16="http://schemas.microsoft.com/office/drawing/2014/main" xmlns="" id="{3132FCF4-464F-4A71-B51D-BB6C696B75BE}"/>
              </a:ext>
            </a:extLst>
          </p:cNvPr>
          <p:cNvSpPr>
            <a:spLocks noGrp="1"/>
          </p:cNvSpPr>
          <p:nvPr>
            <p:ph type="dt" sz="half" idx="10"/>
          </p:nvPr>
        </p:nvSpPr>
        <p:spPr/>
        <p:txBody>
          <a:bodyPr/>
          <a:lstStyle/>
          <a:p>
            <a:pPr>
              <a:defRPr/>
            </a:pPr>
            <a:r>
              <a:rPr lang="cs-CZ"/>
              <a:t>6</a:t>
            </a:r>
          </a:p>
        </p:txBody>
      </p:sp>
      <p:sp>
        <p:nvSpPr>
          <p:cNvPr id="6" name="Zástupný symbol pro zápatí 5">
            <a:extLst>
              <a:ext uri="{FF2B5EF4-FFF2-40B4-BE49-F238E27FC236}">
                <a16:creationId xmlns:a16="http://schemas.microsoft.com/office/drawing/2014/main" xmlns="" id="{2E288970-4A16-4A88-8C51-78403B595928}"/>
              </a:ext>
            </a:extLst>
          </p:cNvPr>
          <p:cNvSpPr>
            <a:spLocks noGrp="1"/>
          </p:cNvSpPr>
          <p:nvPr>
            <p:ph type="ftr" sz="quarter" idx="11"/>
          </p:nvPr>
        </p:nvSpPr>
        <p:spPr/>
        <p:txBody>
          <a:bodyPr/>
          <a:lstStyle/>
          <a:p>
            <a:pPr>
              <a:defRPr/>
            </a:pPr>
            <a:r>
              <a:rPr lang="cs-CZ"/>
              <a:t>Křesťanská sociální etika. M. Martinek.  Jabok 2021</a:t>
            </a:r>
          </a:p>
        </p:txBody>
      </p:sp>
      <p:sp>
        <p:nvSpPr>
          <p:cNvPr id="7" name="Zástupný symbol pro číslo snímku 6">
            <a:extLst>
              <a:ext uri="{FF2B5EF4-FFF2-40B4-BE49-F238E27FC236}">
                <a16:creationId xmlns:a16="http://schemas.microsoft.com/office/drawing/2014/main" xmlns="" id="{2A573483-5B67-4763-9071-1E18C61EED2F}"/>
              </a:ext>
            </a:extLst>
          </p:cNvPr>
          <p:cNvSpPr>
            <a:spLocks noGrp="1"/>
          </p:cNvSpPr>
          <p:nvPr>
            <p:ph type="sldNum" sz="quarter" idx="12"/>
          </p:nvPr>
        </p:nvSpPr>
        <p:spPr/>
        <p:txBody>
          <a:bodyPr/>
          <a:lstStyle/>
          <a:p>
            <a:pPr>
              <a:defRPr/>
            </a:pPr>
            <a:fld id="{94ABA639-4A29-4C28-BA29-CB4519F7E7EE}" type="slidenum">
              <a:rPr lang="cs-CZ" smtClean="0"/>
              <a:pPr>
                <a:defRPr/>
              </a:pPr>
              <a:t>7</a:t>
            </a:fld>
            <a:endParaRPr lang="cs-CZ"/>
          </a:p>
        </p:txBody>
      </p:sp>
      <p:sp>
        <p:nvSpPr>
          <p:cNvPr id="9" name="AutoShape 3" descr="blob:moz-extension://5f630ca6-4faa-46d7-afed-16c0656f2342/3dc4b747-b87c-47fc-aad0-dbb27c764d99">
            <a:extLst>
              <a:ext uri="{FF2B5EF4-FFF2-40B4-BE49-F238E27FC236}">
                <a16:creationId xmlns:a16="http://schemas.microsoft.com/office/drawing/2014/main" xmlns="" id="{9B420A85-484F-45E0-B0BD-386460E61C91}"/>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pic>
        <p:nvPicPr>
          <p:cNvPr id="10" name="Obrázek 9">
            <a:extLst>
              <a:ext uri="{FF2B5EF4-FFF2-40B4-BE49-F238E27FC236}">
                <a16:creationId xmlns:a16="http://schemas.microsoft.com/office/drawing/2014/main" xmlns="" id="{990BDDAE-CA34-44F0-B2BA-B4AD18CAA0F3}"/>
              </a:ext>
            </a:extLst>
          </p:cNvPr>
          <p:cNvPicPr>
            <a:picLocks noChangeAspect="1"/>
          </p:cNvPicPr>
          <p:nvPr/>
        </p:nvPicPr>
        <p:blipFill rotWithShape="1">
          <a:blip r:embed="rId2" cstate="print"/>
          <a:srcRect l="11414" t="6697" r="12988" b="6697"/>
          <a:stretch/>
        </p:blipFill>
        <p:spPr>
          <a:xfrm>
            <a:off x="0" y="1692210"/>
            <a:ext cx="9144000" cy="4572000"/>
          </a:xfrm>
          <a:prstGeom prst="rect">
            <a:avLst/>
          </a:prstGeom>
          <a:ln>
            <a:solidFill>
              <a:schemeClr val="accent1"/>
            </a:solidFill>
          </a:ln>
        </p:spPr>
      </p:pic>
    </p:spTree>
    <p:extLst>
      <p:ext uri="{BB962C8B-B14F-4D97-AF65-F5344CB8AC3E}">
        <p14:creationId xmlns:p14="http://schemas.microsoft.com/office/powerpoint/2010/main" xmlns="" val="4198834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7813"/>
            <a:ext cx="7859216" cy="1143000"/>
          </a:xfrm>
        </p:spPr>
        <p:txBody>
          <a:bodyPr/>
          <a:lstStyle/>
          <a:p>
            <a:r>
              <a:rPr lang="cs-CZ" dirty="0" err="1"/>
              <a:t>Global</a:t>
            </a:r>
            <a:r>
              <a:rPr lang="cs-CZ" dirty="0"/>
              <a:t> </a:t>
            </a:r>
            <a:r>
              <a:rPr lang="cs-CZ" dirty="0" err="1"/>
              <a:t>Peace</a:t>
            </a:r>
            <a:r>
              <a:rPr lang="cs-CZ" dirty="0"/>
              <a:t> Index</a:t>
            </a:r>
          </a:p>
        </p:txBody>
      </p:sp>
      <p:sp>
        <p:nvSpPr>
          <p:cNvPr id="4" name="Zástupný symbol pro datum 3"/>
          <p:cNvSpPr>
            <a:spLocks noGrp="1"/>
          </p:cNvSpPr>
          <p:nvPr>
            <p:ph type="dt" sz="half" idx="10"/>
          </p:nvPr>
        </p:nvSpPr>
        <p:spPr/>
        <p:txBody>
          <a:bodyPr/>
          <a:lstStyle/>
          <a:p>
            <a:pPr>
              <a:defRPr/>
            </a:pPr>
            <a:r>
              <a:rPr lang="cs-CZ"/>
              <a:t>6</a:t>
            </a:r>
          </a:p>
        </p:txBody>
      </p:sp>
      <p:sp>
        <p:nvSpPr>
          <p:cNvPr id="5" name="Zástupný symbol pro zápatí 4"/>
          <p:cNvSpPr>
            <a:spLocks noGrp="1"/>
          </p:cNvSpPr>
          <p:nvPr>
            <p:ph type="ftr" sz="quarter" idx="11"/>
          </p:nvPr>
        </p:nvSpPr>
        <p:spPr/>
        <p:txBody>
          <a:bodyPr/>
          <a:lstStyle/>
          <a:p>
            <a:pPr>
              <a:defRPr/>
            </a:pPr>
            <a:r>
              <a:rPr lang="cs-CZ"/>
              <a:t>Křesťanská sociální etika. M. Martinek.  Jabok 2021</a:t>
            </a:r>
          </a:p>
        </p:txBody>
      </p:sp>
      <p:sp>
        <p:nvSpPr>
          <p:cNvPr id="6" name="Zástupný symbol pro číslo snímku 5"/>
          <p:cNvSpPr>
            <a:spLocks noGrp="1"/>
          </p:cNvSpPr>
          <p:nvPr>
            <p:ph type="sldNum" sz="quarter" idx="12"/>
          </p:nvPr>
        </p:nvSpPr>
        <p:spPr/>
        <p:txBody>
          <a:bodyPr/>
          <a:lstStyle/>
          <a:p>
            <a:pPr>
              <a:defRPr/>
            </a:pPr>
            <a:fld id="{249CB112-29FC-4800-A0F7-4A877D4854F1}" type="slidenum">
              <a:rPr lang="cs-CZ" smtClean="0"/>
              <a:pPr>
                <a:defRPr/>
              </a:pPr>
              <a:t>8</a:t>
            </a:fld>
            <a:endParaRPr lang="cs-CZ"/>
          </a:p>
        </p:txBody>
      </p:sp>
      <p:sp>
        <p:nvSpPr>
          <p:cNvPr id="8" name="Obdélník 7"/>
          <p:cNvSpPr/>
          <p:nvPr/>
        </p:nvSpPr>
        <p:spPr>
          <a:xfrm>
            <a:off x="1691680" y="1628800"/>
            <a:ext cx="6192688" cy="4524315"/>
          </a:xfrm>
          <a:prstGeom prst="rect">
            <a:avLst/>
          </a:prstGeom>
        </p:spPr>
        <p:txBody>
          <a:bodyPr wrap="square">
            <a:spAutoFit/>
          </a:bodyPr>
          <a:lstStyle/>
          <a:p>
            <a:r>
              <a:rPr lang="cs-CZ" sz="2400" dirty="0"/>
              <a:t>Kritéria:</a:t>
            </a:r>
          </a:p>
          <a:p>
            <a:endParaRPr lang="cs-CZ" sz="2400" dirty="0"/>
          </a:p>
          <a:p>
            <a:r>
              <a:rPr lang="cs-CZ" sz="2400" dirty="0"/>
              <a:t>vnitřní i vnější bezpečnost, </a:t>
            </a:r>
          </a:p>
          <a:p>
            <a:r>
              <a:rPr lang="cs-CZ" sz="2400" dirty="0"/>
              <a:t>kriminalita, </a:t>
            </a:r>
          </a:p>
          <a:p>
            <a:r>
              <a:rPr lang="cs-CZ" sz="2400" dirty="0"/>
              <a:t>násilné trestné činy, </a:t>
            </a:r>
          </a:p>
          <a:p>
            <a:r>
              <a:rPr lang="cs-CZ" sz="2400" dirty="0"/>
              <a:t>politická stabilita, </a:t>
            </a:r>
          </a:p>
          <a:p>
            <a:r>
              <a:rPr lang="cs-CZ" sz="2400" dirty="0"/>
              <a:t>dodržování lidských práv,</a:t>
            </a:r>
          </a:p>
          <a:p>
            <a:r>
              <a:rPr lang="cs-CZ" sz="2400" dirty="0"/>
              <a:t>potenciál pro teroristické činy,</a:t>
            </a:r>
          </a:p>
          <a:p>
            <a:r>
              <a:rPr lang="cs-CZ" sz="2400" dirty="0"/>
              <a:t>pravděpodobnost násilných demonstrací,</a:t>
            </a:r>
          </a:p>
          <a:p>
            <a:r>
              <a:rPr lang="cs-CZ" sz="2400" dirty="0"/>
              <a:t>počet vězňů </a:t>
            </a:r>
          </a:p>
          <a:p>
            <a:r>
              <a:rPr lang="cs-CZ" sz="2400" dirty="0"/>
              <a:t>počet policistů a dalších ochranných složek</a:t>
            </a:r>
          </a:p>
          <a:p>
            <a:r>
              <a:rPr lang="cs-CZ" sz="2400" dirty="0"/>
              <a:t>…</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Hlavní objevy Globálního mírového indexu</a:t>
            </a:r>
          </a:p>
        </p:txBody>
      </p:sp>
      <p:sp>
        <p:nvSpPr>
          <p:cNvPr id="3" name="Zástupný symbol pro obsah 2"/>
          <p:cNvSpPr>
            <a:spLocks noGrp="1"/>
          </p:cNvSpPr>
          <p:nvPr>
            <p:ph idx="1"/>
          </p:nvPr>
        </p:nvSpPr>
        <p:spPr>
          <a:xfrm>
            <a:off x="457200" y="1844824"/>
            <a:ext cx="8229600" cy="4286101"/>
          </a:xfrm>
        </p:spPr>
        <p:txBody>
          <a:bodyPr/>
          <a:lstStyle/>
          <a:p>
            <a:r>
              <a:rPr lang="cs-CZ" dirty="0"/>
              <a:t>Mír souvisí s indikátory jako příjem, vzdělání a regionální integrace</a:t>
            </a:r>
          </a:p>
          <a:p>
            <a:r>
              <a:rPr lang="cs-CZ" dirty="0"/>
              <a:t>Mírumilovné krajiny mají často společnou vysokou úroveň transparence vlády a nízkou korupci</a:t>
            </a:r>
          </a:p>
          <a:p>
            <a:r>
              <a:rPr lang="cs-CZ" dirty="0"/>
              <a:t>Malé, stabilní země, které jsou části regionálních bloků, mají větší pravděpodobnost získat vyšší hodnocení.</a:t>
            </a:r>
          </a:p>
          <a:p>
            <a:endParaRPr lang="cs-CZ" dirty="0"/>
          </a:p>
        </p:txBody>
      </p:sp>
      <p:sp>
        <p:nvSpPr>
          <p:cNvPr id="4" name="Zástupný symbol pro datum 3"/>
          <p:cNvSpPr>
            <a:spLocks noGrp="1"/>
          </p:cNvSpPr>
          <p:nvPr>
            <p:ph type="dt" sz="half" idx="10"/>
          </p:nvPr>
        </p:nvSpPr>
        <p:spPr/>
        <p:txBody>
          <a:bodyPr/>
          <a:lstStyle/>
          <a:p>
            <a:pPr>
              <a:defRPr/>
            </a:pPr>
            <a:r>
              <a:rPr lang="cs-CZ"/>
              <a:t>6</a:t>
            </a:r>
          </a:p>
        </p:txBody>
      </p:sp>
      <p:sp>
        <p:nvSpPr>
          <p:cNvPr id="5" name="Zástupný symbol pro zápatí 4"/>
          <p:cNvSpPr>
            <a:spLocks noGrp="1"/>
          </p:cNvSpPr>
          <p:nvPr>
            <p:ph type="ftr" sz="quarter" idx="11"/>
          </p:nvPr>
        </p:nvSpPr>
        <p:spPr/>
        <p:txBody>
          <a:bodyPr/>
          <a:lstStyle/>
          <a:p>
            <a:pPr>
              <a:defRPr/>
            </a:pPr>
            <a:r>
              <a:rPr lang="cs-CZ"/>
              <a:t>Křesťanská sociální etika. M. Martinek.  Jabok 2021</a:t>
            </a:r>
          </a:p>
        </p:txBody>
      </p:sp>
      <p:sp>
        <p:nvSpPr>
          <p:cNvPr id="6" name="Zástupný symbol pro číslo snímku 5"/>
          <p:cNvSpPr>
            <a:spLocks noGrp="1"/>
          </p:cNvSpPr>
          <p:nvPr>
            <p:ph type="sldNum" sz="quarter" idx="12"/>
          </p:nvPr>
        </p:nvSpPr>
        <p:spPr/>
        <p:txBody>
          <a:bodyPr/>
          <a:lstStyle/>
          <a:p>
            <a:pPr>
              <a:defRPr/>
            </a:pPr>
            <a:fld id="{249CB112-29FC-4800-A0F7-4A877D4854F1}" type="slidenum">
              <a:rPr lang="cs-CZ" smtClean="0"/>
              <a:pPr>
                <a:defRPr/>
              </a:pPr>
              <a:t>9</a:t>
            </a:fld>
            <a:endParaRPr lang="cs-CZ"/>
          </a:p>
        </p:txBody>
      </p:sp>
    </p:spTree>
  </p:cSld>
  <p:clrMapOvr>
    <a:masterClrMapping/>
  </p:clrMapOvr>
</p:sld>
</file>

<file path=ppt/theme/theme1.xml><?xml version="1.0" encoding="utf-8"?>
<a:theme xmlns:a="http://schemas.openxmlformats.org/drawingml/2006/main" name="Balance">
  <a:themeElements>
    <a:clrScheme name="Mediá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Balance">
      <a:majorFont>
        <a:latin typeface="Arial"/>
        <a:ea typeface=""/>
        <a:cs typeface=""/>
      </a:majorFont>
      <a:minorFont>
        <a:latin typeface="Tahoma"/>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alance 1">
        <a:dk1>
          <a:srgbClr val="663300"/>
        </a:dk1>
        <a:lt1>
          <a:srgbClr val="FFFFFF"/>
        </a:lt1>
        <a:dk2>
          <a:srgbClr val="996600"/>
        </a:dk2>
        <a:lt2>
          <a:srgbClr val="DBBD71"/>
        </a:lt2>
        <a:accent1>
          <a:srgbClr val="F8A500"/>
        </a:accent1>
        <a:accent2>
          <a:srgbClr val="808000"/>
        </a:accent2>
        <a:accent3>
          <a:srgbClr val="CAB8AA"/>
        </a:accent3>
        <a:accent4>
          <a:srgbClr val="DADADA"/>
        </a:accent4>
        <a:accent5>
          <a:srgbClr val="FBCFAA"/>
        </a:accent5>
        <a:accent6>
          <a:srgbClr val="737300"/>
        </a:accent6>
        <a:hlink>
          <a:srgbClr val="FFCC66"/>
        </a:hlink>
        <a:folHlink>
          <a:srgbClr val="CCA500"/>
        </a:folHlink>
      </a:clrScheme>
      <a:clrMap bg1="dk2" tx1="lt1" bg2="dk1" tx2="lt2" accent1="accent1" accent2="accent2" accent3="accent3" accent4="accent4" accent5="accent5" accent6="accent6" hlink="hlink" folHlink="folHlink"/>
    </a:extraClrScheme>
    <a:extraClrScheme>
      <a:clrScheme name="Balance 2">
        <a:dk1>
          <a:srgbClr val="660000"/>
        </a:dk1>
        <a:lt1>
          <a:srgbClr val="FFFFFF"/>
        </a:lt1>
        <a:dk2>
          <a:srgbClr val="800000"/>
        </a:dk2>
        <a:lt2>
          <a:srgbClr val="FFFFCC"/>
        </a:lt2>
        <a:accent1>
          <a:srgbClr val="CC6600"/>
        </a:accent1>
        <a:accent2>
          <a:srgbClr val="BE7960"/>
        </a:accent2>
        <a:accent3>
          <a:srgbClr val="C0AAAA"/>
        </a:accent3>
        <a:accent4>
          <a:srgbClr val="DADADA"/>
        </a:accent4>
        <a:accent5>
          <a:srgbClr val="E2B8AA"/>
        </a:accent5>
        <a:accent6>
          <a:srgbClr val="AC6D56"/>
        </a:accent6>
        <a:hlink>
          <a:srgbClr val="FFFF99"/>
        </a:hlink>
        <a:folHlink>
          <a:srgbClr val="E5B325"/>
        </a:folHlink>
      </a:clrScheme>
      <a:clrMap bg1="dk2" tx1="lt1" bg2="dk1" tx2="lt2" accent1="accent1" accent2="accent2" accent3="accent3" accent4="accent4" accent5="accent5" accent6="accent6" hlink="hlink" folHlink="folHlink"/>
    </a:extraClrScheme>
    <a:extraClrScheme>
      <a:clrScheme name="Balance 3">
        <a:dk1>
          <a:srgbClr val="003300"/>
        </a:dk1>
        <a:lt1>
          <a:srgbClr val="FFFFFF"/>
        </a:lt1>
        <a:dk2>
          <a:srgbClr val="4D6A2A"/>
        </a:dk2>
        <a:lt2>
          <a:srgbClr val="CCFF99"/>
        </a:lt2>
        <a:accent1>
          <a:srgbClr val="2EB62E"/>
        </a:accent1>
        <a:accent2>
          <a:srgbClr val="527C3A"/>
        </a:accent2>
        <a:accent3>
          <a:srgbClr val="B2B9AC"/>
        </a:accent3>
        <a:accent4>
          <a:srgbClr val="DADADA"/>
        </a:accent4>
        <a:accent5>
          <a:srgbClr val="ADD7AD"/>
        </a:accent5>
        <a:accent6>
          <a:srgbClr val="497034"/>
        </a:accent6>
        <a:hlink>
          <a:srgbClr val="DDD800"/>
        </a:hlink>
        <a:folHlink>
          <a:srgbClr val="009999"/>
        </a:folHlink>
      </a:clrScheme>
      <a:clrMap bg1="dk2" tx1="lt1" bg2="dk1" tx2="lt2" accent1="accent1" accent2="accent2" accent3="accent3" accent4="accent4" accent5="accent5" accent6="accent6" hlink="hlink" folHlink="folHlink"/>
    </a:extraClrScheme>
    <a:extraClrScheme>
      <a:clrScheme name="Balance 4">
        <a:dk1>
          <a:srgbClr val="005A58"/>
        </a:dk1>
        <a:lt1>
          <a:srgbClr val="FFFFFF"/>
        </a:lt1>
        <a:dk2>
          <a:srgbClr val="00716E"/>
        </a:dk2>
        <a:lt2>
          <a:srgbClr val="FFFF99"/>
        </a:lt2>
        <a:accent1>
          <a:srgbClr val="2DB3B0"/>
        </a:accent1>
        <a:accent2>
          <a:srgbClr val="6D6FC7"/>
        </a:accent2>
        <a:accent3>
          <a:srgbClr val="AABBBA"/>
        </a:accent3>
        <a:accent4>
          <a:srgbClr val="DADADA"/>
        </a:accent4>
        <a:accent5>
          <a:srgbClr val="ADD6D4"/>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alance 5">
        <a:dk1>
          <a:srgbClr val="003366"/>
        </a:dk1>
        <a:lt1>
          <a:srgbClr val="FFFFFF"/>
        </a:lt1>
        <a:dk2>
          <a:srgbClr val="2B5481"/>
        </a:dk2>
        <a:lt2>
          <a:srgbClr val="E5FFFF"/>
        </a:lt2>
        <a:accent1>
          <a:srgbClr val="336699"/>
        </a:accent1>
        <a:accent2>
          <a:srgbClr val="00B000"/>
        </a:accent2>
        <a:accent3>
          <a:srgbClr val="ACB3C1"/>
        </a:accent3>
        <a:accent4>
          <a:srgbClr val="DADADA"/>
        </a:accent4>
        <a:accent5>
          <a:srgbClr val="ADB8CA"/>
        </a:accent5>
        <a:accent6>
          <a:srgbClr val="009F00"/>
        </a:accent6>
        <a:hlink>
          <a:srgbClr val="00CCFF"/>
        </a:hlink>
        <a:folHlink>
          <a:srgbClr val="B5FFFB"/>
        </a:folHlink>
      </a:clrScheme>
      <a:clrMap bg1="dk2" tx1="lt1" bg2="dk1" tx2="lt2" accent1="accent1" accent2="accent2" accent3="accent3" accent4="accent4" accent5="accent5" accent6="accent6" hlink="hlink" folHlink="folHlink"/>
    </a:extraClrScheme>
    <a:extraClrScheme>
      <a:clrScheme name="Balance 6">
        <a:dk1>
          <a:srgbClr val="2F2D25"/>
        </a:dk1>
        <a:lt1>
          <a:srgbClr val="FFFFFF"/>
        </a:lt1>
        <a:dk2>
          <a:srgbClr val="656151"/>
        </a:dk2>
        <a:lt2>
          <a:srgbClr val="FFFFCC"/>
        </a:lt2>
        <a:accent1>
          <a:srgbClr val="818173"/>
        </a:accent1>
        <a:accent2>
          <a:srgbClr val="809EA8"/>
        </a:accent2>
        <a:accent3>
          <a:srgbClr val="B8B7B3"/>
        </a:accent3>
        <a:accent4>
          <a:srgbClr val="DADADA"/>
        </a:accent4>
        <a:accent5>
          <a:srgbClr val="C1C1BC"/>
        </a:accent5>
        <a:accent6>
          <a:srgbClr val="738F98"/>
        </a:accent6>
        <a:hlink>
          <a:srgbClr val="E2C86A"/>
        </a:hlink>
        <a:folHlink>
          <a:srgbClr val="B7B6A3"/>
        </a:folHlink>
      </a:clrScheme>
      <a:clrMap bg1="dk2" tx1="lt1" bg2="dk1" tx2="lt2" accent1="accent1" accent2="accent2" accent3="accent3" accent4="accent4" accent5="accent5" accent6="accent6" hlink="hlink" folHlink="folHlink"/>
    </a:extraClrScheme>
    <a:extraClrScheme>
      <a:clrScheme name="Balance 7">
        <a:dk1>
          <a:srgbClr val="B4AF80"/>
        </a:dk1>
        <a:lt1>
          <a:srgbClr val="FFFFFF"/>
        </a:lt1>
        <a:dk2>
          <a:srgbClr val="C8C6A2"/>
        </a:dk2>
        <a:lt2>
          <a:srgbClr val="827F4C"/>
        </a:lt2>
        <a:accent1>
          <a:srgbClr val="7C784E"/>
        </a:accent1>
        <a:accent2>
          <a:srgbClr val="A2A4AC"/>
        </a:accent2>
        <a:accent3>
          <a:srgbClr val="E0DFCE"/>
        </a:accent3>
        <a:accent4>
          <a:srgbClr val="DADADA"/>
        </a:accent4>
        <a:accent5>
          <a:srgbClr val="BFBEB2"/>
        </a:accent5>
        <a:accent6>
          <a:srgbClr val="92949B"/>
        </a:accent6>
        <a:hlink>
          <a:srgbClr val="33CCCC"/>
        </a:hlink>
        <a:folHlink>
          <a:srgbClr val="009999"/>
        </a:folHlink>
      </a:clrScheme>
      <a:clrMap bg1="dk2" tx1="lt1" bg2="dk1" tx2="lt2" accent1="accent1" accent2="accent2" accent3="accent3" accent4="accent4" accent5="accent5" accent6="accent6" hlink="hlink" folHlink="folHlink"/>
    </a:extraClrScheme>
    <a:extraClrScheme>
      <a:clrScheme name="Balance 8">
        <a:dk1>
          <a:srgbClr val="000000"/>
        </a:dk1>
        <a:lt1>
          <a:srgbClr val="DDDDDD"/>
        </a:lt1>
        <a:dk2>
          <a:srgbClr val="000000"/>
        </a:dk2>
        <a:lt2>
          <a:srgbClr val="B8B7D1"/>
        </a:lt2>
        <a:accent1>
          <a:srgbClr val="F1F0F4"/>
        </a:accent1>
        <a:accent2>
          <a:srgbClr val="C1BCFC"/>
        </a:accent2>
        <a:accent3>
          <a:srgbClr val="EBEBEB"/>
        </a:accent3>
        <a:accent4>
          <a:srgbClr val="000000"/>
        </a:accent4>
        <a:accent5>
          <a:srgbClr val="F7F6F8"/>
        </a:accent5>
        <a:accent6>
          <a:srgbClr val="AFAAE4"/>
        </a:accent6>
        <a:hlink>
          <a:srgbClr val="5454C6"/>
        </a:hlink>
        <a:folHlink>
          <a:srgbClr val="6A6F86"/>
        </a:folHlink>
      </a:clrScheme>
      <a:clrMap bg1="lt1" tx1="dk1" bg2="lt2" tx2="dk2" accent1="accent1" accent2="accent2" accent3="accent3" accent4="accent4" accent5="accent5" accent6="accent6" hlink="hlink" folHlink="folHlink"/>
    </a:extraClrScheme>
    <a:extraClrScheme>
      <a:clrScheme name="Balance 9">
        <a:dk1>
          <a:srgbClr val="000000"/>
        </a:dk1>
        <a:lt1>
          <a:srgbClr val="FFFFFF"/>
        </a:lt1>
        <a:dk2>
          <a:srgbClr val="00A29E"/>
        </a:dk2>
        <a:lt2>
          <a:srgbClr val="CBCBCB"/>
        </a:lt2>
        <a:accent1>
          <a:srgbClr val="E5E5FF"/>
        </a:accent1>
        <a:accent2>
          <a:srgbClr val="79CD6B"/>
        </a:accent2>
        <a:accent3>
          <a:srgbClr val="FFFFFF"/>
        </a:accent3>
        <a:accent4>
          <a:srgbClr val="000000"/>
        </a:accent4>
        <a:accent5>
          <a:srgbClr val="F0F0FF"/>
        </a:accent5>
        <a:accent6>
          <a:srgbClr val="6DBA60"/>
        </a:accent6>
        <a:hlink>
          <a:srgbClr val="4477DE"/>
        </a:hlink>
        <a:folHlink>
          <a:srgbClr val="65498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Motiv sady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Balance</Template>
  <TotalTime>1598</TotalTime>
  <Words>4514</Words>
  <Application>Microsoft Office PowerPoint</Application>
  <PresentationFormat>Předvádění na obrazovce (4:3)</PresentationFormat>
  <Paragraphs>419</Paragraphs>
  <Slides>51</Slides>
  <Notes>1</Notes>
  <HiddenSlides>0</HiddenSlides>
  <MMClips>0</MMClips>
  <ScaleCrop>false</ScaleCrop>
  <HeadingPairs>
    <vt:vector size="4" baseType="variant">
      <vt:variant>
        <vt:lpstr>Motiv</vt:lpstr>
      </vt:variant>
      <vt:variant>
        <vt:i4>1</vt:i4>
      </vt:variant>
      <vt:variant>
        <vt:lpstr>Nadpisy snímků</vt:lpstr>
      </vt:variant>
      <vt:variant>
        <vt:i4>51</vt:i4>
      </vt:variant>
    </vt:vector>
  </HeadingPairs>
  <TitlesOfParts>
    <vt:vector size="52" baseType="lpstr">
      <vt:lpstr>Balance</vt:lpstr>
      <vt:lpstr>Křesťanská sociální etika</vt:lpstr>
      <vt:lpstr>8. LEGÁLNÍ NÁSILÍ, MÍR</vt:lpstr>
      <vt:lpstr>Oblasti křesťanské sociální etiky</vt:lpstr>
      <vt:lpstr>Snímek 4</vt:lpstr>
      <vt:lpstr>Snímek 5</vt:lpstr>
      <vt:lpstr>Snímek 6</vt:lpstr>
      <vt:lpstr>Global Peace Index 2021</vt:lpstr>
      <vt:lpstr>Global Peace Index</vt:lpstr>
      <vt:lpstr>Hlavní objevy Globálního mírového indexu</vt:lpstr>
      <vt:lpstr>Snímek 10</vt:lpstr>
      <vt:lpstr>Snímek 11</vt:lpstr>
      <vt:lpstr>Mír a násilí</vt:lpstr>
      <vt:lpstr>Ozbrojené konflikty</vt:lpstr>
      <vt:lpstr>Nizozemí se stalo první evropskou zemí, která uznala situaci Ujgurů v Číně za genocidu. Přidalo se ke státům jako USA a Kanada.</vt:lpstr>
      <vt:lpstr>Století smrti</vt:lpstr>
      <vt:lpstr>Mír v pohledu SZ</vt:lpstr>
      <vt:lpstr>Mír v pohledu NZ</vt:lpstr>
      <vt:lpstr>Pojetí míru v křesťanských dějinách</vt:lpstr>
      <vt:lpstr>Negativní působení církví v dějinách</vt:lpstr>
      <vt:lpstr>Pacem in terris (1963)</vt:lpstr>
      <vt:lpstr>Mír v sociálních dokumentech církve</vt:lpstr>
      <vt:lpstr>Snímek 22</vt:lpstr>
      <vt:lpstr>Etické hodnocení násilí</vt:lpstr>
      <vt:lpstr>Příčiny ozbrojených konfliktů</vt:lpstr>
      <vt:lpstr>Příčiny ozbrojených konfliktů</vt:lpstr>
      <vt:lpstr>Ozbrojené složky státu</vt:lpstr>
      <vt:lpstr>Trestní právo</vt:lpstr>
      <vt:lpstr>Trest smrti</vt:lpstr>
      <vt:lpstr>Snímek 29</vt:lpstr>
      <vt:lpstr>Snímek 30</vt:lpstr>
      <vt:lpstr>Snímek 31</vt:lpstr>
      <vt:lpstr>Teorie spravedlivé války </vt:lpstr>
      <vt:lpstr>Ozbrojený odpor proti útlaku</vt:lpstr>
      <vt:lpstr>Spravedlivá válka</vt:lpstr>
      <vt:lpstr>Válečná situace</vt:lpstr>
      <vt:lpstr>Franz Jägerstätter</vt:lpstr>
      <vt:lpstr>Ochrana civilistů</vt:lpstr>
      <vt:lpstr>Současná situace</vt:lpstr>
      <vt:lpstr>Mezinárodní právo</vt:lpstr>
      <vt:lpstr>Historie mezinárodního práva</vt:lpstr>
      <vt:lpstr>Mezinárodní právo</vt:lpstr>
      <vt:lpstr>Komise pro mezinárodní právo</vt:lpstr>
      <vt:lpstr>Mezinárodní soudní tribunál</vt:lpstr>
      <vt:lpstr>Rusko bojkotovalo jednání soudu v Haagu, kde Ukrajina požaduje zastavení invaze</vt:lpstr>
      <vt:lpstr>Mezinárodní trestní soud</vt:lpstr>
      <vt:lpstr>Mezinárodní trestní soud v Haagu začal vyšetřovat ruskou invazi na Ukrajinu pro podezření z válečných zločinů a zločinů proti lidskosti.</vt:lpstr>
      <vt:lpstr>Hromadění zbraní</vt:lpstr>
      <vt:lpstr>Povinnost chránit nevinné</vt:lpstr>
      <vt:lpstr>Problém preventivní války</vt:lpstr>
      <vt:lpstr>Problém terorismu</vt:lpstr>
      <vt:lpstr>Cesty k míru</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martinek</dc:creator>
  <cp:lastModifiedBy>martinek</cp:lastModifiedBy>
  <cp:revision>109</cp:revision>
  <dcterms:created xsi:type="dcterms:W3CDTF">1601-01-01T00:00:00Z</dcterms:created>
  <dcterms:modified xsi:type="dcterms:W3CDTF">2022-03-08T08:59:20Z</dcterms:modified>
</cp:coreProperties>
</file>