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sldIdLst>
    <p:sldId id="256" r:id="rId2"/>
    <p:sldId id="257" r:id="rId3"/>
    <p:sldId id="258" r:id="rId4"/>
    <p:sldId id="291" r:id="rId5"/>
    <p:sldId id="290" r:id="rId6"/>
    <p:sldId id="260" r:id="rId7"/>
    <p:sldId id="261" r:id="rId8"/>
    <p:sldId id="262" r:id="rId9"/>
    <p:sldId id="288" r:id="rId10"/>
    <p:sldId id="263" r:id="rId11"/>
    <p:sldId id="264" r:id="rId12"/>
    <p:sldId id="265" r:id="rId13"/>
    <p:sldId id="289" r:id="rId14"/>
    <p:sldId id="275" r:id="rId15"/>
    <p:sldId id="277" r:id="rId16"/>
    <p:sldId id="292" r:id="rId17"/>
    <p:sldId id="276" r:id="rId18"/>
    <p:sldId id="267" r:id="rId19"/>
    <p:sldId id="274" r:id="rId20"/>
    <p:sldId id="268" r:id="rId21"/>
    <p:sldId id="270" r:id="rId22"/>
    <p:sldId id="271" r:id="rId23"/>
    <p:sldId id="272" r:id="rId24"/>
    <p:sldId id="273" r:id="rId25"/>
    <p:sldId id="278" r:id="rId26"/>
    <p:sldId id="280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711CCF62-EBCA-43D2-A1DD-95EC7DAB78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853BE7-0762-4BD9-A5B4-965FDC4AA3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FADF1-2000-407D-B374-2152338C41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66D2-E66C-4248-829A-A5A91933FF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A2BB-6CC9-4D60-AC18-220396BF4D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D2C9-9B5D-4178-AD4A-283D927CF2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6545-2015-466E-ADE9-AE436A20F0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28158-A7E6-4872-9450-58CFB7FCA6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F626C-D7DB-4A27-AFBD-936556157C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F921C-7B9D-45DA-937D-CCFCDC1930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03FD-BB3B-4F21-B461-0C0594AA9F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2396-9C2E-458F-B47B-31623B2F16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46DDD-F93D-4E7A-80D4-F2CD20CBCB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19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19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19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19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0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1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2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2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2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2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2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2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2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2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22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822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823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991EF5-58A0-4B15-9A48-B5A5BF055C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Křesťanská sociální etika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err="1"/>
              <a:t>Jabok</a:t>
            </a:r>
            <a:r>
              <a:rPr lang="cs-CZ" dirty="0"/>
              <a:t> 2022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420F5-218C-4139-9498-0EAD6CC963E0}" type="slidenum">
              <a:rPr lang="cs-CZ"/>
              <a:pPr/>
              <a:t>10</a:t>
            </a:fld>
            <a:endParaRPr lang="cs-CZ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Spiritualita práce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93779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Úkolem církve je také vytvoření </a:t>
            </a:r>
            <a:r>
              <a:rPr lang="cs-CZ" sz="2400" b="1" dirty="0"/>
              <a:t>spirituality práce</a:t>
            </a:r>
            <a:r>
              <a:rPr lang="cs-CZ" sz="2400" dirty="0"/>
              <a:t>. Pomoci lidem, jak se prostřednictvím práce přiblížit Bohu.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Práce jako </a:t>
            </a:r>
            <a:r>
              <a:rPr lang="cs-CZ" sz="2400" b="1" dirty="0"/>
              <a:t>podíl na Kristově díle</a:t>
            </a:r>
            <a:r>
              <a:rPr lang="cs-CZ" sz="2400" dirty="0"/>
              <a:t>. </a:t>
            </a:r>
            <a:r>
              <a:rPr lang="cs-CZ" sz="2400" dirty="0" err="1"/>
              <a:t>Gn</a:t>
            </a:r>
            <a:r>
              <a:rPr lang="cs-CZ" sz="2400" dirty="0"/>
              <a:t> je obrazem práce: stvoření v šesti dnech = Evangelium práce. Člověk je veden, aby Boha následoval jak v práci, tak v odpočinku. Nejen stvoření,  ale i stálá Boží činnost, která zůstává skryta. Učit se ji vidět. Bůh je činný všude (J 5, 17: Můj Otec nepřestal pracovat).</a:t>
            </a:r>
            <a:endParaRPr 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/>
              <a:t>Odpočinek: </a:t>
            </a:r>
            <a:r>
              <a:rPr lang="cs-CZ" sz="2400" dirty="0"/>
              <a:t>Lidská práce vyžaduje </a:t>
            </a:r>
            <a:r>
              <a:rPr lang="cs-CZ" sz="2400" b="1" dirty="0"/>
              <a:t>odpočinek</a:t>
            </a:r>
            <a:r>
              <a:rPr lang="cs-CZ" sz="2400" dirty="0"/>
              <a:t> každý sedmý den. V neděli člověk jakoby duchovně tráví to, co přes týden v následování Krista vytrpěl.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dirty="0"/>
              <a:t>Zákaz přílišné starosti o práci</a:t>
            </a:r>
            <a:r>
              <a:rPr lang="cs-CZ" sz="2400" dirty="0"/>
              <a:t>. Ježíš se na práci dívá s láskou: mnoho odkazů na práci v SZ i NZ. 2 Sol. 3: </a:t>
            </a:r>
            <a:r>
              <a:rPr lang="cs-CZ" sz="2400" i="1" dirty="0"/>
              <a:t>„Kdo nechce pracovat, ať nejí.“</a:t>
            </a:r>
            <a:r>
              <a:rPr lang="cs-CZ" sz="2400" dirty="0"/>
              <a:t> – nikoli: kdo nepracuje. </a:t>
            </a:r>
            <a:r>
              <a:rPr lang="cs-CZ" sz="2400" dirty="0" err="1"/>
              <a:t>Kor</a:t>
            </a:r>
            <a:r>
              <a:rPr lang="cs-CZ" sz="2400" dirty="0"/>
              <a:t>: </a:t>
            </a:r>
            <a:r>
              <a:rPr lang="cs-CZ" sz="2400" i="1" dirty="0"/>
              <a:t>„Cokoliv děláte, dělejte jako pro Pána.“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1024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1024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33AB68-AF37-455C-8304-B154B888DDB6}" type="slidenum">
              <a:rPr lang="cs-CZ"/>
              <a:pPr/>
              <a:t>11</a:t>
            </a:fld>
            <a:endParaRPr lang="cs-CZ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Dimenze lidské práce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Lidská práce má dvě dimenze: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b="1" dirty="0"/>
              <a:t>Objektivní:</a:t>
            </a:r>
            <a:r>
              <a:rPr lang="cs-CZ" sz="1800" dirty="0"/>
              <a:t> souhrn aktivit, zdrojů, prostředků a technologií, které člověku slouží při výrobě, aby tak „ovládal zemi“ (</a:t>
            </a:r>
            <a:r>
              <a:rPr lang="cs-CZ" sz="1800" dirty="0" err="1"/>
              <a:t>Gn</a:t>
            </a:r>
            <a:r>
              <a:rPr lang="cs-CZ" sz="1800" dirty="0"/>
              <a:t>). Člověk vytváří to, co potřebuje (objekty). Rozvoj od pastevectví přes zemědělství, průmysl ke službám, včetně vědeckého bádání. Objektivní smysl je časný, zůstává na této zemi, s ní pomine. Tato složka je proměnlivá – mění se v závislosti na proměnách technických, kulturních, společenských a politických podmínek.</a:t>
            </a:r>
            <a:endParaRPr lang="cs-CZ" sz="18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b="1" dirty="0"/>
              <a:t>Subjektivní:</a:t>
            </a:r>
            <a:r>
              <a:rPr lang="cs-CZ" sz="1800" dirty="0"/>
              <a:t> vliv, který práce vykonává na samotný subjekt – člověka.</a:t>
            </a:r>
            <a:r>
              <a:rPr lang="cs-CZ" sz="1800" b="1" dirty="0"/>
              <a:t> </a:t>
            </a:r>
            <a:r>
              <a:rPr lang="cs-CZ" sz="1800" dirty="0"/>
              <a:t>Subjektivní smysl je věčný, protože formuje lidskou duši, která přechází do věčnosti. Tato složka je stabilní – nezávisí na tom, co člověk konkrétně realizuje, ani na druhu vykonávané aktivity, nýbrž pouze na jeho důstojnosti jako lidské osoby.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Práce, nezávisle na své větší či menší objektivní hodnotě, je </a:t>
            </a:r>
            <a:r>
              <a:rPr lang="cs-CZ" sz="2000" b="1" dirty="0"/>
              <a:t>podstatným vyjádřením osoby</a:t>
            </a:r>
            <a:r>
              <a:rPr lang="cs-CZ" sz="2000" dirty="0"/>
              <a:t>, „</a:t>
            </a:r>
            <a:r>
              <a:rPr lang="cs-CZ" sz="2000" dirty="0" err="1"/>
              <a:t>actus</a:t>
            </a:r>
            <a:r>
              <a:rPr lang="cs-CZ" sz="2000" dirty="0"/>
              <a:t> </a:t>
            </a:r>
            <a:r>
              <a:rPr lang="cs-CZ" sz="2000" dirty="0" err="1"/>
              <a:t>personae</a:t>
            </a:r>
            <a:r>
              <a:rPr lang="cs-CZ" sz="2000" dirty="0"/>
              <a:t>“ (úkon osoby). Pracující člověk proto nemůže být redukován na pouhý nástroj výroby nebo prostou pracovní sílu s čistě materiální hodnotou.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Subjektivní rozměr práce musí být nadřazen objektivnímu</a:t>
            </a:r>
            <a:r>
              <a:rPr lang="cs-CZ" sz="2000" dirty="0"/>
              <a:t>, protože jde o člověka, jenž pracuje a dodává práci vyšší kvalitu i hodnotu. Cílem práce je vždy člověk. Práce je pro člověka a ne člověk pro práci.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1126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1126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0C949-EC72-4C37-8824-CB1EAC0D4F30}" type="slidenum">
              <a:rPr lang="cs-CZ"/>
              <a:pPr/>
              <a:t>12</a:t>
            </a:fld>
            <a:endParaRPr lang="cs-CZ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Vztahy mezi prací a kapitálem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800"/>
            <a:ext cx="8435975" cy="4502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b="1" dirty="0"/>
              <a:t>Práce má bytostnou přednost před kapitálem</a:t>
            </a:r>
            <a:r>
              <a:rPr lang="cs-CZ" sz="2200" dirty="0"/>
              <a:t>: práce je účinnou příčinou výrobního procesu, kapitál je příčinou nástrojovou.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Mezi prací a kapitálem existuje vzájemná</a:t>
            </a:r>
            <a:r>
              <a:rPr lang="cs-CZ" sz="2200" b="1" dirty="0"/>
              <a:t> komplementarita:</a:t>
            </a:r>
            <a:r>
              <a:rPr lang="cs-CZ" sz="2200" dirty="0"/>
              <a:t> kapitál nemůže být bez práce ani práce bez kapitálu. Výsledku je dosaženo vždy jejich součinností.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V informační společnosti se zvyšuje význam „lidského kapitálu“: znalosti pracovníků, jejich tvořivost, schopnost vytvářet vztahy a pracovat v týmu, vyrovnávat se s novými situacemi.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dirty="0"/>
              <a:t>V liberalismu i v marxismu je pohled na práci </a:t>
            </a:r>
            <a:r>
              <a:rPr lang="cs-CZ" sz="2200" b="1" dirty="0"/>
              <a:t>materialistický</a:t>
            </a:r>
            <a:r>
              <a:rPr lang="cs-CZ" sz="2200" dirty="0"/>
              <a:t>. Člověk je v nich vždy nástrojem, výsledkem výrobních vztahů. Podle marxismu je výroba prioritní, ostatní je nadstavba. Podle liberalismu je člověk a jeho práce jednou z mnoha součástí mechanismu trhu.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 Česku pracuje rekordní počet vězňů. Jejich průměrný výdělek je ale  nedostačující | E15.cz">
            <a:extLst>
              <a:ext uri="{FF2B5EF4-FFF2-40B4-BE49-F238E27FC236}">
                <a16:creationId xmlns:a16="http://schemas.microsoft.com/office/drawing/2014/main" id="{C0A8B448-3789-45B5-8D85-30523482C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21"/>
            <a:ext cx="91440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2E7508-9548-45D7-B532-916AF7FCF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264" y="764704"/>
            <a:ext cx="1944216" cy="309634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Leden 2021: 49 %, tedy 6543 osob.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B2AFE3-B074-4A44-8220-B806F00F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E85B40-14FF-4F96-8C4C-F3139544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C1E213-041F-4A4A-9AF4-A758B52A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D2C9-9B5D-4178-AD4A-283D927CF283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3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1229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E3743D-3616-46B6-BF87-E13C7085DC8E}" type="slidenum">
              <a:rPr lang="cs-CZ"/>
              <a:pPr/>
              <a:t>14</a:t>
            </a:fld>
            <a:endParaRPr lang="cs-CZ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Práva pracujících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/>
              <a:t>Vycházejí z principu lidské důstojnosti. Podle LE 15 – 20 jde o práva na: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spravedlivou odměnu za práci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odpočinek (sedmý den – Gn 2,2)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přiměřené pracovní podmínky, aby vykonávání práce nepoškozovalo tělesné zdraví ani morálku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ochranu vlastní osobnosti na pracovišti, aby netrpělo újmu ničí svědomí nebo lidská důstojnost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dávky v nezaměstnanosti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důchod a pojištění pro dobu stáří, nemoci a nehod spjatých s výkonem práce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sociální podporu v mateřství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spolčování a sdružování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stávku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kolektivní vyjednávání prostřednictvím odborů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133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1CEEE1-7B09-4279-AF23-E7D302F497BF}" type="slidenum">
              <a:rPr lang="cs-CZ"/>
              <a:pPr/>
              <a:t>15</a:t>
            </a:fld>
            <a:endParaRPr lang="cs-CZ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/>
              <a:t>Volný čas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36295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„Čas, v němž jedinec svobodně, na základě svých zájmů, nálad a pocitů, volí svou činnost. Jedná se o tu část mimopracovního, mimoškolního času, který zbude po zabezpečení individuálních a rodinných, existenčních a biologických potřeb“ (P. Sak).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Průměrné množství volného času</a:t>
            </a:r>
            <a:r>
              <a:rPr lang="cs-CZ" sz="2000"/>
              <a:t> člověka vzrostlo v Evropě v posledních dvou stoletích na dvojnásobek. Tento jev způsobují zejména dva faktory: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zvyšování průměrného věku lidského života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/>
              <a:t>zkracování doby, kterou člověk věnuje práci.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V současné době má česká mládež v průměru asi 6 hodin volného času denně, pokud počítáme jak pracovní dny, tak také dobu víkendů a prázdnin či dovolených.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Volný čas by měl člověk využít ke svému </a:t>
            </a:r>
            <a:r>
              <a:rPr lang="cs-CZ" sz="2000" b="1"/>
              <a:t>osobnímu rozvoji</a:t>
            </a:r>
            <a:r>
              <a:rPr lang="cs-CZ" sz="2000"/>
              <a:t>, zvláště v těch oblastech, v nichž není podněcován svou prací (spiritualita, lidské vztahy, cestování, kultura, sport apod.)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Dobrovolnictví</a:t>
            </a:r>
            <a:r>
              <a:rPr lang="cs-CZ" sz="2000"/>
              <a:t>: využití části volného pro službu bližním, nevýdělečnou sociální aktivitu; církev vyzývá k dobrovolné službě v rámci církevních institucí – to však musí mít zdravou míru, aby zůstal prostor i pro další způsoby využití volného času.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7BA358A5-3104-487B-A28A-A0817706C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76"/>
            <a:ext cx="9144000" cy="6095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E7B465-9883-427C-83F3-0ADBF024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45" y="203995"/>
            <a:ext cx="5500192" cy="1496813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Práce a pandemie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7AE3AD-6AC9-4055-AD28-27594F1D4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946433"/>
            <a:ext cx="7355160" cy="4167138"/>
          </a:xfrm>
        </p:spPr>
        <p:txBody>
          <a:bodyPr/>
          <a:lstStyle/>
          <a:p>
            <a:r>
              <a:rPr lang="cs-CZ" sz="2800" b="1" dirty="0"/>
              <a:t>Jak změnila pandemie pracovní trh?</a:t>
            </a:r>
          </a:p>
          <a:p>
            <a:pPr lvl="1"/>
            <a:r>
              <a:rPr lang="cs-CZ" sz="2400" b="1" dirty="0"/>
              <a:t>Omezení pracovních možností, snižování úvazků, zvýšení nezaměstnanosti</a:t>
            </a:r>
          </a:p>
          <a:p>
            <a:pPr lvl="1"/>
            <a:r>
              <a:rPr lang="cs-CZ" sz="2400" b="1" dirty="0"/>
              <a:t>Práce z domova (</a:t>
            </a:r>
            <a:r>
              <a:rPr lang="cs-CZ" sz="2400" b="1" dirty="0" err="1"/>
              <a:t>home-office</a:t>
            </a:r>
            <a:r>
              <a:rPr lang="cs-CZ" sz="2400" b="1" dirty="0"/>
              <a:t>), komunikace on-line, snížení pracovních cest.</a:t>
            </a:r>
          </a:p>
          <a:p>
            <a:pPr lvl="1"/>
            <a:r>
              <a:rPr lang="cs-CZ" sz="2400" b="1" dirty="0"/>
              <a:t>Zvýšené ohrožení osob s nestabilními úvazky (OSVČ, DPP? DPČ, práce na černo)</a:t>
            </a:r>
          </a:p>
          <a:p>
            <a:pPr lvl="1"/>
            <a:r>
              <a:rPr lang="cs-CZ" sz="2400" b="1" dirty="0"/>
              <a:t>Další…?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475AA8-B2D3-4751-851A-113C54E8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019B44-9C23-41A5-813B-F8E16D4B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218688-A856-4139-A9B8-01D0E40C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D2C9-9B5D-4178-AD4A-283D927CF28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84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143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C80B5-E725-4A82-BF18-226180C90F15}" type="slidenum">
              <a:rPr lang="cs-CZ"/>
              <a:pPr/>
              <a:t>17</a:t>
            </a:fld>
            <a:endParaRPr lang="cs-CZ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Globalizace ve světě práce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Výrobní prostředky jsou umístěny </a:t>
            </a:r>
            <a:r>
              <a:rPr lang="cs-CZ" sz="2000" b="1"/>
              <a:t>v jiných oblastech</a:t>
            </a:r>
            <a:r>
              <a:rPr lang="cs-CZ" sz="2000"/>
              <a:t> než tam, kde dochází ke strategickým rozhodnutím, a daleko od spotřebitelských trhů. To vede vlastníka ke lhostejnosti vůči sociálním následkům svých rozhodnutí.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Fragmentarizace výrobního cyklu</a:t>
            </a:r>
            <a:r>
              <a:rPr lang="cs-CZ" sz="2000"/>
              <a:t> vede k proměně ve struktuře práce, což ovlivňuje způsob života jednotlivců, jejich kulturu a hodnoty.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Přesun pracovních sil z průmyslu do oblasti služeb</a:t>
            </a:r>
            <a:r>
              <a:rPr lang="cs-CZ" sz="2000"/>
              <a:t> vede k vytváření nových forem práce (částečné úvazky, práce na dobu určitou, práce doma u počítače apod.), které nelze klasifikovat ani jako klasické zaměstnání ani jako nezávislou činnost. To vyvolává nejistotu a nestabilitu.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V nových podmínkách je třeba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Respektovat lidská práva a lidskou důstojnost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Klást důraz na subjektivní dimenzi lidské práce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Usilovat o solidární rozvoj v globálním měřítku, čelit sociálním a ekonomickým nerovnostem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Vytvářet humanismus práce na planetární úrovni.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67C02C-870B-4D9A-91F8-C74ABF7EEC4B}" type="slidenum">
              <a:rPr lang="cs-CZ"/>
              <a:pPr/>
              <a:t>18</a:t>
            </a:fld>
            <a:endParaRPr lang="cs-CZ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 b="1" dirty="0"/>
              <a:t>Přímý a nepřímý zaměstnavatel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V encyklice LE se zavádí nový pojem </a:t>
            </a:r>
            <a:r>
              <a:rPr lang="cs-CZ" sz="2000" b="1"/>
              <a:t>přímého</a:t>
            </a:r>
            <a:r>
              <a:rPr lang="cs-CZ" sz="2000"/>
              <a:t> a </a:t>
            </a:r>
            <a:r>
              <a:rPr lang="cs-CZ" sz="2000" b="1"/>
              <a:t>nepřímého zaměstnavatele</a:t>
            </a:r>
            <a:r>
              <a:rPr lang="cs-CZ" sz="2000"/>
              <a:t>. Rozlišování mezi nimi je důležité vzhledem na organizaci práci a na možnost vytvoření spravedlivých nebo nespravedlivých vztahů.</a:t>
            </a:r>
            <a:endParaRPr lang="cs-CZ" sz="2000" b="1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b="1"/>
              <a:t>přímý zaměstnavatel: </a:t>
            </a:r>
            <a:r>
              <a:rPr lang="cs-CZ" sz="1800"/>
              <a:t>je</a:t>
            </a:r>
            <a:r>
              <a:rPr lang="cs-CZ" sz="1800" b="1"/>
              <a:t> </a:t>
            </a:r>
            <a:r>
              <a:rPr lang="cs-CZ" sz="1800"/>
              <a:t>ten, kterému jsme tak zvyklí říkat. Instituce, právnická nebo fyzická osoba. Podepsaná na druhé straně pracovní smlouvy.</a:t>
            </a:r>
            <a:endParaRPr lang="cs-CZ" sz="1800" b="1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b="1"/>
              <a:t>nepřímý zaměstnavatel: </a:t>
            </a:r>
            <a:r>
              <a:rPr lang="cs-CZ" sz="1800"/>
              <a:t>je to mnoho různých činitelů, především stát, kteří kromě přímého zaměstnavatele mají určitou pravomoc nebo vliv, pokud se týče způsobu, jakým se uzavírá pracovní smlouva a utvářejí se vztahy v oblasti lidské práce. Tyto okolnosti jsou natolik důležité, že jsou rovnocenné tomu, kdo ho zaměstná. Je to jakýsi společenský aspekt práce. Jde o princip spravedlnosti. Právě stát má za povinnost provádět spravedlivou sociální politiku. </a:t>
            </a:r>
            <a:endParaRPr lang="cs-CZ" sz="1800" b="1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Povinnosti nepřímého zaměstnavatele:</a:t>
            </a:r>
            <a:endParaRPr lang="cs-CZ" sz="200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Starat se o zaměstnanost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Plánovat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Zajišťovat práci pro handicapované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2960A2-9EC2-4DB8-A9A7-9D6B7BAC8586}" type="slidenum">
              <a:rPr lang="cs-CZ"/>
              <a:pPr/>
              <a:t>19</a:t>
            </a:fld>
            <a:endParaRPr lang="cs-CZ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Pracovní právo ČR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200" b="1"/>
              <a:t>Zákon č. 262/2006 Sb., zákoník práce:</a:t>
            </a:r>
            <a:r>
              <a:rPr lang="cs-CZ" sz="2200"/>
              <a:t> upravuje pracovněprávní vztahy mezi zaměstnanci a zaměstnavateli, stanovuje pravidla pro pracovní dobu, práci přesčas, pracovní pohotovost, vybírání dovolené, poskytování platu, mzdy a odměny za pracovní pohotovost, zjišťování a používání průměrného výdělku pro pracovněprávní účely apod.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/>
              <a:t>Zákon č. 2/1991 Sb., o kolektivním vyjednávání: </a:t>
            </a:r>
            <a:r>
              <a:rPr lang="cs-CZ" sz="2200"/>
              <a:t>upravuje kolektivní vyjednávání mezi příslušnými odborovými organizacemi a zaměstnavateli za případné součinnosti státu, jehož cílem je uzavření kolektivní smlouvy.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/>
              <a:t>Zákon č. 309/2006 Sb., o bezpečnosti a ochraně zdraví při práci.</a:t>
            </a:r>
            <a:endParaRPr lang="cs-CZ" sz="220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200" b="1"/>
              <a:t>Zákon č. 435/2004 Sb., o zaměstnanosti: </a:t>
            </a:r>
            <a:r>
              <a:rPr lang="cs-CZ" sz="2200"/>
              <a:t>podpora vytváření pracovních příležitostí, zaměstnávání zaměstnanců ze zahraničí a osob se zdravotním postižením, zprostředkovávání zaměstnání, podpora v nezaměstnanosti atd.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409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41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B6DEAA-B581-43EF-A6A1-147940509BC6}" type="slidenum">
              <a:rPr lang="cs-CZ"/>
              <a:pPr/>
              <a:t>2</a:t>
            </a:fld>
            <a:endParaRPr lang="cs-CZ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0575"/>
            <a:ext cx="8229600" cy="2736850"/>
          </a:xfrm>
        </p:spPr>
        <p:txBody>
          <a:bodyPr/>
          <a:lstStyle/>
          <a:p>
            <a:pPr eaLnBrk="1" hangingPunct="1">
              <a:defRPr/>
            </a:pPr>
            <a:r>
              <a:rPr lang="cs-C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PRÁCE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1741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174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839D0D-B054-4BFB-B45E-59981EB622F4}" type="slidenum">
              <a:rPr lang="cs-CZ"/>
              <a:pPr/>
              <a:t>20</a:t>
            </a:fld>
            <a:endParaRPr lang="cs-CZ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/>
              <a:t>Problém nezaměstnanosti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1800" dirty="0"/>
              <a:t>Součástí tržní ekonomiky je také </a:t>
            </a:r>
            <a:r>
              <a:rPr lang="cs-CZ" sz="1800" b="1" dirty="0"/>
              <a:t>trh práce. </a:t>
            </a:r>
            <a:r>
              <a:rPr lang="cs-CZ" sz="1800" dirty="0"/>
              <a:t>Jelikož lidská práce je tržní hodnotou, bude vždy existovat riziko nezaměstnanosti. </a:t>
            </a:r>
            <a:r>
              <a:rPr lang="cs-CZ" sz="1800" b="1" dirty="0"/>
              <a:t>Nezaměstnanost je nutným průvodním jevem tržní ekonomiky.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b="1" dirty="0"/>
              <a:t>Základní právo na práci:</a:t>
            </a:r>
            <a:endParaRPr lang="cs-CZ" sz="1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Lidskou práci je třeba chápat jako </a:t>
            </a:r>
            <a:r>
              <a:rPr lang="cs-CZ" sz="1800" b="1" dirty="0"/>
              <a:t>základní právo</a:t>
            </a:r>
            <a:r>
              <a:rPr lang="cs-CZ" sz="1800" dirty="0"/>
              <a:t> všech lidí </a:t>
            </a:r>
            <a:r>
              <a:rPr lang="cs-CZ" sz="1800" b="1" dirty="0"/>
              <a:t>v mezinárodním měřítku</a:t>
            </a:r>
            <a:r>
              <a:rPr lang="cs-CZ" sz="1800" dirty="0"/>
              <a:t>. Není však právně vymahatelné.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Bezprostřední zaměstnání každého člověka není v možnostech státu, vedlo by to k umělé zaměstnanosti.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Mezinárodní spolupráce na tomto poli. Papež dokonce žádal, aby organizace jako OSN měly větší výkonnou moc a aby věnovaly větší pozornost různým podmínkám v zemích.</a:t>
            </a:r>
            <a:endParaRPr lang="cs-CZ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1800" b="1" dirty="0"/>
              <a:t>Za nezaměstnaného </a:t>
            </a:r>
            <a:r>
              <a:rPr lang="cs-CZ" sz="1800" dirty="0"/>
              <a:t>je v ekonomické teorii považována osoba schopná pracovat, která však nemůže najít placené zaměstnání. Obecně (metodika Mezinárodní organizace práce) se za nezaměstnaného považuje osoba, která: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je starší patnácti let,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aktivně hledá práci,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 dirty="0"/>
              <a:t>je připravena k nástupu do práce do 14 dnů.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1945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D52816-3CAD-4B5B-BD04-D3888EF09DC5}" type="slidenum">
              <a:rPr lang="cs-CZ"/>
              <a:pPr/>
              <a:t>21</a:t>
            </a:fld>
            <a:endParaRPr lang="cs-CZ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000"/>
              <a:t>Negativní stránky nezaměstnanosti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Ekonomická teorie považuje nezaměstnanost za </a:t>
            </a:r>
            <a:r>
              <a:rPr lang="cs-CZ" sz="2000" b="1"/>
              <a:t>nutný jev</a:t>
            </a:r>
            <a:r>
              <a:rPr lang="cs-CZ" sz="2000"/>
              <a:t>, společnost ji však vnímá jako </a:t>
            </a:r>
            <a:r>
              <a:rPr lang="cs-CZ" sz="2000" b="1"/>
              <a:t>poruchu</a:t>
            </a:r>
            <a:r>
              <a:rPr lang="cs-CZ" sz="2000"/>
              <a:t>, představující psychologický, sociální i politický problém.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Psychologické změny</a:t>
            </a:r>
            <a:r>
              <a:rPr lang="cs-CZ" sz="2000"/>
              <a:t> v nezaměstnanosti: první měsíc euforie („nic nedělám a mám peníze“); později pocit zbytečnosti („nikomu nic nepřináším, nemám žádný smysl“), tendence k drogám či sebevraždám; po třech 3 letech jsou změny trvalé.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Sociální změny</a:t>
            </a:r>
            <a:r>
              <a:rPr lang="cs-CZ" sz="2000"/>
              <a:t>: uvolňování dosavadních vztahových vazeb, rozpad rodiny, postupné sociální vyloučení, bezdomovectví.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Ideální cíl: </a:t>
            </a:r>
            <a:r>
              <a:rPr lang="cs-CZ" sz="2000" b="1"/>
              <a:t>plná zaměstnanost</a:t>
            </a:r>
            <a:r>
              <a:rPr lang="cs-CZ" sz="2000"/>
              <a:t> – úroveň zaměstnanosti, při níž neexistuje nebo je zanedbatelná nedobrovolná nezaměstnanost.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Reálný cíl: </a:t>
            </a:r>
            <a:r>
              <a:rPr lang="cs-CZ" sz="2000" b="1"/>
              <a:t>přirozená míra nezaměstnanosti</a:t>
            </a:r>
            <a:r>
              <a:rPr lang="cs-CZ" sz="2000"/>
              <a:t> – vzniká působením tržních sil, v němž je stabilní míra inflace; stav rovnováhy na trhu práce; nelze ji dlouhodobě ovlivňovat nástroji finanční a měnové politiky.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2048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2048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BF66CB-6C98-470E-8561-D8F9044083F5}" type="slidenum">
              <a:rPr lang="cs-CZ"/>
              <a:pPr/>
              <a:t>22</a:t>
            </a:fld>
            <a:endParaRPr lang="cs-CZ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/>
              <a:t>Úloha státu a občanské společnosti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Povinnosti nepřímého zaměstnavatele: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Starat se o zaměstnanost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Podporovat nezaměstnané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Aktivní politika zaměstnanosti</a:t>
            </a:r>
            <a:r>
              <a:rPr lang="cs-CZ" sz="2000"/>
              <a:t>: podporovat činnost podniků tak, aby vytvářely pracovní příležitosti.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Právo na </a:t>
            </a:r>
            <a:r>
              <a:rPr lang="cs-CZ" sz="2000" b="1"/>
              <a:t>podporu v nezaměstnanosti</a:t>
            </a:r>
            <a:r>
              <a:rPr lang="cs-CZ" sz="2000"/>
              <a:t> se odvozuje od práva člověka na život. Nezaměstnanost je vždy zlo, ve větší míře je to </a:t>
            </a:r>
            <a:r>
              <a:rPr lang="cs-CZ" sz="2000" b="1"/>
              <a:t>společenská pohroma</a:t>
            </a:r>
            <a:r>
              <a:rPr lang="cs-CZ" sz="200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Úloha </a:t>
            </a:r>
            <a:r>
              <a:rPr lang="cs-CZ" sz="2000" b="1"/>
              <a:t>odborů</a:t>
            </a:r>
            <a:r>
              <a:rPr lang="cs-CZ" sz="2000"/>
              <a:t> a </a:t>
            </a:r>
            <a:r>
              <a:rPr lang="cs-CZ" sz="2000" b="1"/>
              <a:t>úřadů práce:</a:t>
            </a:r>
            <a:r>
              <a:rPr lang="cs-CZ" sz="2000"/>
              <a:t> kontakt se zaměstnavateli, aby byli připraveni na větší propouštění (rekvalifikační programy). Pomoc zaměstnavatelům k účelné </a:t>
            </a:r>
            <a:r>
              <a:rPr lang="cs-CZ" sz="2000" b="1"/>
              <a:t>organizaci práce </a:t>
            </a:r>
            <a:r>
              <a:rPr lang="cs-CZ" sz="2000"/>
              <a:t>na pracovišti.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Hlavní úloha připadá </a:t>
            </a:r>
            <a:r>
              <a:rPr lang="cs-CZ" sz="2000" b="1"/>
              <a:t>státu</a:t>
            </a:r>
            <a:r>
              <a:rPr lang="cs-CZ" sz="2000"/>
              <a:t> s orgány ministerstev a sítí profesionálů.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Důležitá je také </a:t>
            </a:r>
            <a:r>
              <a:rPr lang="cs-CZ" sz="2000" b="1"/>
              <a:t>spontánní iniciativa jednotlivců</a:t>
            </a:r>
            <a:r>
              <a:rPr lang="cs-CZ" sz="2000"/>
              <a:t>. Často řešením své nezaměstnanosti najdu práci pro sebe i pro druhé. Úřady práce nabádají k samostatnému podnikání. Státní podpora pro nové podnikatele.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98474-8508-4103-8C0D-6C01EB909015}" type="slidenum">
              <a:rPr lang="cs-CZ"/>
              <a:pPr/>
              <a:t>23</a:t>
            </a:fld>
            <a:endParaRPr lang="cs-CZ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cs-CZ" b="1"/>
              <a:t>Handicapovaní, imigranti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Osoby s handicapem mají právo na práci</a:t>
            </a:r>
            <a:r>
              <a:rPr lang="cs-CZ" sz="2000"/>
              <a:t>. Jejich právo je posvátné a neporušitelné. Práce jen pro zdravé = závažná forma diskriminace. Je věcí nepřímého zaměstnavatele, aby se podporovalo přiměřené zařazení těchto lidí. Člověk s handicapem by se neměl cítit odstrčený.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/>
              <a:t>Vždy existovalo </a:t>
            </a:r>
            <a:r>
              <a:rPr lang="cs-CZ" sz="2000" b="1"/>
              <a:t>stěhování</a:t>
            </a:r>
            <a:r>
              <a:rPr lang="cs-CZ" sz="2000"/>
              <a:t> do cizí země za prací. Člověk má na to v zásadě právo. Dnes se tomu bohaté společnosti brání. Snaha ujímat se lidí politicky pronásledovaných, ne z hospodářských důvodů. Obrovské </a:t>
            </a:r>
            <a:r>
              <a:rPr lang="cs-CZ" sz="2000" b="1"/>
              <a:t>ilegální přistěhovalectví</a:t>
            </a:r>
            <a:r>
              <a:rPr lang="cs-CZ" sz="2000"/>
              <a:t> do vyspělých zemí. Tou je i Česká republika.</a:t>
            </a:r>
            <a:endParaRPr lang="cs-CZ" sz="2000" b="1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/>
              <a:t>Nemravnost nelegálního zaměstnávání </a:t>
            </a:r>
            <a:endParaRPr lang="cs-CZ" sz="200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Hranice legality: legální zaměstnanci mají právo na všechno zabezpečení stejně jako občané státu.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Pro zaměstnavatele je výhodnější mít nelegální zaměstnance. Stojí asi jednu třetinu.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800"/>
              <a:t>Ale platí o nich to, co řekl Lev XIII. o dělnících na konci 19. st. </a:t>
            </a:r>
            <a:r>
              <a:rPr lang="cs-CZ" sz="1800" b="1"/>
              <a:t>Nelegální zaměstnávání</a:t>
            </a:r>
            <a:r>
              <a:rPr lang="cs-CZ" sz="1800"/>
              <a:t> je veliká </a:t>
            </a:r>
            <a:r>
              <a:rPr lang="cs-CZ" sz="1800" b="1"/>
              <a:t>nemravnost</a:t>
            </a:r>
            <a:r>
              <a:rPr lang="cs-CZ" sz="1800"/>
              <a:t>: okrádá všechny fondy – nepřispívá na společné věci, i když by bylo poctivé přispívat. Problém je úraz či nemoc.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2253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2253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A5595-60D2-4F4F-8D24-9CD7680F7BD6}" type="slidenum">
              <a:rPr lang="cs-CZ"/>
              <a:pPr/>
              <a:t>24</a:t>
            </a:fld>
            <a:endParaRPr lang="cs-CZ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Rodina, ženy, děti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Je třeba vytvářet takové pracovní podmínky, které by nenarušovaly </a:t>
            </a:r>
            <a:r>
              <a:rPr lang="cs-CZ" sz="2400" b="1" dirty="0"/>
              <a:t>rodinný život:</a:t>
            </a:r>
            <a:r>
              <a:rPr lang="cs-CZ" sz="2400" dirty="0"/>
              <a:t> práce v blízkosti domova, dostatek volného času, možnost kratšího úvazku, dostatečná mzda pro materiální zajištění rodiny apod.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Ženy</a:t>
            </a:r>
            <a:r>
              <a:rPr lang="cs-CZ" sz="2400" dirty="0"/>
              <a:t> by měly mít stejné právo na práci jako muži, včetně výše odměňování.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Dětská práce</a:t>
            </a:r>
            <a:r>
              <a:rPr lang="cs-CZ" sz="2400" dirty="0"/>
              <a:t> je nemorální, odsuzuje ji již Lev XIII. (RN 33): „U dětí se musí dbát na to, aby nepracovaly v továrně dříve, než se věkem dostatečně upevní jejich tělo a rozvinou duševní schopnosti. Neboť předčasná práce hubí mladé síly, probouzející se v dětství jako mladé osení, a veškerý vývoj v dětských letech tak přichází nazmar.“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Dětská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/>
              <a:t>Dětská práce</a:t>
            </a:r>
            <a:r>
              <a:rPr lang="cs-CZ" sz="1600" dirty="0"/>
              <a:t> je pracovní činnost vykonávána dítětem, která negativně ovlivňuje jeho zdraví a duševní rozvoj a znemožňuje mu dosáhnout vzdělání. V roce 2004 bylo na světě podle údajů Mezinárodní organizace práce (ILO) 218 milionů pracujících dětí.</a:t>
            </a:r>
            <a:r>
              <a:rPr lang="cs-CZ" sz="1600" baseline="30000" dirty="0"/>
              <a:t>[1]</a:t>
            </a:r>
            <a:r>
              <a:rPr lang="cs-CZ" sz="1600" dirty="0"/>
              <a:t> Tato statistika však započítává jen ty děti, které za svou práci dostávají - i když minimálně - zaplaceno. Několikanásobně více dětí však pracuje v domácnosti či na polích zdarma, do školy však také chodit nemohou. Dětskou práci omezují dvě hlavní konvence ILO, ale ne všechny státy se k nim připojily. Protože většina velkých firem dnes vyrábí v rozvojových zemích, je třeba si uvědomit, že děti se podílely na výrobě velké části produktů v evropských obchodech.</a:t>
            </a:r>
          </a:p>
          <a:p>
            <a:r>
              <a:rPr lang="cs-CZ" sz="1600" b="1" dirty="0"/>
              <a:t>Úmluva o nejnižším věku pro vstup do zaměstnání</a:t>
            </a:r>
            <a:r>
              <a:rPr lang="cs-CZ" sz="1600" dirty="0"/>
              <a:t> byla přijata ILO v roce 1973. Stanovuje nejnižší věk pro vstup do zaměstnání na 15 let a na 18 let v případě práce ohrožující zdraví či morálku. K září 2008 byla ratifikována 150 státy.</a:t>
            </a:r>
          </a:p>
          <a:p>
            <a:r>
              <a:rPr lang="cs-CZ" sz="1600" b="1" dirty="0"/>
              <a:t>Úmluva o zákazu a opatření k odstranění nejhorších forem dětské práce</a:t>
            </a:r>
            <a:r>
              <a:rPr lang="cs-CZ" sz="1600" dirty="0"/>
              <a:t> byla přijata ILO v roce 1999. K září 2008 byla ratifikována 169 státy</a:t>
            </a:r>
          </a:p>
          <a:p>
            <a:r>
              <a:rPr lang="cs-CZ" sz="1600" b="1" dirty="0"/>
              <a:t>Úmluva o právech dítěte</a:t>
            </a:r>
            <a:r>
              <a:rPr lang="cs-CZ" sz="1600" dirty="0"/>
              <a:t>, která mimo jiné obsahuje právo na vzdělání, byla přijata Organizace spojených národů OSN v roce 1989. K lednu 2003 byla ratifikována 189 členskými státy OSN a čtyřmi státy mimo OSN.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D2C9-9B5D-4178-AD4A-283D927CF283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46931"/>
          </a:xfrm>
        </p:spPr>
        <p:txBody>
          <a:bodyPr/>
          <a:lstStyle/>
          <a:p>
            <a:r>
              <a:rPr lang="cs-CZ" b="1" dirty="0"/>
              <a:t>ŘEŠENÍ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50197"/>
          </a:xfrm>
        </p:spPr>
        <p:txBody>
          <a:bodyPr/>
          <a:lstStyle/>
          <a:p>
            <a:r>
              <a:rPr lang="cs-CZ" sz="1800" dirty="0"/>
              <a:t>Eliminace práce dětí úzce souvisí se zajištěním bezplatného přístupu ke kvalitnímu vzdělání pro všechny. Vzdělání je klíčem ke snížení chudoby a základním předpokladem pro zlepšení životní úrovně. Vzdělání podporuje udržitelný rozvoj, budování demokratické společnosti a zlepšování zdravotního stavu populace.</a:t>
            </a:r>
            <a:r>
              <a:rPr lang="cs-CZ" sz="1800" b="1" dirty="0"/>
              <a:t> </a:t>
            </a:r>
          </a:p>
          <a:p>
            <a:r>
              <a:rPr lang="cs-CZ" sz="1800" b="1" dirty="0"/>
              <a:t>Zvláště vzdělání dívek, respektive žen se následně výrazně odráží ve zlepšení zdravotního stavu rodin, uplatnění plánovaného rodičovství a ve zvýšeném úsilí o zajištění vzdělání pro další generaci dětí.</a:t>
            </a:r>
            <a:r>
              <a:rPr lang="cs-CZ" sz="1800" dirty="0"/>
              <a:t> </a:t>
            </a:r>
          </a:p>
          <a:p>
            <a:r>
              <a:rPr lang="cs-CZ" sz="1800" dirty="0"/>
              <a:t>Omezení nabídky levné práce dětí umožňuje jejich rodičům žádat za svou práci vyšší mzdu. Tímto způsobem lze zásadně zlepšit zejména situaci žen na pracovním trhu. </a:t>
            </a:r>
          </a:p>
          <a:p>
            <a:r>
              <a:rPr lang="cs-CZ" sz="1800" dirty="0"/>
              <a:t>Nestačí ovšem pouze budovat školy a podporovat kvalitu vzdělání, důležité je také zaujmout aktivní postoj a </a:t>
            </a:r>
            <a:r>
              <a:rPr lang="cs-CZ" sz="1800" b="1" dirty="0"/>
              <a:t>podpořit zavedení všeobecné docházky dětí do škol.</a:t>
            </a:r>
            <a:r>
              <a:rPr lang="cs-CZ" sz="1800" dirty="0"/>
              <a:t> Odpovědnost by v tomto směru měly převzít zejména vlády jednotlivých států včetně České republiky, která se ve své koncepci zahraniční politiky (2003-2006) zavázala k prosazování efektivního a transparentního naplňování rozvojových cílů Deklarace tisíciletí. Tato deklarace obsahuje i cíl týkající se zajištění základního vzdělání pro všechny. </a:t>
            </a:r>
          </a:p>
          <a:p>
            <a:endParaRPr lang="cs-CZ" sz="1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D2C9-9B5D-4178-AD4A-283D927CF283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Klíčová slova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r>
              <a:rPr lang="cs-CZ" sz="2800" dirty="0"/>
              <a:t>Práce </a:t>
            </a:r>
          </a:p>
          <a:p>
            <a:r>
              <a:rPr lang="cs-CZ" sz="2800" dirty="0"/>
              <a:t>Evangelium práce</a:t>
            </a:r>
          </a:p>
          <a:p>
            <a:r>
              <a:rPr lang="cs-CZ" sz="2800" dirty="0"/>
              <a:t>Spiritualita práce </a:t>
            </a:r>
          </a:p>
          <a:p>
            <a:r>
              <a:rPr lang="cs-CZ" sz="2800" dirty="0"/>
              <a:t>Dimenze lidské práce </a:t>
            </a:r>
          </a:p>
          <a:p>
            <a:r>
              <a:rPr lang="cs-CZ" sz="2800" dirty="0"/>
              <a:t>Kapitál</a:t>
            </a:r>
          </a:p>
          <a:p>
            <a:r>
              <a:rPr lang="cs-CZ" sz="2800" dirty="0"/>
              <a:t>Volný čas</a:t>
            </a:r>
          </a:p>
          <a:p>
            <a:r>
              <a:rPr lang="cs-CZ" sz="2800" dirty="0"/>
              <a:t>Práva pracujících</a:t>
            </a:r>
          </a:p>
          <a:p>
            <a:r>
              <a:rPr lang="cs-CZ" sz="2800" dirty="0"/>
              <a:t>Přímý a nepřímý zaměstnavatel</a:t>
            </a:r>
          </a:p>
          <a:p>
            <a:r>
              <a:rPr lang="cs-CZ" sz="2800" dirty="0"/>
              <a:t>Nezaměstnanost</a:t>
            </a:r>
          </a:p>
          <a:p>
            <a:r>
              <a:rPr lang="cs-CZ" sz="2800" dirty="0"/>
              <a:t>Dětská práce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       M.Martinek. Jabok 2022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D2C9-9B5D-4178-AD4A-283D927CF283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 hlubšímu pochopení tématu…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knize Kapitál od </a:t>
            </a:r>
            <a:r>
              <a:rPr lang="cs-CZ" dirty="0" err="1"/>
              <a:t>Reinharda</a:t>
            </a:r>
            <a:r>
              <a:rPr lang="cs-CZ" dirty="0"/>
              <a:t> Marxe (Academia, Praha, 2013) si prostudujte kap. VI.: Nově rozdat karty; práce, vzdělání, rodina.</a:t>
            </a:r>
          </a:p>
          <a:p>
            <a:r>
              <a:rPr lang="cs-CZ" dirty="0"/>
              <a:t>Ukažte, jakými cestami mohou křesťanské církve přispět ke zlepšení situace na trhu práce.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D2C9-9B5D-4178-AD4A-283D927CF283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5123" name="Zástupný symbol pro zápatí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5124" name="Zástupný symbol pro číslo snímku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EF358C-F2A4-4552-B16B-4CD318268AC4}" type="slidenum">
              <a:rPr lang="cs-CZ"/>
              <a:pPr/>
              <a:t>3</a:t>
            </a:fld>
            <a:endParaRPr lang="cs-CZ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>
                <a:effectLst/>
              </a:rPr>
              <a:t>Oblasti křesťanské sociální etiky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775"/>
            <a:ext cx="3827463" cy="450215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cs-CZ">
                <a:effectLst/>
              </a:rPr>
              <a:t>Úroveň státní:</a:t>
            </a:r>
          </a:p>
          <a:p>
            <a:pPr lvl="1" eaLnBrk="1" hangingPunct="1"/>
            <a:r>
              <a:rPr lang="cs-CZ">
                <a:effectLst/>
              </a:rPr>
              <a:t>Politika (GS II-4)</a:t>
            </a:r>
          </a:p>
          <a:p>
            <a:pPr lvl="1" eaLnBrk="1" hangingPunct="1"/>
            <a:r>
              <a:rPr lang="cs-CZ">
                <a:effectLst/>
              </a:rPr>
              <a:t>Hospodářství (GS II-3)</a:t>
            </a:r>
          </a:p>
          <a:p>
            <a:pPr lvl="1" eaLnBrk="1" hangingPunct="1"/>
            <a:r>
              <a:rPr lang="cs-CZ">
                <a:effectLst/>
              </a:rPr>
              <a:t>Práce</a:t>
            </a:r>
          </a:p>
          <a:p>
            <a:pPr lvl="1" eaLnBrk="1" hangingPunct="1"/>
            <a:r>
              <a:rPr lang="cs-CZ">
                <a:effectLst/>
              </a:rPr>
              <a:t>Rodina (GS II-1)</a:t>
            </a:r>
          </a:p>
          <a:p>
            <a:pPr lvl="1" eaLnBrk="1" hangingPunct="1"/>
            <a:r>
              <a:rPr lang="cs-CZ">
                <a:effectLst/>
              </a:rPr>
              <a:t>Vzdělání, kultura, média (GS II-2)</a:t>
            </a:r>
            <a:endParaRPr lang="cs-CZ" sz="2000">
              <a:effectLst/>
            </a:endParaRP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7900" y="1628775"/>
            <a:ext cx="3894138" cy="450215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cs-CZ" sz="3600">
                <a:effectLst/>
              </a:rPr>
              <a:t>Úroveň globální:</a:t>
            </a:r>
          </a:p>
          <a:p>
            <a:pPr lvl="1" eaLnBrk="1" hangingPunct="1"/>
            <a:r>
              <a:rPr lang="cs-CZ" sz="3200">
                <a:effectLst/>
              </a:rPr>
              <a:t>Ekologie</a:t>
            </a:r>
          </a:p>
          <a:p>
            <a:pPr lvl="1" eaLnBrk="1" hangingPunct="1"/>
            <a:r>
              <a:rPr lang="cs-CZ" sz="3200">
                <a:effectLst/>
              </a:rPr>
              <a:t>Mír (GS II-5,1)</a:t>
            </a:r>
          </a:p>
          <a:p>
            <a:pPr lvl="1" eaLnBrk="1" hangingPunct="1"/>
            <a:r>
              <a:rPr lang="cs-CZ" sz="3200">
                <a:effectLst/>
              </a:rPr>
              <a:t>Sociální spravedlnost (GS II-5,2)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0F70D-5023-49A1-B805-F641316C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cs-CZ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Uprchlíci a zaměstnanost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00593E-A348-4409-A5B9-40A18B61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78BFC0-A3C7-4C80-A8BB-1F63935A8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C53DB9-A165-4530-B0E5-562194AD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53CB92-7CD1-4B7B-AEDD-BB1A3F3D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D2C9-9B5D-4178-AD4A-283D927CF283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1026" name="Picture 2" descr="Solidarita českým pohledem: Co se stane, až kvůli pracovitým válečným  uprchlíkům z Ukrajiny začnou Češi přicházet o práci? Odpověděl sociolog |  ŽivotvČesku.cz">
            <a:extLst>
              <a:ext uri="{FF2B5EF4-FFF2-40B4-BE49-F238E27FC236}">
                <a16:creationId xmlns:a16="http://schemas.microsoft.com/office/drawing/2014/main" id="{7CC7C012-01FC-47F5-93E7-0A45EE74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4649"/>
            <a:ext cx="9156706" cy="51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5C7780E6-07D7-4E54-9CCB-485531EF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Uprchlíci a zaměstnanost</a:t>
            </a: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CEF313E3-421D-4302-A5E8-F9FFF8EE6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Většina </a:t>
            </a:r>
            <a:r>
              <a:rPr lang="cs-CZ" sz="2400" dirty="0" err="1"/>
              <a:t>migratnů</a:t>
            </a:r>
            <a:r>
              <a:rPr lang="cs-CZ" sz="2400" dirty="0"/>
              <a:t> z Ukrajiny chce pracovat.</a:t>
            </a:r>
          </a:p>
          <a:p>
            <a:r>
              <a:rPr lang="cs-CZ" sz="2400" dirty="0"/>
              <a:t>Český pracovní trh s nízkou nezaměstnaností o ně má zájem. Práci je připraveno dát uprchlíkům 72 procent firem, většinou dlouhodobě. </a:t>
            </a:r>
          </a:p>
          <a:p>
            <a:r>
              <a:rPr lang="cs-CZ" sz="2400" dirty="0"/>
              <a:t>Podniky poptávají především kvalifikované pracovníky, počítají se zajištěním kurzů češtiny či překladatelů. </a:t>
            </a:r>
          </a:p>
          <a:p>
            <a:r>
              <a:rPr lang="cs-CZ" sz="2400" dirty="0"/>
              <a:t>Podle personálních agentur se příchozí z Ukrajiny do českého pracovního trhu zapojují postupně a zatím dávají přednost manuálním pracím a brigádám. </a:t>
            </a:r>
          </a:p>
          <a:p>
            <a:r>
              <a:rPr lang="cs-CZ" sz="2400" dirty="0"/>
              <a:t>Politická </a:t>
            </a:r>
            <a:r>
              <a:rPr lang="cs-CZ" sz="2400" dirty="0" err="1"/>
              <a:t>reprezenatce</a:t>
            </a:r>
            <a:r>
              <a:rPr lang="cs-CZ" sz="2400" dirty="0"/>
              <a:t> jim zjednodušuje podmínky: mohou pracovat i bez pracovního povolení.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AA41442D-032B-4D20-8195-04A78865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BB5E485D-2145-4B53-87D0-82746B7A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3DA8501-C915-4CC9-A816-B1556D2E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5A2BB-6CC9-4D60-AC18-220396BF4D7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95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B8F05B-DA06-406C-9B18-722AF057C4D6}" type="slidenum">
              <a:rPr lang="cs-CZ"/>
              <a:pPr/>
              <a:t>6</a:t>
            </a:fld>
            <a:endParaRPr lang="cs-CZ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err="1"/>
              <a:t>Laborem</a:t>
            </a:r>
            <a:r>
              <a:rPr lang="cs-CZ" b="1" dirty="0"/>
              <a:t> </a:t>
            </a:r>
            <a:r>
              <a:rPr lang="cs-CZ" b="1" dirty="0" err="1"/>
              <a:t>exercens</a:t>
            </a:r>
            <a:r>
              <a:rPr lang="cs-CZ" b="1" dirty="0"/>
              <a:t> (1981)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1412776"/>
            <a:ext cx="5904656" cy="471814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Encyklika byla napsána k 90. výročí RN. Navazuje na nauku papežových předchůdců a přichází s novým, zcela zásadním a obsáhlým tématem. Jiné důrazy a jiné souvislosti.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V sociální nauce církve se všechno točí kolem práce, ona jej jejím ústředním bodem, osou i klíčem. </a:t>
            </a:r>
            <a:r>
              <a:rPr lang="cs-CZ" sz="2400" b="1" dirty="0"/>
              <a:t>Práce</a:t>
            </a:r>
            <a:r>
              <a:rPr lang="cs-CZ" sz="2400" dirty="0"/>
              <a:t> je přímo v srdci sociální otázky.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b="1" dirty="0"/>
              <a:t>Meditace o práci</a:t>
            </a:r>
            <a:r>
              <a:rPr lang="cs-CZ" sz="2400" dirty="0"/>
              <a:t>, reakce na současné problémy a současný vývoj. Práce je základní a stále aktuální součástí lidského bytí. </a:t>
            </a:r>
          </a:p>
        </p:txBody>
      </p:sp>
      <p:pic>
        <p:nvPicPr>
          <p:cNvPr id="19458" name="Picture 2" descr="http://ecx.images-amazon.com/images/I/41eQoSkh57L._SL500_SY344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096"/>
            <a:ext cx="2915816" cy="47364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717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EBCC14-51B1-46B4-9DF7-5F6DAC964D7A}" type="slidenum">
              <a:rPr lang="cs-CZ"/>
              <a:pPr/>
              <a:t>7</a:t>
            </a:fld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Definice práce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Jan Pavel II.: „Slovem práce se myslí </a:t>
            </a:r>
            <a:r>
              <a:rPr lang="cs-CZ" sz="2400" b="1" dirty="0"/>
              <a:t>každá činnost konaná člověkem bez ohledu na její ráz a okolnosti</a:t>
            </a:r>
            <a:r>
              <a:rPr lang="cs-CZ" sz="2400" dirty="0"/>
              <a:t>.“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Práce je </a:t>
            </a:r>
            <a:r>
              <a:rPr lang="cs-CZ" sz="2400" b="1" dirty="0"/>
              <a:t>činnost specificky lidská</a:t>
            </a:r>
            <a:r>
              <a:rPr lang="cs-CZ" sz="2400" dirty="0"/>
              <a:t>. Činnost ostatních živočichů k udržení života není prací. Člověk je díky práci (kultuře) „jediný onticky tvořivý živočich, druhý pozemský tvůrce skutečnosti – malý bůh“ (</a:t>
            </a:r>
            <a:r>
              <a:rPr lang="cs-CZ" sz="2400" dirty="0" err="1"/>
              <a:t>Šmajs</a:t>
            </a:r>
            <a:r>
              <a:rPr lang="cs-CZ" sz="2400" dirty="0"/>
              <a:t> 15).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Práce je pro člověka </a:t>
            </a:r>
            <a:r>
              <a:rPr lang="cs-CZ" sz="2400" b="1" dirty="0" err="1"/>
              <a:t>sociokulturní</a:t>
            </a:r>
            <a:r>
              <a:rPr lang="cs-CZ" sz="2400" b="1" dirty="0"/>
              <a:t> potřebou</a:t>
            </a:r>
            <a:r>
              <a:rPr lang="cs-CZ" sz="2400" dirty="0"/>
              <a:t>, posilovanou stavy biologické libosti.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Práce má 2 stránky: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Může vést až k sobectví a dohnat druhé ke vzpouře tím, že slibuje peníze, požitky a moc.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dirty="0"/>
              <a:t>Rozvíjí stavovský a mravní charakter, smysl pro povinnost a lásku k bližnímu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ichelangelo creazione delsole e della luna sistina">
            <a:extLst>
              <a:ext uri="{FF2B5EF4-FFF2-40B4-BE49-F238E27FC236}">
                <a16:creationId xmlns:a16="http://schemas.microsoft.com/office/drawing/2014/main" id="{0187276F-A54E-437E-A1D7-8C92801F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"/>
            <a:ext cx="6804248" cy="43036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/>
              <a:t>7</a:t>
            </a:r>
          </a:p>
        </p:txBody>
      </p:sp>
      <p:sp>
        <p:nvSpPr>
          <p:cNvPr id="81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cs-CZ"/>
              <a:t>Křesťanská sociální etika.        M.Martinek. Jabok 2022</a:t>
            </a: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EE9A62-28E9-49D6-8037-F7A56659DFDB}" type="slidenum">
              <a:rPr lang="cs-CZ"/>
              <a:pPr/>
              <a:t>8</a:t>
            </a:fld>
            <a:endParaRPr lang="cs-CZ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248" y="504488"/>
            <a:ext cx="2304256" cy="3295203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Bůh Stvořitel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4567120"/>
            <a:ext cx="8568952" cy="18694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Práce je základní aktivita samotného Boha, zpráva o stvoření světa = první </a:t>
            </a:r>
            <a:r>
              <a:rPr lang="cs-CZ" sz="2400" b="1" dirty="0"/>
              <a:t>evangelium práce</a:t>
            </a:r>
            <a:r>
              <a:rPr lang="cs-CZ" sz="2400" dirty="0"/>
              <a:t>. Ukazuje, v čem spočívá důstojnost práce. Člověk v práci napodobuje Boha. Bůh je ten, který první pracuje. Člověk je povinen napodobovat Boha jak v práci, tak v odpočinku.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47900-5470-447C-AFA2-F6D29FD6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4474840" cy="1143000"/>
          </a:xfrm>
        </p:spPr>
        <p:txBody>
          <a:bodyPr/>
          <a:lstStyle/>
          <a:p>
            <a:r>
              <a:rPr lang="cs-CZ" dirty="0"/>
              <a:t>Biblický pohled na práci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A01A6F-4056-45D1-8863-5C26A996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0" y="1600200"/>
            <a:ext cx="490472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Práce patří k původnímu stavu člověka a předchází jeho pádu, proto </a:t>
            </a:r>
            <a:r>
              <a:rPr lang="cs-CZ" sz="2000" b="1" dirty="0"/>
              <a:t>není trestem ani prokletím</a:t>
            </a:r>
            <a:r>
              <a:rPr lang="cs-CZ" sz="2000" dirty="0"/>
              <a:t>. Stává se „lopotou a prokletím“ až v důsledku hříchu, jímž byla nabourána původní harmonie mezi člověkem a Bohem.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Ježíš byl mužem práce. Učil, že je třeba pracovat, vážit si práce, ale nenechat se jí zotročit.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/>
              <a:t>Církevní otcové nepojímali práci nikdy jako „opus </a:t>
            </a:r>
            <a:r>
              <a:rPr lang="cs-CZ" sz="2000" dirty="0" err="1"/>
              <a:t>servile</a:t>
            </a:r>
            <a:r>
              <a:rPr lang="cs-CZ" sz="2000" dirty="0"/>
              <a:t>“ („otrocké dílo“), jak to bylo běžné v tehdejší kultuře, nýbrž vždy jako </a:t>
            </a:r>
            <a:r>
              <a:rPr lang="cs-CZ" sz="2000" b="1" dirty="0"/>
              <a:t>„opus </a:t>
            </a:r>
            <a:r>
              <a:rPr lang="cs-CZ" sz="2000" b="1" dirty="0" err="1"/>
              <a:t>humanum</a:t>
            </a:r>
            <a:r>
              <a:rPr lang="cs-CZ" sz="2000" b="1" dirty="0"/>
              <a:t>“ („lidské dílo“)</a:t>
            </a:r>
            <a:r>
              <a:rPr lang="cs-CZ" sz="2000" dirty="0"/>
              <a:t>, a proto mají v úctě každou práci.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BEE2B-4A0E-4BE3-9E38-6E30631B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7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E6BBB5-0E05-4726-BDDE-E92D074A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Křesťanská sociální etika.        M.Martinek. Jabok 2022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DE415A-BD92-4102-8E5E-18411444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0D2C9-9B5D-4178-AD4A-283D927CF283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5122" name="Picture 2" descr="Toomey &amp; Co. Auctioneers | Full Details for Lot 154">
            <a:extLst>
              <a:ext uri="{FF2B5EF4-FFF2-40B4-BE49-F238E27FC236}">
                <a16:creationId xmlns:a16="http://schemas.microsoft.com/office/drawing/2014/main" id="{1B4C1D91-A0A9-496D-A0A9-B1EC88A68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89" t="7033" r="20711" b="6868"/>
          <a:stretch/>
        </p:blipFill>
        <p:spPr bwMode="auto">
          <a:xfrm>
            <a:off x="5084232" y="259021"/>
            <a:ext cx="4032448" cy="5904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33BE6CF-C9F0-4AC9-B00A-5404E47DEA9D}"/>
              </a:ext>
            </a:extLst>
          </p:cNvPr>
          <p:cNvSpPr/>
          <p:nvPr/>
        </p:nvSpPr>
        <p:spPr>
          <a:xfrm>
            <a:off x="5221052" y="5085184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Giuseppe </a:t>
            </a:r>
            <a:r>
              <a:rPr lang="cs-CZ" b="1" dirty="0" err="1"/>
              <a:t>Pranovi</a:t>
            </a:r>
            <a:r>
              <a:rPr lang="cs-CZ" dirty="0"/>
              <a:t> </a:t>
            </a:r>
            <a:br>
              <a:rPr lang="cs-CZ" dirty="0"/>
            </a:br>
            <a:r>
              <a:rPr lang="cs-CZ" i="1" dirty="0" err="1"/>
              <a:t>Jesus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Worker</a:t>
            </a:r>
            <a:r>
              <a:rPr lang="cs-CZ" i="1" dirty="0"/>
              <a:t> (</a:t>
            </a:r>
            <a:r>
              <a:rPr lang="cs-CZ" i="1" dirty="0" err="1"/>
              <a:t>Gesu</a:t>
            </a:r>
            <a:r>
              <a:rPr lang="cs-CZ" i="1" dirty="0"/>
              <a:t> </a:t>
            </a:r>
            <a:r>
              <a:rPr lang="cs-CZ" i="1" dirty="0" err="1"/>
              <a:t>Lavoratore</a:t>
            </a:r>
            <a:r>
              <a:rPr lang="cs-CZ" i="1" dirty="0"/>
              <a:t>)</a:t>
            </a:r>
            <a:r>
              <a:rPr lang="cs-CZ" dirty="0"/>
              <a:t>, 1958 </a:t>
            </a:r>
          </a:p>
        </p:txBody>
      </p:sp>
    </p:spTree>
    <p:extLst>
      <p:ext uri="{BB962C8B-B14F-4D97-AF65-F5344CB8AC3E}">
        <p14:creationId xmlns:p14="http://schemas.microsoft.com/office/powerpoint/2010/main" val="2822911562"/>
      </p:ext>
    </p:extLst>
  </p:cSld>
  <p:clrMapOvr>
    <a:masterClrMapping/>
  </p:clrMapOvr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971</TotalTime>
  <Words>3357</Words>
  <Application>Microsoft Office PowerPoint</Application>
  <PresentationFormat>Předvádění na obrazovce (4:3)</PresentationFormat>
  <Paragraphs>245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Tahoma</vt:lpstr>
      <vt:lpstr>Times New Roman</vt:lpstr>
      <vt:lpstr>Wingdings</vt:lpstr>
      <vt:lpstr>Balance</vt:lpstr>
      <vt:lpstr>Křesťanská sociální etika</vt:lpstr>
      <vt:lpstr>7. PRÁCE</vt:lpstr>
      <vt:lpstr>Oblasti křesťanské sociální etiky</vt:lpstr>
      <vt:lpstr>Uprchlíci a zaměstnanost</vt:lpstr>
      <vt:lpstr>Uprchlíci a zaměstnanost</vt:lpstr>
      <vt:lpstr>Laborem exercens (1981)</vt:lpstr>
      <vt:lpstr>Definice práce</vt:lpstr>
      <vt:lpstr>Bůh Stvořitel</vt:lpstr>
      <vt:lpstr>Biblický pohled na práci</vt:lpstr>
      <vt:lpstr>Spiritualita práce </vt:lpstr>
      <vt:lpstr>Dimenze lidské práce</vt:lpstr>
      <vt:lpstr>Vztahy mezi prací a kapitálem</vt:lpstr>
      <vt:lpstr>Prezentace aplikace PowerPoint</vt:lpstr>
      <vt:lpstr>Práva pracujících</vt:lpstr>
      <vt:lpstr>Volný čas</vt:lpstr>
      <vt:lpstr>Práce a pandemie</vt:lpstr>
      <vt:lpstr>Globalizace ve světě práce</vt:lpstr>
      <vt:lpstr>Přímý a nepřímý zaměstnavatel</vt:lpstr>
      <vt:lpstr>Pracovní právo ČR</vt:lpstr>
      <vt:lpstr>Problém nezaměstnanosti</vt:lpstr>
      <vt:lpstr>Negativní stránky nezaměstnanosti</vt:lpstr>
      <vt:lpstr>Úloha státu a občanské společnosti</vt:lpstr>
      <vt:lpstr>Handicapovaní, imigranti</vt:lpstr>
      <vt:lpstr>Rodina, ženy, děti</vt:lpstr>
      <vt:lpstr>Dětská práce</vt:lpstr>
      <vt:lpstr>ŘEŠENÍ </vt:lpstr>
      <vt:lpstr>Klíčová slova</vt:lpstr>
      <vt:lpstr>K hlubšímu pochopení tématu…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martinek</dc:creator>
  <cp:lastModifiedBy>Michael Martinek</cp:lastModifiedBy>
  <cp:revision>49</cp:revision>
  <dcterms:created xsi:type="dcterms:W3CDTF">1601-01-01T00:00:00Z</dcterms:created>
  <dcterms:modified xsi:type="dcterms:W3CDTF">2022-03-28T09:39:54Z</dcterms:modified>
</cp:coreProperties>
</file>