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Lst>
  <p:notesMasterIdLst>
    <p:notesMasterId r:id="rId37"/>
  </p:notesMasterIdLst>
  <p:sldIdLst>
    <p:sldId id="256" r:id="rId2"/>
    <p:sldId id="257" r:id="rId3"/>
    <p:sldId id="258" r:id="rId4"/>
    <p:sldId id="330" r:id="rId5"/>
    <p:sldId id="323" r:id="rId6"/>
    <p:sldId id="322" r:id="rId7"/>
    <p:sldId id="328" r:id="rId8"/>
    <p:sldId id="331" r:id="rId9"/>
    <p:sldId id="329" r:id="rId10"/>
    <p:sldId id="301" r:id="rId11"/>
    <p:sldId id="327" r:id="rId12"/>
    <p:sldId id="314" r:id="rId13"/>
    <p:sldId id="302" r:id="rId14"/>
    <p:sldId id="319" r:id="rId15"/>
    <p:sldId id="291" r:id="rId16"/>
    <p:sldId id="292" r:id="rId17"/>
    <p:sldId id="304" r:id="rId18"/>
    <p:sldId id="303" r:id="rId19"/>
    <p:sldId id="297" r:id="rId20"/>
    <p:sldId id="293" r:id="rId21"/>
    <p:sldId id="321" r:id="rId22"/>
    <p:sldId id="300" r:id="rId23"/>
    <p:sldId id="299" r:id="rId24"/>
    <p:sldId id="295" r:id="rId25"/>
    <p:sldId id="263" r:id="rId26"/>
    <p:sldId id="288" r:id="rId27"/>
    <p:sldId id="289" r:id="rId28"/>
    <p:sldId id="290" r:id="rId29"/>
    <p:sldId id="306" r:id="rId30"/>
    <p:sldId id="312" r:id="rId31"/>
    <p:sldId id="313" r:id="rId32"/>
    <p:sldId id="332" r:id="rId33"/>
    <p:sldId id="316" r:id="rId34"/>
    <p:sldId id="317" r:id="rId35"/>
    <p:sldId id="318" r:id="rId3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Tahoma" pitchFamily="34" charset="0"/>
        <a:ea typeface="+mn-ea"/>
        <a:cs typeface="+mn-cs"/>
      </a:defRPr>
    </a:lvl1pPr>
    <a:lvl2pPr marL="457200" algn="l" rtl="0" fontAlgn="base">
      <a:spcBef>
        <a:spcPct val="0"/>
      </a:spcBef>
      <a:spcAft>
        <a:spcPct val="0"/>
      </a:spcAft>
      <a:defRPr kern="1200">
        <a:solidFill>
          <a:schemeClr val="tx1"/>
        </a:solidFill>
        <a:latin typeface="Tahoma" pitchFamily="34" charset="0"/>
        <a:ea typeface="+mn-ea"/>
        <a:cs typeface="+mn-cs"/>
      </a:defRPr>
    </a:lvl2pPr>
    <a:lvl3pPr marL="914400" algn="l" rtl="0" fontAlgn="base">
      <a:spcBef>
        <a:spcPct val="0"/>
      </a:spcBef>
      <a:spcAft>
        <a:spcPct val="0"/>
      </a:spcAft>
      <a:defRPr kern="1200">
        <a:solidFill>
          <a:schemeClr val="tx1"/>
        </a:solidFill>
        <a:latin typeface="Tahoma" pitchFamily="34" charset="0"/>
        <a:ea typeface="+mn-ea"/>
        <a:cs typeface="+mn-cs"/>
      </a:defRPr>
    </a:lvl3pPr>
    <a:lvl4pPr marL="1371600" algn="l" rtl="0" fontAlgn="base">
      <a:spcBef>
        <a:spcPct val="0"/>
      </a:spcBef>
      <a:spcAft>
        <a:spcPct val="0"/>
      </a:spcAft>
      <a:defRPr kern="1200">
        <a:solidFill>
          <a:schemeClr val="tx1"/>
        </a:solidFill>
        <a:latin typeface="Tahoma" pitchFamily="34" charset="0"/>
        <a:ea typeface="+mn-ea"/>
        <a:cs typeface="+mn-cs"/>
      </a:defRPr>
    </a:lvl4pPr>
    <a:lvl5pPr marL="1828800" algn="l" rtl="0" fontAlgn="base">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90" autoAdjust="0"/>
    <p:restoredTop sz="94581" autoAdjust="0"/>
  </p:normalViewPr>
  <p:slideViewPr>
    <p:cSldViewPr>
      <p:cViewPr varScale="1">
        <p:scale>
          <a:sx n="62" d="100"/>
          <a:sy n="62" d="100"/>
        </p:scale>
        <p:origin x="720" y="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atin typeface="Times New Roman" charset="0"/>
              </a:defRPr>
            </a:lvl1pPr>
          </a:lstStyle>
          <a:p>
            <a:pPr>
              <a:defRPr/>
            </a:pPr>
            <a:endParaRPr lang="cs-CZ"/>
          </a:p>
        </p:txBody>
      </p:sp>
      <p:sp>
        <p:nvSpPr>
          <p:cNvPr id="1229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atin typeface="Times New Roman" charset="0"/>
              </a:defRPr>
            </a:lvl1pPr>
          </a:lstStyle>
          <a:p>
            <a:pPr>
              <a:defRPr/>
            </a:pPr>
            <a:endParaRPr lang="cs-CZ"/>
          </a:p>
        </p:txBody>
      </p:sp>
      <p:sp>
        <p:nvSpPr>
          <p:cNvPr id="2355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229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cs-CZ" noProof="0"/>
              <a:t>Klepnutím lze upravit styly předlohy textu.</a:t>
            </a:r>
          </a:p>
          <a:p>
            <a:pPr lvl="1"/>
            <a:r>
              <a:rPr lang="cs-CZ" noProof="0"/>
              <a:t>Druhá úroveň</a:t>
            </a:r>
          </a:p>
          <a:p>
            <a:pPr lvl="2"/>
            <a:r>
              <a:rPr lang="cs-CZ" noProof="0"/>
              <a:t>Třetí úroveň</a:t>
            </a:r>
          </a:p>
          <a:p>
            <a:pPr lvl="3"/>
            <a:r>
              <a:rPr lang="cs-CZ" noProof="0"/>
              <a:t>Čtvrtá úroveň</a:t>
            </a:r>
          </a:p>
          <a:p>
            <a:pPr lvl="4"/>
            <a:r>
              <a:rPr lang="cs-CZ" noProof="0"/>
              <a:t>Pátá úroveň</a:t>
            </a:r>
          </a:p>
        </p:txBody>
      </p:sp>
      <p:sp>
        <p:nvSpPr>
          <p:cNvPr id="1229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atin typeface="Times New Roman" charset="0"/>
              </a:defRPr>
            </a:lvl1pPr>
          </a:lstStyle>
          <a:p>
            <a:pPr>
              <a:defRPr/>
            </a:pPr>
            <a:endParaRPr lang="cs-CZ"/>
          </a:p>
        </p:txBody>
      </p:sp>
      <p:sp>
        <p:nvSpPr>
          <p:cNvPr id="1229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atin typeface="Times New Roman" charset="0"/>
              </a:defRPr>
            </a:lvl1pPr>
          </a:lstStyle>
          <a:p>
            <a:pPr>
              <a:defRPr/>
            </a:pPr>
            <a:fld id="{F31FB245-F559-43F2-82CA-4B42579DEF01}" type="slidenum">
              <a:rPr lang="cs-CZ"/>
              <a:pPr>
                <a:defRPr/>
              </a:pPr>
              <a:t>‹#›</a:t>
            </a:fld>
            <a:endParaRPr lang="cs-CZ"/>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grpSp>
        <p:nvGrpSpPr>
          <p:cNvPr id="4" name="Group 2"/>
          <p:cNvGrpSpPr>
            <a:grpSpLocks/>
          </p:cNvGrpSpPr>
          <p:nvPr/>
        </p:nvGrpSpPr>
        <p:grpSpPr bwMode="auto">
          <a:xfrm>
            <a:off x="3800475" y="1789113"/>
            <a:ext cx="5340350" cy="5056187"/>
            <a:chOff x="2394" y="1127"/>
            <a:chExt cx="3364" cy="3185"/>
          </a:xfrm>
        </p:grpSpPr>
        <p:sp>
          <p:nvSpPr>
            <p:cNvPr id="5" name="Rectangle 3"/>
            <p:cNvSpPr>
              <a:spLocks noChangeArrowheads="1"/>
            </p:cNvSpPr>
            <p:nvPr/>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cs-CZ"/>
            </a:p>
          </p:txBody>
        </p:sp>
        <p:sp>
          <p:nvSpPr>
            <p:cNvPr id="6" name="Oval 4"/>
            <p:cNvSpPr>
              <a:spLocks noChangeArrowheads="1"/>
            </p:cNvSpPr>
            <p:nvPr/>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cs-CZ"/>
            </a:p>
          </p:txBody>
        </p:sp>
        <p:sp>
          <p:nvSpPr>
            <p:cNvPr id="7" name="Rectangle 5"/>
            <p:cNvSpPr>
              <a:spLocks noChangeArrowheads="1"/>
            </p:cNvSpPr>
            <p:nvPr/>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cs-CZ"/>
            </a:p>
          </p:txBody>
        </p:sp>
        <p:sp>
          <p:nvSpPr>
            <p:cNvPr id="8" name="Freeform 6"/>
            <p:cNvSpPr>
              <a:spLocks noEditPoints="1"/>
            </p:cNvSpPr>
            <p:nvPr/>
          </p:nvSpPr>
          <p:spPr bwMode="ltGray">
            <a:xfrm>
              <a:off x="4871" y="3508"/>
              <a:ext cx="66" cy="96"/>
            </a:xfrm>
            <a:custGeom>
              <a:avLst/>
              <a:gdLst/>
              <a:ahLst/>
              <a:cxnLst>
                <a:cxn ang="0">
                  <a:pos x="18" y="96"/>
                </a:cxn>
                <a:cxn ang="0">
                  <a:pos x="42" y="78"/>
                </a:cxn>
                <a:cxn ang="0">
                  <a:pos x="60" y="60"/>
                </a:cxn>
                <a:cxn ang="0">
                  <a:pos x="66" y="36"/>
                </a:cxn>
                <a:cxn ang="0">
                  <a:pos x="60" y="12"/>
                </a:cxn>
                <a:cxn ang="0">
                  <a:pos x="36" y="0"/>
                </a:cxn>
                <a:cxn ang="0">
                  <a:pos x="24" y="6"/>
                </a:cxn>
                <a:cxn ang="0">
                  <a:pos x="12" y="12"/>
                </a:cxn>
                <a:cxn ang="0">
                  <a:pos x="0" y="36"/>
                </a:cxn>
                <a:cxn ang="0">
                  <a:pos x="0" y="60"/>
                </a:cxn>
                <a:cxn ang="0">
                  <a:pos x="12" y="84"/>
                </a:cxn>
                <a:cxn ang="0">
                  <a:pos x="18" y="96"/>
                </a:cxn>
                <a:cxn ang="0">
                  <a:pos x="18" y="96"/>
                </a:cxn>
                <a:cxn ang="0">
                  <a:pos x="42" y="18"/>
                </a:cxn>
                <a:cxn ang="0">
                  <a:pos x="54" y="24"/>
                </a:cxn>
                <a:cxn ang="0">
                  <a:pos x="60" y="36"/>
                </a:cxn>
                <a:cxn ang="0">
                  <a:pos x="60" y="48"/>
                </a:cxn>
                <a:cxn ang="0">
                  <a:pos x="54" y="54"/>
                </a:cxn>
                <a:cxn ang="0">
                  <a:pos x="36" y="72"/>
                </a:cxn>
                <a:cxn ang="0">
                  <a:pos x="24" y="78"/>
                </a:cxn>
                <a:cxn ang="0">
                  <a:pos x="24" y="78"/>
                </a:cxn>
                <a:cxn ang="0">
                  <a:pos x="12" y="48"/>
                </a:cxn>
                <a:cxn ang="0">
                  <a:pos x="18" y="24"/>
                </a:cxn>
                <a:cxn ang="0">
                  <a:pos x="30" y="18"/>
                </a:cxn>
                <a:cxn ang="0">
                  <a:pos x="42" y="18"/>
                </a:cxn>
                <a:cxn ang="0">
                  <a:pos x="42" y="18"/>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cs-CZ"/>
            </a:p>
          </p:txBody>
        </p:sp>
        <p:sp>
          <p:nvSpPr>
            <p:cNvPr id="9" name="Rectangle 7"/>
            <p:cNvSpPr>
              <a:spLocks noChangeArrowheads="1"/>
            </p:cNvSpPr>
            <p:nvPr/>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cs-CZ"/>
            </a:p>
          </p:txBody>
        </p:sp>
        <p:sp>
          <p:nvSpPr>
            <p:cNvPr id="10" name="Rectangle 8"/>
            <p:cNvSpPr>
              <a:spLocks noChangeArrowheads="1"/>
            </p:cNvSpPr>
            <p:nvPr/>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cs-CZ"/>
            </a:p>
          </p:txBody>
        </p:sp>
        <p:sp>
          <p:nvSpPr>
            <p:cNvPr id="11" name="Rectangle 9"/>
            <p:cNvSpPr>
              <a:spLocks noChangeArrowheads="1"/>
            </p:cNvSpPr>
            <p:nvPr/>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cs-CZ"/>
            </a:p>
          </p:txBody>
        </p:sp>
        <p:sp>
          <p:nvSpPr>
            <p:cNvPr id="12" name="Rectangle 10"/>
            <p:cNvSpPr>
              <a:spLocks noChangeArrowheads="1"/>
            </p:cNvSpPr>
            <p:nvPr/>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cs-CZ"/>
            </a:p>
          </p:txBody>
        </p:sp>
        <p:sp>
          <p:nvSpPr>
            <p:cNvPr id="13" name="Rectangle 11"/>
            <p:cNvSpPr>
              <a:spLocks noChangeArrowheads="1"/>
            </p:cNvSpPr>
            <p:nvPr/>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cs-CZ"/>
            </a:p>
          </p:txBody>
        </p:sp>
        <p:sp>
          <p:nvSpPr>
            <p:cNvPr id="14" name="Freeform 12"/>
            <p:cNvSpPr>
              <a:spLocks/>
            </p:cNvSpPr>
            <p:nvPr/>
          </p:nvSpPr>
          <p:spPr bwMode="ltGray">
            <a:xfrm>
              <a:off x="4007" y="3021"/>
              <a:ext cx="623" cy="156"/>
            </a:xfrm>
            <a:custGeom>
              <a:avLst/>
              <a:gdLst/>
              <a:ahLst/>
              <a:cxnLst>
                <a:cxn ang="0">
                  <a:pos x="6" y="18"/>
                </a:cxn>
                <a:cxn ang="0">
                  <a:pos x="162" y="36"/>
                </a:cxn>
                <a:cxn ang="0">
                  <a:pos x="251" y="36"/>
                </a:cxn>
                <a:cxn ang="0">
                  <a:pos x="354" y="30"/>
                </a:cxn>
                <a:cxn ang="0">
                  <a:pos x="473" y="18"/>
                </a:cxn>
                <a:cxn ang="0">
                  <a:pos x="611" y="0"/>
                </a:cxn>
                <a:cxn ang="0">
                  <a:pos x="623" y="114"/>
                </a:cxn>
                <a:cxn ang="0">
                  <a:pos x="497" y="138"/>
                </a:cxn>
                <a:cxn ang="0">
                  <a:pos x="414" y="150"/>
                </a:cxn>
                <a:cxn ang="0">
                  <a:pos x="318" y="156"/>
                </a:cxn>
                <a:cxn ang="0">
                  <a:pos x="215" y="156"/>
                </a:cxn>
                <a:cxn ang="0">
                  <a:pos x="108" y="150"/>
                </a:cxn>
                <a:cxn ang="0">
                  <a:pos x="0" y="132"/>
                </a:cxn>
                <a:cxn ang="0">
                  <a:pos x="6" y="18"/>
                </a:cxn>
                <a:cxn ang="0">
                  <a:pos x="6" y="18"/>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cs-CZ"/>
            </a:p>
          </p:txBody>
        </p:sp>
        <p:sp>
          <p:nvSpPr>
            <p:cNvPr id="15" name="Freeform 13"/>
            <p:cNvSpPr>
              <a:spLocks/>
            </p:cNvSpPr>
            <p:nvPr/>
          </p:nvSpPr>
          <p:spPr bwMode="ltGray">
            <a:xfrm>
              <a:off x="4762" y="3591"/>
              <a:ext cx="996" cy="126"/>
            </a:xfrm>
            <a:custGeom>
              <a:avLst/>
              <a:gdLst/>
              <a:ahLst/>
              <a:cxnLst>
                <a:cxn ang="0">
                  <a:pos x="754" y="6"/>
                </a:cxn>
                <a:cxn ang="0">
                  <a:pos x="652" y="6"/>
                </a:cxn>
                <a:cxn ang="0">
                  <a:pos x="563" y="6"/>
                </a:cxn>
                <a:cxn ang="0">
                  <a:pos x="479" y="6"/>
                </a:cxn>
                <a:cxn ang="0">
                  <a:pos x="401" y="6"/>
                </a:cxn>
                <a:cxn ang="0">
                  <a:pos x="335" y="0"/>
                </a:cxn>
                <a:cxn ang="0">
                  <a:pos x="276" y="0"/>
                </a:cxn>
                <a:cxn ang="0">
                  <a:pos x="222" y="0"/>
                </a:cxn>
                <a:cxn ang="0">
                  <a:pos x="180" y="6"/>
                </a:cxn>
                <a:cxn ang="0">
                  <a:pos x="138" y="6"/>
                </a:cxn>
                <a:cxn ang="0">
                  <a:pos x="108" y="6"/>
                </a:cxn>
                <a:cxn ang="0">
                  <a:pos x="54" y="6"/>
                </a:cxn>
                <a:cxn ang="0">
                  <a:pos x="24" y="12"/>
                </a:cxn>
                <a:cxn ang="0">
                  <a:pos x="6" y="18"/>
                </a:cxn>
                <a:cxn ang="0">
                  <a:pos x="0" y="24"/>
                </a:cxn>
                <a:cxn ang="0">
                  <a:pos x="12" y="42"/>
                </a:cxn>
                <a:cxn ang="0">
                  <a:pos x="18" y="48"/>
                </a:cxn>
                <a:cxn ang="0">
                  <a:pos x="30" y="54"/>
                </a:cxn>
                <a:cxn ang="0">
                  <a:pos x="60" y="60"/>
                </a:cxn>
                <a:cxn ang="0">
                  <a:pos x="90" y="72"/>
                </a:cxn>
                <a:cxn ang="0">
                  <a:pos x="144" y="84"/>
                </a:cxn>
                <a:cxn ang="0">
                  <a:pos x="210" y="90"/>
                </a:cxn>
                <a:cxn ang="0">
                  <a:pos x="293" y="102"/>
                </a:cxn>
                <a:cxn ang="0">
                  <a:pos x="389" y="108"/>
                </a:cxn>
                <a:cxn ang="0">
                  <a:pos x="503" y="120"/>
                </a:cxn>
                <a:cxn ang="0">
                  <a:pos x="622" y="120"/>
                </a:cxn>
                <a:cxn ang="0">
                  <a:pos x="754" y="126"/>
                </a:cxn>
                <a:cxn ang="0">
                  <a:pos x="873" y="126"/>
                </a:cxn>
                <a:cxn ang="0">
                  <a:pos x="993" y="126"/>
                </a:cxn>
                <a:cxn ang="0">
                  <a:pos x="993" y="12"/>
                </a:cxn>
                <a:cxn ang="0">
                  <a:pos x="879" y="12"/>
                </a:cxn>
                <a:cxn ang="0">
                  <a:pos x="754" y="6"/>
                </a:cxn>
                <a:cxn ang="0">
                  <a:pos x="754" y="6"/>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cs-CZ"/>
            </a:p>
          </p:txBody>
        </p:sp>
        <p:sp>
          <p:nvSpPr>
            <p:cNvPr id="16" name="Freeform 14"/>
            <p:cNvSpPr>
              <a:spLocks/>
            </p:cNvSpPr>
            <p:nvPr/>
          </p:nvSpPr>
          <p:spPr bwMode="ltGray">
            <a:xfrm>
              <a:off x="4786" y="3645"/>
              <a:ext cx="972" cy="245"/>
            </a:xfrm>
            <a:custGeom>
              <a:avLst/>
              <a:gdLst/>
              <a:ahLst/>
              <a:cxnLst>
                <a:cxn ang="0">
                  <a:pos x="0" y="0"/>
                </a:cxn>
                <a:cxn ang="0">
                  <a:pos x="24" y="54"/>
                </a:cxn>
                <a:cxn ang="0">
                  <a:pos x="66" y="96"/>
                </a:cxn>
                <a:cxn ang="0">
                  <a:pos x="120" y="137"/>
                </a:cxn>
                <a:cxn ang="0">
                  <a:pos x="198" y="173"/>
                </a:cxn>
                <a:cxn ang="0">
                  <a:pos x="293" y="203"/>
                </a:cxn>
                <a:cxn ang="0">
                  <a:pos x="353" y="215"/>
                </a:cxn>
                <a:cxn ang="0">
                  <a:pos x="413" y="227"/>
                </a:cxn>
                <a:cxn ang="0">
                  <a:pos x="479" y="233"/>
                </a:cxn>
                <a:cxn ang="0">
                  <a:pos x="556" y="239"/>
                </a:cxn>
                <a:cxn ang="0">
                  <a:pos x="634" y="245"/>
                </a:cxn>
                <a:cxn ang="0">
                  <a:pos x="724" y="245"/>
                </a:cxn>
                <a:cxn ang="0">
                  <a:pos x="855" y="245"/>
                </a:cxn>
                <a:cxn ang="0">
                  <a:pos x="969" y="239"/>
                </a:cxn>
                <a:cxn ang="0">
                  <a:pos x="969" y="60"/>
                </a:cxn>
                <a:cxn ang="0">
                  <a:pos x="700" y="60"/>
                </a:cxn>
                <a:cxn ang="0">
                  <a:pos x="503" y="54"/>
                </a:cxn>
                <a:cxn ang="0">
                  <a:pos x="317" y="42"/>
                </a:cxn>
                <a:cxn ang="0">
                  <a:pos x="150" y="24"/>
                </a:cxn>
                <a:cxn ang="0">
                  <a:pos x="72" y="12"/>
                </a:cxn>
                <a:cxn ang="0">
                  <a:pos x="0" y="0"/>
                </a:cxn>
                <a:cxn ang="0">
                  <a:pos x="0" y="0"/>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w="9525">
              <a:noFill/>
              <a:round/>
              <a:headEnd/>
              <a:tailEnd/>
            </a:ln>
          </p:spPr>
          <p:txBody>
            <a:bodyPr/>
            <a:lstStyle/>
            <a:p>
              <a:pPr>
                <a:defRPr/>
              </a:pPr>
              <a:endParaRPr lang="cs-CZ"/>
            </a:p>
          </p:txBody>
        </p:sp>
        <p:sp>
          <p:nvSpPr>
            <p:cNvPr id="17" name="Freeform 15"/>
            <p:cNvSpPr>
              <a:spLocks/>
            </p:cNvSpPr>
            <p:nvPr/>
          </p:nvSpPr>
          <p:spPr bwMode="ltGray">
            <a:xfrm>
              <a:off x="4804" y="3591"/>
              <a:ext cx="954" cy="90"/>
            </a:xfrm>
            <a:custGeom>
              <a:avLst/>
              <a:gdLst/>
              <a:ahLst/>
              <a:cxnLst>
                <a:cxn ang="0">
                  <a:pos x="700" y="0"/>
                </a:cxn>
                <a:cxn ang="0">
                  <a:pos x="598" y="0"/>
                </a:cxn>
                <a:cxn ang="0">
                  <a:pos x="515" y="0"/>
                </a:cxn>
                <a:cxn ang="0">
                  <a:pos x="431" y="0"/>
                </a:cxn>
                <a:cxn ang="0">
                  <a:pos x="365" y="0"/>
                </a:cxn>
                <a:cxn ang="0">
                  <a:pos x="299" y="0"/>
                </a:cxn>
                <a:cxn ang="0">
                  <a:pos x="245" y="0"/>
                </a:cxn>
                <a:cxn ang="0">
                  <a:pos x="198" y="0"/>
                </a:cxn>
                <a:cxn ang="0">
                  <a:pos x="162" y="0"/>
                </a:cxn>
                <a:cxn ang="0">
                  <a:pos x="126" y="6"/>
                </a:cxn>
                <a:cxn ang="0">
                  <a:pos x="96" y="6"/>
                </a:cxn>
                <a:cxn ang="0">
                  <a:pos x="54" y="12"/>
                </a:cxn>
                <a:cxn ang="0">
                  <a:pos x="30" y="12"/>
                </a:cxn>
                <a:cxn ang="0">
                  <a:pos x="12" y="18"/>
                </a:cxn>
                <a:cxn ang="0">
                  <a:pos x="6" y="18"/>
                </a:cxn>
                <a:cxn ang="0">
                  <a:pos x="0" y="24"/>
                </a:cxn>
                <a:cxn ang="0">
                  <a:pos x="6" y="30"/>
                </a:cxn>
                <a:cxn ang="0">
                  <a:pos x="24" y="36"/>
                </a:cxn>
                <a:cxn ang="0">
                  <a:pos x="54" y="42"/>
                </a:cxn>
                <a:cxn ang="0">
                  <a:pos x="102" y="54"/>
                </a:cxn>
                <a:cxn ang="0">
                  <a:pos x="168" y="60"/>
                </a:cxn>
                <a:cxn ang="0">
                  <a:pos x="251" y="66"/>
                </a:cxn>
                <a:cxn ang="0">
                  <a:pos x="341" y="78"/>
                </a:cxn>
                <a:cxn ang="0">
                  <a:pos x="449" y="84"/>
                </a:cxn>
                <a:cxn ang="0">
                  <a:pos x="568" y="84"/>
                </a:cxn>
                <a:cxn ang="0">
                  <a:pos x="694" y="90"/>
                </a:cxn>
                <a:cxn ang="0">
                  <a:pos x="825" y="90"/>
                </a:cxn>
                <a:cxn ang="0">
                  <a:pos x="951" y="90"/>
                </a:cxn>
                <a:cxn ang="0">
                  <a:pos x="951" y="6"/>
                </a:cxn>
                <a:cxn ang="0">
                  <a:pos x="831" y="6"/>
                </a:cxn>
                <a:cxn ang="0">
                  <a:pos x="772" y="6"/>
                </a:cxn>
                <a:cxn ang="0">
                  <a:pos x="700" y="0"/>
                </a:cxn>
                <a:cxn ang="0">
                  <a:pos x="700" y="0"/>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cs-CZ"/>
            </a:p>
          </p:txBody>
        </p:sp>
        <p:sp>
          <p:nvSpPr>
            <p:cNvPr id="18" name="Freeform 16"/>
            <p:cNvSpPr>
              <a:spLocks/>
            </p:cNvSpPr>
            <p:nvPr/>
          </p:nvSpPr>
          <p:spPr bwMode="ltGray">
            <a:xfrm>
              <a:off x="3059" y="1541"/>
              <a:ext cx="102" cy="155"/>
            </a:xfrm>
            <a:custGeom>
              <a:avLst/>
              <a:gdLst/>
              <a:ahLst/>
              <a:cxnLst>
                <a:cxn ang="0">
                  <a:pos x="102" y="0"/>
                </a:cxn>
                <a:cxn ang="0">
                  <a:pos x="0" y="12"/>
                </a:cxn>
                <a:cxn ang="0">
                  <a:pos x="30" y="72"/>
                </a:cxn>
                <a:cxn ang="0">
                  <a:pos x="30" y="155"/>
                </a:cxn>
                <a:cxn ang="0">
                  <a:pos x="72" y="155"/>
                </a:cxn>
                <a:cxn ang="0">
                  <a:pos x="72" y="66"/>
                </a:cxn>
                <a:cxn ang="0">
                  <a:pos x="102" y="0"/>
                </a:cxn>
                <a:cxn ang="0">
                  <a:pos x="102" y="0"/>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cs-CZ"/>
            </a:p>
          </p:txBody>
        </p:sp>
        <p:sp>
          <p:nvSpPr>
            <p:cNvPr id="19" name="Freeform 17"/>
            <p:cNvSpPr>
              <a:spLocks noEditPoints="1"/>
            </p:cNvSpPr>
            <p:nvPr/>
          </p:nvSpPr>
          <p:spPr bwMode="ltGray">
            <a:xfrm>
              <a:off x="3059" y="1690"/>
              <a:ext cx="90" cy="96"/>
            </a:xfrm>
            <a:custGeom>
              <a:avLst/>
              <a:gdLst/>
              <a:ahLst/>
              <a:cxnLst>
                <a:cxn ang="0">
                  <a:pos x="48" y="96"/>
                </a:cxn>
                <a:cxn ang="0">
                  <a:pos x="72" y="72"/>
                </a:cxn>
                <a:cxn ang="0">
                  <a:pos x="84" y="48"/>
                </a:cxn>
                <a:cxn ang="0">
                  <a:pos x="90" y="36"/>
                </a:cxn>
                <a:cxn ang="0">
                  <a:pos x="84" y="24"/>
                </a:cxn>
                <a:cxn ang="0">
                  <a:pos x="66" y="6"/>
                </a:cxn>
                <a:cxn ang="0">
                  <a:pos x="42" y="0"/>
                </a:cxn>
                <a:cxn ang="0">
                  <a:pos x="24" y="0"/>
                </a:cxn>
                <a:cxn ang="0">
                  <a:pos x="12" y="12"/>
                </a:cxn>
                <a:cxn ang="0">
                  <a:pos x="6" y="24"/>
                </a:cxn>
                <a:cxn ang="0">
                  <a:pos x="0" y="36"/>
                </a:cxn>
                <a:cxn ang="0">
                  <a:pos x="12" y="66"/>
                </a:cxn>
                <a:cxn ang="0">
                  <a:pos x="30" y="84"/>
                </a:cxn>
                <a:cxn ang="0">
                  <a:pos x="48" y="96"/>
                </a:cxn>
                <a:cxn ang="0">
                  <a:pos x="48" y="96"/>
                </a:cxn>
                <a:cxn ang="0">
                  <a:pos x="48" y="12"/>
                </a:cxn>
                <a:cxn ang="0">
                  <a:pos x="66" y="18"/>
                </a:cxn>
                <a:cxn ang="0">
                  <a:pos x="72" y="24"/>
                </a:cxn>
                <a:cxn ang="0">
                  <a:pos x="72" y="36"/>
                </a:cxn>
                <a:cxn ang="0">
                  <a:pos x="72" y="48"/>
                </a:cxn>
                <a:cxn ang="0">
                  <a:pos x="54" y="66"/>
                </a:cxn>
                <a:cxn ang="0">
                  <a:pos x="48" y="78"/>
                </a:cxn>
                <a:cxn ang="0">
                  <a:pos x="30" y="66"/>
                </a:cxn>
                <a:cxn ang="0">
                  <a:pos x="24" y="48"/>
                </a:cxn>
                <a:cxn ang="0">
                  <a:pos x="18" y="30"/>
                </a:cxn>
                <a:cxn ang="0">
                  <a:pos x="30" y="12"/>
                </a:cxn>
                <a:cxn ang="0">
                  <a:pos x="48" y="12"/>
                </a:cxn>
                <a:cxn ang="0">
                  <a:pos x="48" y="12"/>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cs-CZ"/>
            </a:p>
          </p:txBody>
        </p:sp>
        <p:sp>
          <p:nvSpPr>
            <p:cNvPr id="20" name="Freeform 18"/>
            <p:cNvSpPr>
              <a:spLocks noEditPoints="1"/>
            </p:cNvSpPr>
            <p:nvPr/>
          </p:nvSpPr>
          <p:spPr bwMode="ltGray">
            <a:xfrm>
              <a:off x="3059" y="1768"/>
              <a:ext cx="90" cy="108"/>
            </a:xfrm>
            <a:custGeom>
              <a:avLst/>
              <a:gdLst/>
              <a:ahLst/>
              <a:cxnLst>
                <a:cxn ang="0">
                  <a:pos x="0" y="90"/>
                </a:cxn>
                <a:cxn ang="0">
                  <a:pos x="12" y="102"/>
                </a:cxn>
                <a:cxn ang="0">
                  <a:pos x="24" y="108"/>
                </a:cxn>
                <a:cxn ang="0">
                  <a:pos x="54" y="108"/>
                </a:cxn>
                <a:cxn ang="0">
                  <a:pos x="78" y="96"/>
                </a:cxn>
                <a:cxn ang="0">
                  <a:pos x="90" y="72"/>
                </a:cxn>
                <a:cxn ang="0">
                  <a:pos x="84" y="42"/>
                </a:cxn>
                <a:cxn ang="0">
                  <a:pos x="66" y="24"/>
                </a:cxn>
                <a:cxn ang="0">
                  <a:pos x="54" y="12"/>
                </a:cxn>
                <a:cxn ang="0">
                  <a:pos x="48" y="6"/>
                </a:cxn>
                <a:cxn ang="0">
                  <a:pos x="48" y="6"/>
                </a:cxn>
                <a:cxn ang="0">
                  <a:pos x="48" y="0"/>
                </a:cxn>
                <a:cxn ang="0">
                  <a:pos x="24" y="24"/>
                </a:cxn>
                <a:cxn ang="0">
                  <a:pos x="6" y="48"/>
                </a:cxn>
                <a:cxn ang="0">
                  <a:pos x="0" y="66"/>
                </a:cxn>
                <a:cxn ang="0">
                  <a:pos x="0" y="90"/>
                </a:cxn>
                <a:cxn ang="0">
                  <a:pos x="0" y="90"/>
                </a:cxn>
                <a:cxn ang="0">
                  <a:pos x="12" y="66"/>
                </a:cxn>
                <a:cxn ang="0">
                  <a:pos x="18" y="48"/>
                </a:cxn>
                <a:cxn ang="0">
                  <a:pos x="30" y="36"/>
                </a:cxn>
                <a:cxn ang="0">
                  <a:pos x="42" y="24"/>
                </a:cxn>
                <a:cxn ang="0">
                  <a:pos x="48" y="18"/>
                </a:cxn>
                <a:cxn ang="0">
                  <a:pos x="66" y="30"/>
                </a:cxn>
                <a:cxn ang="0">
                  <a:pos x="72" y="48"/>
                </a:cxn>
                <a:cxn ang="0">
                  <a:pos x="78" y="72"/>
                </a:cxn>
                <a:cxn ang="0">
                  <a:pos x="78" y="84"/>
                </a:cxn>
                <a:cxn ang="0">
                  <a:pos x="66" y="96"/>
                </a:cxn>
                <a:cxn ang="0">
                  <a:pos x="42" y="102"/>
                </a:cxn>
                <a:cxn ang="0">
                  <a:pos x="30" y="96"/>
                </a:cxn>
                <a:cxn ang="0">
                  <a:pos x="18" y="90"/>
                </a:cxn>
                <a:cxn ang="0">
                  <a:pos x="12" y="78"/>
                </a:cxn>
                <a:cxn ang="0">
                  <a:pos x="12" y="66"/>
                </a:cxn>
                <a:cxn ang="0">
                  <a:pos x="12" y="66"/>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cs-CZ"/>
            </a:p>
          </p:txBody>
        </p:sp>
        <p:sp>
          <p:nvSpPr>
            <p:cNvPr id="21" name="Freeform 19"/>
            <p:cNvSpPr>
              <a:spLocks/>
            </p:cNvSpPr>
            <p:nvPr/>
          </p:nvSpPr>
          <p:spPr bwMode="ltGray">
            <a:xfrm>
              <a:off x="5470" y="1205"/>
              <a:ext cx="102" cy="156"/>
            </a:xfrm>
            <a:custGeom>
              <a:avLst/>
              <a:gdLst/>
              <a:ahLst/>
              <a:cxnLst>
                <a:cxn ang="0">
                  <a:pos x="102" y="0"/>
                </a:cxn>
                <a:cxn ang="0">
                  <a:pos x="0" y="6"/>
                </a:cxn>
                <a:cxn ang="0">
                  <a:pos x="30" y="72"/>
                </a:cxn>
                <a:cxn ang="0">
                  <a:pos x="30" y="156"/>
                </a:cxn>
                <a:cxn ang="0">
                  <a:pos x="72" y="156"/>
                </a:cxn>
                <a:cxn ang="0">
                  <a:pos x="72" y="66"/>
                </a:cxn>
                <a:cxn ang="0">
                  <a:pos x="102" y="0"/>
                </a:cxn>
                <a:cxn ang="0">
                  <a:pos x="102" y="0"/>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cs-CZ"/>
            </a:p>
          </p:txBody>
        </p:sp>
        <p:sp>
          <p:nvSpPr>
            <p:cNvPr id="22" name="Freeform 20"/>
            <p:cNvSpPr>
              <a:spLocks noEditPoints="1"/>
            </p:cNvSpPr>
            <p:nvPr/>
          </p:nvSpPr>
          <p:spPr bwMode="ltGray">
            <a:xfrm>
              <a:off x="5476" y="1349"/>
              <a:ext cx="84" cy="96"/>
            </a:xfrm>
            <a:custGeom>
              <a:avLst/>
              <a:gdLst/>
              <a:ahLst/>
              <a:cxnLst>
                <a:cxn ang="0">
                  <a:pos x="42" y="96"/>
                </a:cxn>
                <a:cxn ang="0">
                  <a:pos x="66" y="78"/>
                </a:cxn>
                <a:cxn ang="0">
                  <a:pos x="84" y="54"/>
                </a:cxn>
                <a:cxn ang="0">
                  <a:pos x="84" y="30"/>
                </a:cxn>
                <a:cxn ang="0">
                  <a:pos x="66" y="6"/>
                </a:cxn>
                <a:cxn ang="0">
                  <a:pos x="42" y="0"/>
                </a:cxn>
                <a:cxn ang="0">
                  <a:pos x="24" y="6"/>
                </a:cxn>
                <a:cxn ang="0">
                  <a:pos x="12" y="18"/>
                </a:cxn>
                <a:cxn ang="0">
                  <a:pos x="6" y="30"/>
                </a:cxn>
                <a:cxn ang="0">
                  <a:pos x="0" y="42"/>
                </a:cxn>
                <a:cxn ang="0">
                  <a:pos x="12" y="66"/>
                </a:cxn>
                <a:cxn ang="0">
                  <a:pos x="30" y="84"/>
                </a:cxn>
                <a:cxn ang="0">
                  <a:pos x="42" y="96"/>
                </a:cxn>
                <a:cxn ang="0">
                  <a:pos x="42" y="96"/>
                </a:cxn>
                <a:cxn ang="0">
                  <a:pos x="48" y="12"/>
                </a:cxn>
                <a:cxn ang="0">
                  <a:pos x="66" y="18"/>
                </a:cxn>
                <a:cxn ang="0">
                  <a:pos x="72" y="30"/>
                </a:cxn>
                <a:cxn ang="0">
                  <a:pos x="72" y="42"/>
                </a:cxn>
                <a:cxn ang="0">
                  <a:pos x="66" y="54"/>
                </a:cxn>
                <a:cxn ang="0">
                  <a:pos x="54" y="72"/>
                </a:cxn>
                <a:cxn ang="0">
                  <a:pos x="42" y="84"/>
                </a:cxn>
                <a:cxn ang="0">
                  <a:pos x="42" y="84"/>
                </a:cxn>
                <a:cxn ang="0">
                  <a:pos x="30" y="72"/>
                </a:cxn>
                <a:cxn ang="0">
                  <a:pos x="18" y="54"/>
                </a:cxn>
                <a:cxn ang="0">
                  <a:pos x="18" y="30"/>
                </a:cxn>
                <a:cxn ang="0">
                  <a:pos x="30" y="18"/>
                </a:cxn>
                <a:cxn ang="0">
                  <a:pos x="48" y="12"/>
                </a:cxn>
                <a:cxn ang="0">
                  <a:pos x="48" y="12"/>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cs-CZ"/>
            </a:p>
          </p:txBody>
        </p:sp>
        <p:sp>
          <p:nvSpPr>
            <p:cNvPr id="23" name="Freeform 21"/>
            <p:cNvSpPr>
              <a:spLocks noEditPoints="1"/>
            </p:cNvSpPr>
            <p:nvPr/>
          </p:nvSpPr>
          <p:spPr bwMode="ltGray">
            <a:xfrm>
              <a:off x="5470" y="1433"/>
              <a:ext cx="90" cy="108"/>
            </a:xfrm>
            <a:custGeom>
              <a:avLst/>
              <a:gdLst/>
              <a:ahLst/>
              <a:cxnLst>
                <a:cxn ang="0">
                  <a:pos x="6" y="90"/>
                </a:cxn>
                <a:cxn ang="0">
                  <a:pos x="18" y="102"/>
                </a:cxn>
                <a:cxn ang="0">
                  <a:pos x="30" y="108"/>
                </a:cxn>
                <a:cxn ang="0">
                  <a:pos x="60" y="108"/>
                </a:cxn>
                <a:cxn ang="0">
                  <a:pos x="84" y="96"/>
                </a:cxn>
                <a:cxn ang="0">
                  <a:pos x="90" y="84"/>
                </a:cxn>
                <a:cxn ang="0">
                  <a:pos x="90" y="66"/>
                </a:cxn>
                <a:cxn ang="0">
                  <a:pos x="84" y="36"/>
                </a:cxn>
                <a:cxn ang="0">
                  <a:pos x="72" y="18"/>
                </a:cxn>
                <a:cxn ang="0">
                  <a:pos x="60" y="6"/>
                </a:cxn>
                <a:cxn ang="0">
                  <a:pos x="54" y="0"/>
                </a:cxn>
                <a:cxn ang="0">
                  <a:pos x="54" y="0"/>
                </a:cxn>
                <a:cxn ang="0">
                  <a:pos x="48" y="0"/>
                </a:cxn>
                <a:cxn ang="0">
                  <a:pos x="24" y="24"/>
                </a:cxn>
                <a:cxn ang="0">
                  <a:pos x="12" y="48"/>
                </a:cxn>
                <a:cxn ang="0">
                  <a:pos x="0" y="66"/>
                </a:cxn>
                <a:cxn ang="0">
                  <a:pos x="6" y="90"/>
                </a:cxn>
                <a:cxn ang="0">
                  <a:pos x="6" y="90"/>
                </a:cxn>
                <a:cxn ang="0">
                  <a:pos x="18" y="66"/>
                </a:cxn>
                <a:cxn ang="0">
                  <a:pos x="24" y="48"/>
                </a:cxn>
                <a:cxn ang="0">
                  <a:pos x="36" y="30"/>
                </a:cxn>
                <a:cxn ang="0">
                  <a:pos x="42" y="18"/>
                </a:cxn>
                <a:cxn ang="0">
                  <a:pos x="48" y="12"/>
                </a:cxn>
                <a:cxn ang="0">
                  <a:pos x="78" y="42"/>
                </a:cxn>
                <a:cxn ang="0">
                  <a:pos x="84" y="66"/>
                </a:cxn>
                <a:cxn ang="0">
                  <a:pos x="66" y="90"/>
                </a:cxn>
                <a:cxn ang="0">
                  <a:pos x="54" y="96"/>
                </a:cxn>
                <a:cxn ang="0">
                  <a:pos x="42" y="96"/>
                </a:cxn>
                <a:cxn ang="0">
                  <a:pos x="30" y="96"/>
                </a:cxn>
                <a:cxn ang="0">
                  <a:pos x="24" y="84"/>
                </a:cxn>
                <a:cxn ang="0">
                  <a:pos x="18" y="78"/>
                </a:cxn>
                <a:cxn ang="0">
                  <a:pos x="18" y="66"/>
                </a:cxn>
                <a:cxn ang="0">
                  <a:pos x="18" y="66"/>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cs-CZ"/>
            </a:p>
          </p:txBody>
        </p:sp>
        <p:sp>
          <p:nvSpPr>
            <p:cNvPr id="24" name="Freeform 22"/>
            <p:cNvSpPr>
              <a:spLocks noEditPoints="1"/>
            </p:cNvSpPr>
            <p:nvPr/>
          </p:nvSpPr>
          <p:spPr bwMode="ltGray">
            <a:xfrm>
              <a:off x="5428" y="3525"/>
              <a:ext cx="66" cy="96"/>
            </a:xfrm>
            <a:custGeom>
              <a:avLst/>
              <a:gdLst/>
              <a:ahLst/>
              <a:cxnLst>
                <a:cxn ang="0">
                  <a:pos x="30" y="96"/>
                </a:cxn>
                <a:cxn ang="0">
                  <a:pos x="54" y="72"/>
                </a:cxn>
                <a:cxn ang="0">
                  <a:pos x="66" y="48"/>
                </a:cxn>
                <a:cxn ang="0">
                  <a:pos x="66" y="24"/>
                </a:cxn>
                <a:cxn ang="0">
                  <a:pos x="54" y="6"/>
                </a:cxn>
                <a:cxn ang="0">
                  <a:pos x="30" y="0"/>
                </a:cxn>
                <a:cxn ang="0">
                  <a:pos x="18" y="0"/>
                </a:cxn>
                <a:cxn ang="0">
                  <a:pos x="6" y="12"/>
                </a:cxn>
                <a:cxn ang="0">
                  <a:pos x="0" y="36"/>
                </a:cxn>
                <a:cxn ang="0">
                  <a:pos x="6" y="60"/>
                </a:cxn>
                <a:cxn ang="0">
                  <a:pos x="18" y="84"/>
                </a:cxn>
                <a:cxn ang="0">
                  <a:pos x="30" y="96"/>
                </a:cxn>
                <a:cxn ang="0">
                  <a:pos x="30" y="96"/>
                </a:cxn>
                <a:cxn ang="0">
                  <a:pos x="30" y="12"/>
                </a:cxn>
                <a:cxn ang="0">
                  <a:pos x="48" y="18"/>
                </a:cxn>
                <a:cxn ang="0">
                  <a:pos x="54" y="24"/>
                </a:cxn>
                <a:cxn ang="0">
                  <a:pos x="54" y="36"/>
                </a:cxn>
                <a:cxn ang="0">
                  <a:pos x="48" y="48"/>
                </a:cxn>
                <a:cxn ang="0">
                  <a:pos x="36" y="66"/>
                </a:cxn>
                <a:cxn ang="0">
                  <a:pos x="30" y="78"/>
                </a:cxn>
                <a:cxn ang="0">
                  <a:pos x="18" y="66"/>
                </a:cxn>
                <a:cxn ang="0">
                  <a:pos x="12" y="48"/>
                </a:cxn>
                <a:cxn ang="0">
                  <a:pos x="6" y="30"/>
                </a:cxn>
                <a:cxn ang="0">
                  <a:pos x="18" y="12"/>
                </a:cxn>
                <a:cxn ang="0">
                  <a:pos x="30" y="12"/>
                </a:cxn>
                <a:cxn ang="0">
                  <a:pos x="30" y="12"/>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cs-CZ"/>
            </a:p>
          </p:txBody>
        </p:sp>
        <p:sp>
          <p:nvSpPr>
            <p:cNvPr id="25" name="Freeform 23"/>
            <p:cNvSpPr>
              <a:spLocks/>
            </p:cNvSpPr>
            <p:nvPr/>
          </p:nvSpPr>
          <p:spPr bwMode="ltGray">
            <a:xfrm>
              <a:off x="3017" y="1127"/>
              <a:ext cx="2603" cy="444"/>
            </a:xfrm>
            <a:custGeom>
              <a:avLst/>
              <a:gdLst/>
              <a:ahLst/>
              <a:cxnLst>
                <a:cxn ang="0">
                  <a:pos x="2577" y="0"/>
                </a:cxn>
                <a:cxn ang="0">
                  <a:pos x="2594" y="72"/>
                </a:cxn>
                <a:cxn ang="0">
                  <a:pos x="6" y="444"/>
                </a:cxn>
                <a:cxn ang="0">
                  <a:pos x="0" y="396"/>
                </a:cxn>
                <a:cxn ang="0">
                  <a:pos x="1225" y="96"/>
                </a:cxn>
                <a:cxn ang="0">
                  <a:pos x="1351" y="78"/>
                </a:cxn>
                <a:cxn ang="0">
                  <a:pos x="2577" y="0"/>
                </a:cxn>
                <a:cxn ang="0">
                  <a:pos x="2577" y="0"/>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cs-CZ"/>
            </a:p>
          </p:txBody>
        </p:sp>
        <p:sp>
          <p:nvSpPr>
            <p:cNvPr id="26" name="Freeform 24"/>
            <p:cNvSpPr>
              <a:spLocks noEditPoints="1"/>
            </p:cNvSpPr>
            <p:nvPr/>
          </p:nvSpPr>
          <p:spPr bwMode="ltGray">
            <a:xfrm>
              <a:off x="2934" y="3773"/>
              <a:ext cx="84" cy="95"/>
            </a:xfrm>
            <a:custGeom>
              <a:avLst/>
              <a:gdLst/>
              <a:ahLst/>
              <a:cxnLst>
                <a:cxn ang="0">
                  <a:pos x="36" y="95"/>
                </a:cxn>
                <a:cxn ang="0">
                  <a:pos x="60" y="77"/>
                </a:cxn>
                <a:cxn ang="0">
                  <a:pos x="78" y="53"/>
                </a:cxn>
                <a:cxn ang="0">
                  <a:pos x="84" y="42"/>
                </a:cxn>
                <a:cxn ang="0">
                  <a:pos x="84" y="30"/>
                </a:cxn>
                <a:cxn ang="0">
                  <a:pos x="72" y="6"/>
                </a:cxn>
                <a:cxn ang="0">
                  <a:pos x="42" y="0"/>
                </a:cxn>
                <a:cxn ang="0">
                  <a:pos x="30" y="0"/>
                </a:cxn>
                <a:cxn ang="0">
                  <a:pos x="12" y="12"/>
                </a:cxn>
                <a:cxn ang="0">
                  <a:pos x="0" y="24"/>
                </a:cxn>
                <a:cxn ang="0">
                  <a:pos x="0" y="36"/>
                </a:cxn>
                <a:cxn ang="0">
                  <a:pos x="6" y="59"/>
                </a:cxn>
                <a:cxn ang="0">
                  <a:pos x="24" y="83"/>
                </a:cxn>
                <a:cxn ang="0">
                  <a:pos x="36" y="95"/>
                </a:cxn>
                <a:cxn ang="0">
                  <a:pos x="36" y="95"/>
                </a:cxn>
                <a:cxn ang="0">
                  <a:pos x="48" y="12"/>
                </a:cxn>
                <a:cxn ang="0">
                  <a:pos x="66" y="18"/>
                </a:cxn>
                <a:cxn ang="0">
                  <a:pos x="72" y="30"/>
                </a:cxn>
                <a:cxn ang="0">
                  <a:pos x="72" y="42"/>
                </a:cxn>
                <a:cxn ang="0">
                  <a:pos x="66" y="53"/>
                </a:cxn>
                <a:cxn ang="0">
                  <a:pos x="48" y="71"/>
                </a:cxn>
                <a:cxn ang="0">
                  <a:pos x="42" y="77"/>
                </a:cxn>
                <a:cxn ang="0">
                  <a:pos x="36" y="77"/>
                </a:cxn>
                <a:cxn ang="0">
                  <a:pos x="24" y="65"/>
                </a:cxn>
                <a:cxn ang="0">
                  <a:pos x="18" y="48"/>
                </a:cxn>
                <a:cxn ang="0">
                  <a:pos x="18" y="30"/>
                </a:cxn>
                <a:cxn ang="0">
                  <a:pos x="30" y="12"/>
                </a:cxn>
                <a:cxn ang="0">
                  <a:pos x="48" y="12"/>
                </a:cxn>
                <a:cxn ang="0">
                  <a:pos x="48" y="12"/>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cs-CZ"/>
            </a:p>
          </p:txBody>
        </p:sp>
        <p:sp>
          <p:nvSpPr>
            <p:cNvPr id="27" name="Freeform 25"/>
            <p:cNvSpPr>
              <a:spLocks noEditPoints="1"/>
            </p:cNvSpPr>
            <p:nvPr/>
          </p:nvSpPr>
          <p:spPr bwMode="ltGray">
            <a:xfrm>
              <a:off x="3779" y="3872"/>
              <a:ext cx="90" cy="108"/>
            </a:xfrm>
            <a:custGeom>
              <a:avLst/>
              <a:gdLst/>
              <a:ahLst/>
              <a:cxnLst>
                <a:cxn ang="0">
                  <a:pos x="12" y="96"/>
                </a:cxn>
                <a:cxn ang="0">
                  <a:pos x="24" y="108"/>
                </a:cxn>
                <a:cxn ang="0">
                  <a:pos x="42" y="108"/>
                </a:cxn>
                <a:cxn ang="0">
                  <a:pos x="66" y="102"/>
                </a:cxn>
                <a:cxn ang="0">
                  <a:pos x="84" y="78"/>
                </a:cxn>
                <a:cxn ang="0">
                  <a:pos x="90" y="66"/>
                </a:cxn>
                <a:cxn ang="0">
                  <a:pos x="84" y="48"/>
                </a:cxn>
                <a:cxn ang="0">
                  <a:pos x="66" y="24"/>
                </a:cxn>
                <a:cxn ang="0">
                  <a:pos x="48" y="12"/>
                </a:cxn>
                <a:cxn ang="0">
                  <a:pos x="36" y="0"/>
                </a:cxn>
                <a:cxn ang="0">
                  <a:pos x="30" y="0"/>
                </a:cxn>
                <a:cxn ang="0">
                  <a:pos x="30" y="0"/>
                </a:cxn>
                <a:cxn ang="0">
                  <a:pos x="24" y="0"/>
                </a:cxn>
                <a:cxn ang="0">
                  <a:pos x="12" y="30"/>
                </a:cxn>
                <a:cxn ang="0">
                  <a:pos x="0" y="54"/>
                </a:cxn>
                <a:cxn ang="0">
                  <a:pos x="0" y="78"/>
                </a:cxn>
                <a:cxn ang="0">
                  <a:pos x="12" y="96"/>
                </a:cxn>
                <a:cxn ang="0">
                  <a:pos x="12" y="96"/>
                </a:cxn>
                <a:cxn ang="0">
                  <a:pos x="12" y="72"/>
                </a:cxn>
                <a:cxn ang="0">
                  <a:pos x="18" y="54"/>
                </a:cxn>
                <a:cxn ang="0">
                  <a:pos x="24" y="36"/>
                </a:cxn>
                <a:cxn ang="0">
                  <a:pos x="30" y="18"/>
                </a:cxn>
                <a:cxn ang="0">
                  <a:pos x="30" y="12"/>
                </a:cxn>
                <a:cxn ang="0">
                  <a:pos x="48" y="24"/>
                </a:cxn>
                <a:cxn ang="0">
                  <a:pos x="66" y="36"/>
                </a:cxn>
                <a:cxn ang="0">
                  <a:pos x="78" y="54"/>
                </a:cxn>
                <a:cxn ang="0">
                  <a:pos x="78" y="72"/>
                </a:cxn>
                <a:cxn ang="0">
                  <a:pos x="72" y="84"/>
                </a:cxn>
                <a:cxn ang="0">
                  <a:pos x="48" y="96"/>
                </a:cxn>
                <a:cxn ang="0">
                  <a:pos x="36" y="96"/>
                </a:cxn>
                <a:cxn ang="0">
                  <a:pos x="24" y="90"/>
                </a:cxn>
                <a:cxn ang="0">
                  <a:pos x="18" y="84"/>
                </a:cxn>
                <a:cxn ang="0">
                  <a:pos x="12" y="72"/>
                </a:cxn>
                <a:cxn ang="0">
                  <a:pos x="12" y="72"/>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cs-CZ"/>
            </a:p>
          </p:txBody>
        </p:sp>
        <p:sp>
          <p:nvSpPr>
            <p:cNvPr id="28" name="Freeform 26"/>
            <p:cNvSpPr>
              <a:spLocks noEditPoints="1"/>
            </p:cNvSpPr>
            <p:nvPr/>
          </p:nvSpPr>
          <p:spPr bwMode="ltGray">
            <a:xfrm>
              <a:off x="2400" y="3872"/>
              <a:ext cx="72" cy="90"/>
            </a:xfrm>
            <a:custGeom>
              <a:avLst/>
              <a:gdLst/>
              <a:ahLst/>
              <a:cxnLst>
                <a:cxn ang="0">
                  <a:pos x="71" y="90"/>
                </a:cxn>
                <a:cxn ang="0">
                  <a:pos x="71" y="60"/>
                </a:cxn>
                <a:cxn ang="0">
                  <a:pos x="71" y="36"/>
                </a:cxn>
                <a:cxn ang="0">
                  <a:pos x="60" y="12"/>
                </a:cxn>
                <a:cxn ang="0">
                  <a:pos x="36" y="0"/>
                </a:cxn>
                <a:cxn ang="0">
                  <a:pos x="12" y="12"/>
                </a:cxn>
                <a:cxn ang="0">
                  <a:pos x="0" y="36"/>
                </a:cxn>
                <a:cxn ang="0">
                  <a:pos x="6" y="60"/>
                </a:cxn>
                <a:cxn ang="0">
                  <a:pos x="30" y="78"/>
                </a:cxn>
                <a:cxn ang="0">
                  <a:pos x="54" y="90"/>
                </a:cxn>
                <a:cxn ang="0">
                  <a:pos x="71" y="90"/>
                </a:cxn>
                <a:cxn ang="0">
                  <a:pos x="71" y="90"/>
                </a:cxn>
                <a:cxn ang="0">
                  <a:pos x="24" y="18"/>
                </a:cxn>
                <a:cxn ang="0">
                  <a:pos x="42" y="18"/>
                </a:cxn>
                <a:cxn ang="0">
                  <a:pos x="54" y="18"/>
                </a:cxn>
                <a:cxn ang="0">
                  <a:pos x="60" y="42"/>
                </a:cxn>
                <a:cxn ang="0">
                  <a:pos x="60" y="66"/>
                </a:cxn>
                <a:cxn ang="0">
                  <a:pos x="60" y="72"/>
                </a:cxn>
                <a:cxn ang="0">
                  <a:pos x="60" y="78"/>
                </a:cxn>
                <a:cxn ang="0">
                  <a:pos x="42" y="72"/>
                </a:cxn>
                <a:cxn ang="0">
                  <a:pos x="24" y="66"/>
                </a:cxn>
                <a:cxn ang="0">
                  <a:pos x="12" y="48"/>
                </a:cxn>
                <a:cxn ang="0">
                  <a:pos x="12" y="30"/>
                </a:cxn>
                <a:cxn ang="0">
                  <a:pos x="24" y="18"/>
                </a:cxn>
                <a:cxn ang="0">
                  <a:pos x="24" y="18"/>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cs-CZ"/>
            </a:p>
          </p:txBody>
        </p:sp>
        <p:sp>
          <p:nvSpPr>
            <p:cNvPr id="29" name="Oval 27"/>
            <p:cNvSpPr>
              <a:spLocks noChangeArrowheads="1"/>
            </p:cNvSpPr>
            <p:nvPr/>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w="9525">
              <a:noFill/>
              <a:round/>
              <a:headEnd/>
              <a:tailEnd/>
            </a:ln>
            <a:effectLst/>
          </p:spPr>
          <p:txBody>
            <a:bodyPr/>
            <a:lstStyle/>
            <a:p>
              <a:pPr>
                <a:defRPr/>
              </a:pPr>
              <a:endParaRPr lang="cs-CZ"/>
            </a:p>
          </p:txBody>
        </p:sp>
        <p:sp>
          <p:nvSpPr>
            <p:cNvPr id="30" name="Oval 28"/>
            <p:cNvSpPr>
              <a:spLocks noChangeArrowheads="1"/>
            </p:cNvSpPr>
            <p:nvPr/>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cs-CZ"/>
            </a:p>
          </p:txBody>
        </p:sp>
        <p:sp>
          <p:nvSpPr>
            <p:cNvPr id="31" name="Oval 29"/>
            <p:cNvSpPr>
              <a:spLocks noChangeArrowheads="1"/>
            </p:cNvSpPr>
            <p:nvPr/>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w="9525">
              <a:noFill/>
              <a:round/>
              <a:headEnd/>
              <a:tailEnd/>
            </a:ln>
            <a:effectLst/>
          </p:spPr>
          <p:txBody>
            <a:bodyPr/>
            <a:lstStyle/>
            <a:p>
              <a:pPr>
                <a:defRPr/>
              </a:pPr>
              <a:endParaRPr lang="cs-CZ"/>
            </a:p>
          </p:txBody>
        </p:sp>
        <p:sp>
          <p:nvSpPr>
            <p:cNvPr id="32" name="Freeform 30"/>
            <p:cNvSpPr>
              <a:spLocks noEditPoints="1"/>
            </p:cNvSpPr>
            <p:nvPr/>
          </p:nvSpPr>
          <p:spPr bwMode="ltGray">
            <a:xfrm>
              <a:off x="3743" y="3788"/>
              <a:ext cx="90" cy="96"/>
            </a:xfrm>
            <a:custGeom>
              <a:avLst/>
              <a:gdLst/>
              <a:ahLst/>
              <a:cxnLst>
                <a:cxn ang="0">
                  <a:pos x="66" y="96"/>
                </a:cxn>
                <a:cxn ang="0">
                  <a:pos x="78" y="66"/>
                </a:cxn>
                <a:cxn ang="0">
                  <a:pos x="90" y="42"/>
                </a:cxn>
                <a:cxn ang="0">
                  <a:pos x="78" y="18"/>
                </a:cxn>
                <a:cxn ang="0">
                  <a:pos x="60" y="0"/>
                </a:cxn>
                <a:cxn ang="0">
                  <a:pos x="30" y="6"/>
                </a:cxn>
                <a:cxn ang="0">
                  <a:pos x="18" y="18"/>
                </a:cxn>
                <a:cxn ang="0">
                  <a:pos x="6" y="30"/>
                </a:cxn>
                <a:cxn ang="0">
                  <a:pos x="0" y="42"/>
                </a:cxn>
                <a:cxn ang="0">
                  <a:pos x="6" y="60"/>
                </a:cxn>
                <a:cxn ang="0">
                  <a:pos x="24" y="78"/>
                </a:cxn>
                <a:cxn ang="0">
                  <a:pos x="48" y="90"/>
                </a:cxn>
                <a:cxn ang="0">
                  <a:pos x="66" y="96"/>
                </a:cxn>
                <a:cxn ang="0">
                  <a:pos x="66" y="96"/>
                </a:cxn>
                <a:cxn ang="0">
                  <a:pos x="42" y="18"/>
                </a:cxn>
                <a:cxn ang="0">
                  <a:pos x="60" y="18"/>
                </a:cxn>
                <a:cxn ang="0">
                  <a:pos x="72" y="24"/>
                </a:cxn>
                <a:cxn ang="0">
                  <a:pos x="72" y="36"/>
                </a:cxn>
                <a:cxn ang="0">
                  <a:pos x="72" y="48"/>
                </a:cxn>
                <a:cxn ang="0">
                  <a:pos x="66" y="72"/>
                </a:cxn>
                <a:cxn ang="0">
                  <a:pos x="60" y="78"/>
                </a:cxn>
                <a:cxn ang="0">
                  <a:pos x="60" y="84"/>
                </a:cxn>
                <a:cxn ang="0">
                  <a:pos x="42" y="72"/>
                </a:cxn>
                <a:cxn ang="0">
                  <a:pos x="30" y="66"/>
                </a:cxn>
                <a:cxn ang="0">
                  <a:pos x="18" y="42"/>
                </a:cxn>
                <a:cxn ang="0">
                  <a:pos x="24" y="30"/>
                </a:cxn>
                <a:cxn ang="0">
                  <a:pos x="42" y="18"/>
                </a:cxn>
                <a:cxn ang="0">
                  <a:pos x="42" y="18"/>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cs-CZ"/>
            </a:p>
          </p:txBody>
        </p:sp>
        <p:sp>
          <p:nvSpPr>
            <p:cNvPr id="33" name="Freeform 31"/>
            <p:cNvSpPr>
              <a:spLocks noEditPoints="1"/>
            </p:cNvSpPr>
            <p:nvPr/>
          </p:nvSpPr>
          <p:spPr bwMode="ltGray">
            <a:xfrm>
              <a:off x="5422" y="3603"/>
              <a:ext cx="72" cy="108"/>
            </a:xfrm>
            <a:custGeom>
              <a:avLst/>
              <a:gdLst/>
              <a:ahLst/>
              <a:cxnLst>
                <a:cxn ang="0">
                  <a:pos x="0" y="90"/>
                </a:cxn>
                <a:cxn ang="0">
                  <a:pos x="12" y="102"/>
                </a:cxn>
                <a:cxn ang="0">
                  <a:pos x="24" y="108"/>
                </a:cxn>
                <a:cxn ang="0">
                  <a:pos x="48" y="108"/>
                </a:cxn>
                <a:cxn ang="0">
                  <a:pos x="66" y="96"/>
                </a:cxn>
                <a:cxn ang="0">
                  <a:pos x="72" y="66"/>
                </a:cxn>
                <a:cxn ang="0">
                  <a:pos x="66" y="42"/>
                </a:cxn>
                <a:cxn ang="0">
                  <a:pos x="60" y="18"/>
                </a:cxn>
                <a:cxn ang="0">
                  <a:pos x="48" y="6"/>
                </a:cxn>
                <a:cxn ang="0">
                  <a:pos x="42" y="0"/>
                </a:cxn>
                <a:cxn ang="0">
                  <a:pos x="42" y="0"/>
                </a:cxn>
                <a:cxn ang="0">
                  <a:pos x="36" y="0"/>
                </a:cxn>
                <a:cxn ang="0">
                  <a:pos x="18" y="24"/>
                </a:cxn>
                <a:cxn ang="0">
                  <a:pos x="6" y="48"/>
                </a:cxn>
                <a:cxn ang="0">
                  <a:pos x="0" y="66"/>
                </a:cxn>
                <a:cxn ang="0">
                  <a:pos x="0" y="90"/>
                </a:cxn>
                <a:cxn ang="0">
                  <a:pos x="0" y="90"/>
                </a:cxn>
                <a:cxn ang="0">
                  <a:pos x="12" y="66"/>
                </a:cxn>
                <a:cxn ang="0">
                  <a:pos x="18" y="48"/>
                </a:cxn>
                <a:cxn ang="0">
                  <a:pos x="24" y="36"/>
                </a:cxn>
                <a:cxn ang="0">
                  <a:pos x="30" y="24"/>
                </a:cxn>
                <a:cxn ang="0">
                  <a:pos x="36" y="18"/>
                </a:cxn>
                <a:cxn ang="0">
                  <a:pos x="54" y="30"/>
                </a:cxn>
                <a:cxn ang="0">
                  <a:pos x="60" y="48"/>
                </a:cxn>
                <a:cxn ang="0">
                  <a:pos x="66" y="72"/>
                </a:cxn>
                <a:cxn ang="0">
                  <a:pos x="66" y="84"/>
                </a:cxn>
                <a:cxn ang="0">
                  <a:pos x="54" y="96"/>
                </a:cxn>
                <a:cxn ang="0">
                  <a:pos x="30" y="102"/>
                </a:cxn>
                <a:cxn ang="0">
                  <a:pos x="24" y="96"/>
                </a:cxn>
                <a:cxn ang="0">
                  <a:pos x="12" y="90"/>
                </a:cxn>
                <a:cxn ang="0">
                  <a:pos x="12" y="78"/>
                </a:cxn>
                <a:cxn ang="0">
                  <a:pos x="12" y="66"/>
                </a:cxn>
                <a:cxn ang="0">
                  <a:pos x="12" y="66"/>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cs-CZ"/>
            </a:p>
          </p:txBody>
        </p:sp>
        <p:sp>
          <p:nvSpPr>
            <p:cNvPr id="34" name="Rectangle 32"/>
            <p:cNvSpPr>
              <a:spLocks noChangeArrowheads="1"/>
            </p:cNvSpPr>
            <p:nvPr/>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w="9525">
              <a:noFill/>
              <a:miter lim="800000"/>
              <a:headEnd/>
              <a:tailEnd/>
            </a:ln>
            <a:effectLst/>
          </p:spPr>
          <p:txBody>
            <a:bodyPr/>
            <a:lstStyle/>
            <a:p>
              <a:pPr>
                <a:defRPr/>
              </a:pPr>
              <a:endParaRPr lang="cs-CZ"/>
            </a:p>
          </p:txBody>
        </p:sp>
        <p:sp>
          <p:nvSpPr>
            <p:cNvPr id="35" name="Rectangle 33"/>
            <p:cNvSpPr>
              <a:spLocks noChangeArrowheads="1"/>
            </p:cNvSpPr>
            <p:nvPr/>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cs-CZ"/>
            </a:p>
          </p:txBody>
        </p:sp>
        <p:sp>
          <p:nvSpPr>
            <p:cNvPr id="36" name="AutoShape 34"/>
            <p:cNvSpPr>
              <a:spLocks noChangeArrowheads="1"/>
            </p:cNvSpPr>
            <p:nvPr/>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cs-CZ"/>
            </a:p>
          </p:txBody>
        </p:sp>
        <p:sp>
          <p:nvSpPr>
            <p:cNvPr id="37" name="Freeform 35"/>
            <p:cNvSpPr>
              <a:spLocks/>
            </p:cNvSpPr>
            <p:nvPr/>
          </p:nvSpPr>
          <p:spPr bwMode="ltGray">
            <a:xfrm>
              <a:off x="4306" y="1529"/>
              <a:ext cx="252" cy="1576"/>
            </a:xfrm>
            <a:custGeom>
              <a:avLst/>
              <a:gdLst/>
              <a:ahLst/>
              <a:cxnLst>
                <a:cxn ang="0">
                  <a:pos x="252" y="1576"/>
                </a:cxn>
                <a:cxn ang="0">
                  <a:pos x="12" y="84"/>
                </a:cxn>
                <a:cxn ang="0">
                  <a:pos x="12" y="60"/>
                </a:cxn>
                <a:cxn ang="0">
                  <a:pos x="0" y="12"/>
                </a:cxn>
                <a:cxn ang="0">
                  <a:pos x="72" y="0"/>
                </a:cxn>
                <a:cxn ang="0">
                  <a:pos x="72" y="0"/>
                </a:cxn>
                <a:cxn ang="0">
                  <a:pos x="78" y="48"/>
                </a:cxn>
                <a:cxn ang="0">
                  <a:pos x="88" y="66"/>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defRPr/>
              </a:pPr>
              <a:endParaRPr lang="cs-CZ"/>
            </a:p>
          </p:txBody>
        </p:sp>
        <p:sp>
          <p:nvSpPr>
            <p:cNvPr id="38" name="Freeform 36"/>
            <p:cNvSpPr>
              <a:spLocks/>
            </p:cNvSpPr>
            <p:nvPr/>
          </p:nvSpPr>
          <p:spPr bwMode="ltGray">
            <a:xfrm>
              <a:off x="4169" y="1421"/>
              <a:ext cx="317" cy="138"/>
            </a:xfrm>
            <a:custGeom>
              <a:avLst/>
              <a:gdLst/>
              <a:ahLst/>
              <a:cxnLst>
                <a:cxn ang="0">
                  <a:pos x="161" y="0"/>
                </a:cxn>
                <a:cxn ang="0">
                  <a:pos x="227" y="6"/>
                </a:cxn>
                <a:cxn ang="0">
                  <a:pos x="275" y="36"/>
                </a:cxn>
                <a:cxn ang="0">
                  <a:pos x="304" y="78"/>
                </a:cxn>
                <a:cxn ang="0">
                  <a:pos x="316" y="138"/>
                </a:cxn>
                <a:cxn ang="0">
                  <a:pos x="0" y="138"/>
                </a:cxn>
                <a:cxn ang="0">
                  <a:pos x="11" y="78"/>
                </a:cxn>
                <a:cxn ang="0">
                  <a:pos x="47" y="36"/>
                </a:cxn>
                <a:cxn ang="0">
                  <a:pos x="95" y="6"/>
                </a:cxn>
                <a:cxn ang="0">
                  <a:pos x="161" y="0"/>
                </a:cxn>
                <a:cxn ang="0">
                  <a:pos x="161" y="0"/>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cs-CZ"/>
            </a:p>
          </p:txBody>
        </p:sp>
      </p:grpSp>
      <p:sp>
        <p:nvSpPr>
          <p:cNvPr id="10279" name="Rectangle 39"/>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cs-CZ"/>
              <a:t>Klepnutím lze upravit styl předlohy podnadpisů.</a:t>
            </a:r>
          </a:p>
        </p:txBody>
      </p:sp>
      <p:sp>
        <p:nvSpPr>
          <p:cNvPr id="10280" name="Rectangle 40"/>
          <p:cNvSpPr>
            <a:spLocks noGrp="1" noChangeArrowheads="1"/>
          </p:cNvSpPr>
          <p:nvPr>
            <p:ph type="ctrTitle"/>
          </p:nvPr>
        </p:nvSpPr>
        <p:spPr>
          <a:xfrm>
            <a:off x="685800" y="1768475"/>
            <a:ext cx="7772400" cy="1736725"/>
          </a:xfrm>
        </p:spPr>
        <p:txBody>
          <a:bodyPr anchor="b" anchorCtr="1"/>
          <a:lstStyle>
            <a:lvl1pPr>
              <a:defRPr sz="5400"/>
            </a:lvl1pPr>
          </a:lstStyle>
          <a:p>
            <a:r>
              <a:rPr lang="cs-CZ"/>
              <a:t>Klepnutím lze upravit styl předlohy nadpisů.</a:t>
            </a:r>
          </a:p>
        </p:txBody>
      </p:sp>
      <p:sp>
        <p:nvSpPr>
          <p:cNvPr id="39" name="Rectangle 37"/>
          <p:cNvSpPr>
            <a:spLocks noGrp="1" noChangeArrowheads="1"/>
          </p:cNvSpPr>
          <p:nvPr>
            <p:ph type="dt" sz="half" idx="10"/>
          </p:nvPr>
        </p:nvSpPr>
        <p:spPr/>
        <p:txBody>
          <a:bodyPr/>
          <a:lstStyle>
            <a:lvl1pPr>
              <a:defRPr smtClean="0"/>
            </a:lvl1pPr>
          </a:lstStyle>
          <a:p>
            <a:pPr>
              <a:defRPr/>
            </a:pPr>
            <a:r>
              <a:rPr lang="cs-CZ"/>
              <a:t>8</a:t>
            </a:r>
          </a:p>
        </p:txBody>
      </p:sp>
      <p:sp>
        <p:nvSpPr>
          <p:cNvPr id="40" name="Rectangle 38"/>
          <p:cNvSpPr>
            <a:spLocks noGrp="1" noChangeArrowheads="1"/>
          </p:cNvSpPr>
          <p:nvPr>
            <p:ph type="ftr" sz="quarter" idx="11"/>
          </p:nvPr>
        </p:nvSpPr>
        <p:spPr/>
        <p:txBody>
          <a:bodyPr/>
          <a:lstStyle>
            <a:lvl1pPr>
              <a:defRPr smtClean="0"/>
            </a:lvl1pPr>
          </a:lstStyle>
          <a:p>
            <a:pPr>
              <a:defRPr/>
            </a:pPr>
            <a:r>
              <a:rPr lang="cs-CZ"/>
              <a:t>Křesťanská sociální etika. M. Martinek. Jabok 2022</a:t>
            </a:r>
          </a:p>
        </p:txBody>
      </p:sp>
      <p:sp>
        <p:nvSpPr>
          <p:cNvPr id="41" name="Rectangle 41"/>
          <p:cNvSpPr>
            <a:spLocks noGrp="1" noChangeArrowheads="1"/>
          </p:cNvSpPr>
          <p:nvPr>
            <p:ph type="sldNum" sz="quarter" idx="12"/>
          </p:nvPr>
        </p:nvSpPr>
        <p:spPr/>
        <p:txBody>
          <a:bodyPr/>
          <a:lstStyle>
            <a:lvl1pPr>
              <a:defRPr smtClean="0"/>
            </a:lvl1pPr>
          </a:lstStyle>
          <a:p>
            <a:pPr>
              <a:defRPr/>
            </a:pPr>
            <a:fld id="{7ED3958D-5285-48BF-AEA8-80FFDE59C0D2}" type="slidenum">
              <a:rPr lang="cs-CZ"/>
              <a:pPr>
                <a:defRPr/>
              </a:pPr>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svislý text 2"/>
          <p:cNvSpPr>
            <a:spLocks noGrp="1"/>
          </p:cNvSpPr>
          <p:nvPr>
            <p:ph type="body" orient="vert" idx="1"/>
          </p:nvPr>
        </p:nvSpPr>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39"/>
          <p:cNvSpPr>
            <a:spLocks noGrp="1" noChangeArrowheads="1"/>
          </p:cNvSpPr>
          <p:nvPr>
            <p:ph type="dt" sz="half" idx="10"/>
          </p:nvPr>
        </p:nvSpPr>
        <p:spPr>
          <a:ln/>
        </p:spPr>
        <p:txBody>
          <a:bodyPr/>
          <a:lstStyle>
            <a:lvl1pPr>
              <a:defRPr/>
            </a:lvl1pPr>
          </a:lstStyle>
          <a:p>
            <a:pPr>
              <a:defRPr/>
            </a:pPr>
            <a:r>
              <a:rPr lang="cs-CZ"/>
              <a:t>8</a:t>
            </a:r>
          </a:p>
        </p:txBody>
      </p:sp>
      <p:sp>
        <p:nvSpPr>
          <p:cNvPr id="5" name="Rectangle 40"/>
          <p:cNvSpPr>
            <a:spLocks noGrp="1" noChangeArrowheads="1"/>
          </p:cNvSpPr>
          <p:nvPr>
            <p:ph type="ftr" sz="quarter" idx="11"/>
          </p:nvPr>
        </p:nvSpPr>
        <p:spPr>
          <a:ln/>
        </p:spPr>
        <p:txBody>
          <a:bodyPr/>
          <a:lstStyle>
            <a:lvl1pPr>
              <a:defRPr/>
            </a:lvl1pPr>
          </a:lstStyle>
          <a:p>
            <a:pPr>
              <a:defRPr/>
            </a:pPr>
            <a:r>
              <a:rPr lang="cs-CZ"/>
              <a:t>Křesťanská sociální etika. M. Martinek. Jabok 2022</a:t>
            </a:r>
          </a:p>
        </p:txBody>
      </p:sp>
      <p:sp>
        <p:nvSpPr>
          <p:cNvPr id="6" name="Rectangle 41"/>
          <p:cNvSpPr>
            <a:spLocks noGrp="1" noChangeArrowheads="1"/>
          </p:cNvSpPr>
          <p:nvPr>
            <p:ph type="sldNum" sz="quarter" idx="12"/>
          </p:nvPr>
        </p:nvSpPr>
        <p:spPr>
          <a:ln/>
        </p:spPr>
        <p:txBody>
          <a:bodyPr/>
          <a:lstStyle>
            <a:lvl1pPr>
              <a:defRPr/>
            </a:lvl1pPr>
          </a:lstStyle>
          <a:p>
            <a:pPr>
              <a:defRPr/>
            </a:pPr>
            <a:fld id="{2CC98D33-22E1-4ECC-84E4-C8ED18229ADF}" type="slidenum">
              <a:rPr lang="cs-CZ"/>
              <a:pPr>
                <a:defRPr/>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7813"/>
            <a:ext cx="2057400" cy="5853112"/>
          </a:xfrm>
        </p:spPr>
        <p:txBody>
          <a:bodyPr vert="eaVert"/>
          <a:lstStyle/>
          <a:p>
            <a:r>
              <a:rPr lang="cs-CZ"/>
              <a:t>Klepnutím lze upravit styl předlohy nadpisů.</a:t>
            </a:r>
          </a:p>
        </p:txBody>
      </p:sp>
      <p:sp>
        <p:nvSpPr>
          <p:cNvPr id="3" name="Zástupný symbol pro svislý text 2"/>
          <p:cNvSpPr>
            <a:spLocks noGrp="1"/>
          </p:cNvSpPr>
          <p:nvPr>
            <p:ph type="body" orient="vert" idx="1"/>
          </p:nvPr>
        </p:nvSpPr>
        <p:spPr>
          <a:xfrm>
            <a:off x="457200" y="277813"/>
            <a:ext cx="6019800" cy="5853112"/>
          </a:xfrm>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39"/>
          <p:cNvSpPr>
            <a:spLocks noGrp="1" noChangeArrowheads="1"/>
          </p:cNvSpPr>
          <p:nvPr>
            <p:ph type="dt" sz="half" idx="10"/>
          </p:nvPr>
        </p:nvSpPr>
        <p:spPr>
          <a:ln/>
        </p:spPr>
        <p:txBody>
          <a:bodyPr/>
          <a:lstStyle>
            <a:lvl1pPr>
              <a:defRPr/>
            </a:lvl1pPr>
          </a:lstStyle>
          <a:p>
            <a:pPr>
              <a:defRPr/>
            </a:pPr>
            <a:r>
              <a:rPr lang="cs-CZ"/>
              <a:t>8</a:t>
            </a:r>
          </a:p>
        </p:txBody>
      </p:sp>
      <p:sp>
        <p:nvSpPr>
          <p:cNvPr id="5" name="Rectangle 40"/>
          <p:cNvSpPr>
            <a:spLocks noGrp="1" noChangeArrowheads="1"/>
          </p:cNvSpPr>
          <p:nvPr>
            <p:ph type="ftr" sz="quarter" idx="11"/>
          </p:nvPr>
        </p:nvSpPr>
        <p:spPr>
          <a:ln/>
        </p:spPr>
        <p:txBody>
          <a:bodyPr/>
          <a:lstStyle>
            <a:lvl1pPr>
              <a:defRPr/>
            </a:lvl1pPr>
          </a:lstStyle>
          <a:p>
            <a:pPr>
              <a:defRPr/>
            </a:pPr>
            <a:r>
              <a:rPr lang="cs-CZ"/>
              <a:t>Křesťanská sociální etika. M. Martinek. Jabok 2022</a:t>
            </a:r>
          </a:p>
        </p:txBody>
      </p:sp>
      <p:sp>
        <p:nvSpPr>
          <p:cNvPr id="6" name="Rectangle 41"/>
          <p:cNvSpPr>
            <a:spLocks noGrp="1" noChangeArrowheads="1"/>
          </p:cNvSpPr>
          <p:nvPr>
            <p:ph type="sldNum" sz="quarter" idx="12"/>
          </p:nvPr>
        </p:nvSpPr>
        <p:spPr>
          <a:ln/>
        </p:spPr>
        <p:txBody>
          <a:bodyPr/>
          <a:lstStyle>
            <a:lvl1pPr>
              <a:defRPr/>
            </a:lvl1pPr>
          </a:lstStyle>
          <a:p>
            <a:pPr>
              <a:defRPr/>
            </a:pPr>
            <a:fld id="{DD3FF9A6-67F0-4FFE-BB65-1EC500DBC1DB}" type="slidenum">
              <a:rPr lang="cs-CZ"/>
              <a:pPr>
                <a:defRPr/>
              </a:pPr>
              <a:t>‹#›</a:t>
            </a:fld>
            <a:endParaRPr lang="cs-CZ"/>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Nadpis, text a 2 obsahy">
    <p:spTree>
      <p:nvGrpSpPr>
        <p:cNvPr id="1" name=""/>
        <p:cNvGrpSpPr/>
        <p:nvPr/>
      </p:nvGrpSpPr>
      <p:grpSpPr>
        <a:xfrm>
          <a:off x="0" y="0"/>
          <a:ext cx="0" cy="0"/>
          <a:chOff x="0" y="0"/>
          <a:chExt cx="0" cy="0"/>
        </a:xfrm>
      </p:grpSpPr>
      <p:sp>
        <p:nvSpPr>
          <p:cNvPr id="2" name="Nadpis 1"/>
          <p:cNvSpPr>
            <a:spLocks noGrp="1"/>
          </p:cNvSpPr>
          <p:nvPr>
            <p:ph type="title"/>
          </p:nvPr>
        </p:nvSpPr>
        <p:spPr>
          <a:xfrm>
            <a:off x="457200" y="277813"/>
            <a:ext cx="8229600" cy="1143000"/>
          </a:xfrm>
        </p:spPr>
        <p:txBody>
          <a:bodyPr/>
          <a:lstStyle/>
          <a:p>
            <a:r>
              <a:rPr lang="cs-CZ"/>
              <a:t>Klepnutím lze upravit styl předlohy nadpisů.</a:t>
            </a:r>
          </a:p>
        </p:txBody>
      </p:sp>
      <p:sp>
        <p:nvSpPr>
          <p:cNvPr id="3" name="Zástupný symbol pro text 2"/>
          <p:cNvSpPr>
            <a:spLocks noGrp="1"/>
          </p:cNvSpPr>
          <p:nvPr>
            <p:ph type="body" sz="half" idx="1"/>
          </p:nvPr>
        </p:nvSpPr>
        <p:spPr>
          <a:xfrm>
            <a:off x="457200" y="1600200"/>
            <a:ext cx="4038600" cy="4530725"/>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quarter" idx="2"/>
          </p:nvPr>
        </p:nvSpPr>
        <p:spPr>
          <a:xfrm>
            <a:off x="4648200" y="1600200"/>
            <a:ext cx="4038600" cy="2189163"/>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obsah 4"/>
          <p:cNvSpPr>
            <a:spLocks noGrp="1"/>
          </p:cNvSpPr>
          <p:nvPr>
            <p:ph sz="quarter" idx="3"/>
          </p:nvPr>
        </p:nvSpPr>
        <p:spPr>
          <a:xfrm>
            <a:off x="4648200" y="3941763"/>
            <a:ext cx="4038600" cy="2189162"/>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Rectangle 39"/>
          <p:cNvSpPr>
            <a:spLocks noGrp="1" noChangeArrowheads="1"/>
          </p:cNvSpPr>
          <p:nvPr>
            <p:ph type="dt" sz="half" idx="10"/>
          </p:nvPr>
        </p:nvSpPr>
        <p:spPr>
          <a:ln/>
        </p:spPr>
        <p:txBody>
          <a:bodyPr/>
          <a:lstStyle>
            <a:lvl1pPr>
              <a:defRPr/>
            </a:lvl1pPr>
          </a:lstStyle>
          <a:p>
            <a:pPr>
              <a:defRPr/>
            </a:pPr>
            <a:r>
              <a:rPr lang="cs-CZ"/>
              <a:t>8</a:t>
            </a:r>
          </a:p>
        </p:txBody>
      </p:sp>
      <p:sp>
        <p:nvSpPr>
          <p:cNvPr id="7" name="Rectangle 40"/>
          <p:cNvSpPr>
            <a:spLocks noGrp="1" noChangeArrowheads="1"/>
          </p:cNvSpPr>
          <p:nvPr>
            <p:ph type="ftr" sz="quarter" idx="11"/>
          </p:nvPr>
        </p:nvSpPr>
        <p:spPr>
          <a:ln/>
        </p:spPr>
        <p:txBody>
          <a:bodyPr/>
          <a:lstStyle>
            <a:lvl1pPr>
              <a:defRPr/>
            </a:lvl1pPr>
          </a:lstStyle>
          <a:p>
            <a:pPr>
              <a:defRPr/>
            </a:pPr>
            <a:r>
              <a:rPr lang="cs-CZ"/>
              <a:t>Křesťanská sociální etika. M. Martinek. Jabok 2022</a:t>
            </a:r>
          </a:p>
        </p:txBody>
      </p:sp>
      <p:sp>
        <p:nvSpPr>
          <p:cNvPr id="8" name="Rectangle 41"/>
          <p:cNvSpPr>
            <a:spLocks noGrp="1" noChangeArrowheads="1"/>
          </p:cNvSpPr>
          <p:nvPr>
            <p:ph type="sldNum" sz="quarter" idx="12"/>
          </p:nvPr>
        </p:nvSpPr>
        <p:spPr>
          <a:ln/>
        </p:spPr>
        <p:txBody>
          <a:bodyPr/>
          <a:lstStyle>
            <a:lvl1pPr>
              <a:defRPr/>
            </a:lvl1pPr>
          </a:lstStyle>
          <a:p>
            <a:pPr>
              <a:defRPr/>
            </a:pPr>
            <a:fld id="{6F798C80-E0D6-4395-A89A-EE87605AF0D6}" type="slidenum">
              <a:rPr lang="cs-CZ"/>
              <a:pPr>
                <a:defRPr/>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idx="1"/>
          </p:nvPr>
        </p:nvSpPr>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39"/>
          <p:cNvSpPr>
            <a:spLocks noGrp="1" noChangeArrowheads="1"/>
          </p:cNvSpPr>
          <p:nvPr>
            <p:ph type="dt" sz="half" idx="10"/>
          </p:nvPr>
        </p:nvSpPr>
        <p:spPr>
          <a:ln/>
        </p:spPr>
        <p:txBody>
          <a:bodyPr/>
          <a:lstStyle>
            <a:lvl1pPr>
              <a:defRPr/>
            </a:lvl1pPr>
          </a:lstStyle>
          <a:p>
            <a:pPr>
              <a:defRPr/>
            </a:pPr>
            <a:r>
              <a:rPr lang="cs-CZ"/>
              <a:t>8</a:t>
            </a:r>
          </a:p>
        </p:txBody>
      </p:sp>
      <p:sp>
        <p:nvSpPr>
          <p:cNvPr id="5" name="Rectangle 40"/>
          <p:cNvSpPr>
            <a:spLocks noGrp="1" noChangeArrowheads="1"/>
          </p:cNvSpPr>
          <p:nvPr>
            <p:ph type="ftr" sz="quarter" idx="11"/>
          </p:nvPr>
        </p:nvSpPr>
        <p:spPr>
          <a:ln/>
        </p:spPr>
        <p:txBody>
          <a:bodyPr/>
          <a:lstStyle>
            <a:lvl1pPr>
              <a:defRPr/>
            </a:lvl1pPr>
          </a:lstStyle>
          <a:p>
            <a:pPr>
              <a:defRPr/>
            </a:pPr>
            <a:r>
              <a:rPr lang="cs-CZ"/>
              <a:t>Křesťanská sociální etika. M. Martinek. Jabok 2022</a:t>
            </a:r>
          </a:p>
        </p:txBody>
      </p:sp>
      <p:sp>
        <p:nvSpPr>
          <p:cNvPr id="6" name="Rectangle 41"/>
          <p:cNvSpPr>
            <a:spLocks noGrp="1" noChangeArrowheads="1"/>
          </p:cNvSpPr>
          <p:nvPr>
            <p:ph type="sldNum" sz="quarter" idx="12"/>
          </p:nvPr>
        </p:nvSpPr>
        <p:spPr>
          <a:ln/>
        </p:spPr>
        <p:txBody>
          <a:bodyPr/>
          <a:lstStyle>
            <a:lvl1pPr>
              <a:defRPr/>
            </a:lvl1pPr>
          </a:lstStyle>
          <a:p>
            <a:pPr>
              <a:defRPr/>
            </a:pPr>
            <a:fld id="{ABFE3082-E467-433A-8BA5-B690D2ED698F}" type="slidenum">
              <a:rPr lang="cs-CZ"/>
              <a:pPr>
                <a:defRPr/>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a:t>Klepnutím lze upravit styl předlohy nadpisů.</a:t>
            </a:r>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a:t>Klepnutím lze upravit styly předlohy textu.</a:t>
            </a:r>
          </a:p>
        </p:txBody>
      </p:sp>
      <p:sp>
        <p:nvSpPr>
          <p:cNvPr id="4" name="Rectangle 39"/>
          <p:cNvSpPr>
            <a:spLocks noGrp="1" noChangeArrowheads="1"/>
          </p:cNvSpPr>
          <p:nvPr>
            <p:ph type="dt" sz="half" idx="10"/>
          </p:nvPr>
        </p:nvSpPr>
        <p:spPr>
          <a:ln/>
        </p:spPr>
        <p:txBody>
          <a:bodyPr/>
          <a:lstStyle>
            <a:lvl1pPr>
              <a:defRPr/>
            </a:lvl1pPr>
          </a:lstStyle>
          <a:p>
            <a:pPr>
              <a:defRPr/>
            </a:pPr>
            <a:r>
              <a:rPr lang="cs-CZ"/>
              <a:t>8</a:t>
            </a:r>
          </a:p>
        </p:txBody>
      </p:sp>
      <p:sp>
        <p:nvSpPr>
          <p:cNvPr id="5" name="Rectangle 40"/>
          <p:cNvSpPr>
            <a:spLocks noGrp="1" noChangeArrowheads="1"/>
          </p:cNvSpPr>
          <p:nvPr>
            <p:ph type="ftr" sz="quarter" idx="11"/>
          </p:nvPr>
        </p:nvSpPr>
        <p:spPr>
          <a:ln/>
        </p:spPr>
        <p:txBody>
          <a:bodyPr/>
          <a:lstStyle>
            <a:lvl1pPr>
              <a:defRPr/>
            </a:lvl1pPr>
          </a:lstStyle>
          <a:p>
            <a:pPr>
              <a:defRPr/>
            </a:pPr>
            <a:r>
              <a:rPr lang="cs-CZ"/>
              <a:t>Křesťanská sociální etika. M. Martinek. Jabok 2022</a:t>
            </a:r>
          </a:p>
        </p:txBody>
      </p:sp>
      <p:sp>
        <p:nvSpPr>
          <p:cNvPr id="6" name="Rectangle 41"/>
          <p:cNvSpPr>
            <a:spLocks noGrp="1" noChangeArrowheads="1"/>
          </p:cNvSpPr>
          <p:nvPr>
            <p:ph type="sldNum" sz="quarter" idx="12"/>
          </p:nvPr>
        </p:nvSpPr>
        <p:spPr>
          <a:ln/>
        </p:spPr>
        <p:txBody>
          <a:bodyPr/>
          <a:lstStyle>
            <a:lvl1pPr>
              <a:defRPr/>
            </a:lvl1pPr>
          </a:lstStyle>
          <a:p>
            <a:pPr>
              <a:defRPr/>
            </a:pPr>
            <a:fld id="{98F4D41D-19A6-4429-908D-2766559C3F6E}" type="slidenum">
              <a:rPr lang="cs-CZ"/>
              <a:pPr>
                <a:defRPr/>
              </a:pPr>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39"/>
          <p:cNvSpPr>
            <a:spLocks noGrp="1" noChangeArrowheads="1"/>
          </p:cNvSpPr>
          <p:nvPr>
            <p:ph type="dt" sz="half" idx="10"/>
          </p:nvPr>
        </p:nvSpPr>
        <p:spPr>
          <a:ln/>
        </p:spPr>
        <p:txBody>
          <a:bodyPr/>
          <a:lstStyle>
            <a:lvl1pPr>
              <a:defRPr/>
            </a:lvl1pPr>
          </a:lstStyle>
          <a:p>
            <a:pPr>
              <a:defRPr/>
            </a:pPr>
            <a:r>
              <a:rPr lang="cs-CZ"/>
              <a:t>8</a:t>
            </a:r>
          </a:p>
        </p:txBody>
      </p:sp>
      <p:sp>
        <p:nvSpPr>
          <p:cNvPr id="6" name="Rectangle 40"/>
          <p:cNvSpPr>
            <a:spLocks noGrp="1" noChangeArrowheads="1"/>
          </p:cNvSpPr>
          <p:nvPr>
            <p:ph type="ftr" sz="quarter" idx="11"/>
          </p:nvPr>
        </p:nvSpPr>
        <p:spPr>
          <a:ln/>
        </p:spPr>
        <p:txBody>
          <a:bodyPr/>
          <a:lstStyle>
            <a:lvl1pPr>
              <a:defRPr/>
            </a:lvl1pPr>
          </a:lstStyle>
          <a:p>
            <a:pPr>
              <a:defRPr/>
            </a:pPr>
            <a:r>
              <a:rPr lang="cs-CZ"/>
              <a:t>Křesťanská sociální etika. M. Martinek. Jabok 2022</a:t>
            </a:r>
          </a:p>
        </p:txBody>
      </p:sp>
      <p:sp>
        <p:nvSpPr>
          <p:cNvPr id="7" name="Rectangle 41"/>
          <p:cNvSpPr>
            <a:spLocks noGrp="1" noChangeArrowheads="1"/>
          </p:cNvSpPr>
          <p:nvPr>
            <p:ph type="sldNum" sz="quarter" idx="12"/>
          </p:nvPr>
        </p:nvSpPr>
        <p:spPr>
          <a:ln/>
        </p:spPr>
        <p:txBody>
          <a:bodyPr/>
          <a:lstStyle>
            <a:lvl1pPr>
              <a:defRPr/>
            </a:lvl1pPr>
          </a:lstStyle>
          <a:p>
            <a:pPr>
              <a:defRPr/>
            </a:pPr>
            <a:fld id="{B7424517-03F8-49A9-BD30-976F5479A516}" type="slidenum">
              <a:rPr lang="cs-CZ"/>
              <a:pPr>
                <a:defRPr/>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lvl1pPr>
              <a:defRPr/>
            </a:lvl1pPr>
          </a:lstStyle>
          <a:p>
            <a:r>
              <a:rPr lang="cs-CZ"/>
              <a:t>Klepnutím lze upravit styl předlohy nadpisů.</a:t>
            </a:r>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Rectangle 39"/>
          <p:cNvSpPr>
            <a:spLocks noGrp="1" noChangeArrowheads="1"/>
          </p:cNvSpPr>
          <p:nvPr>
            <p:ph type="dt" sz="half" idx="10"/>
          </p:nvPr>
        </p:nvSpPr>
        <p:spPr>
          <a:ln/>
        </p:spPr>
        <p:txBody>
          <a:bodyPr/>
          <a:lstStyle>
            <a:lvl1pPr>
              <a:defRPr/>
            </a:lvl1pPr>
          </a:lstStyle>
          <a:p>
            <a:pPr>
              <a:defRPr/>
            </a:pPr>
            <a:r>
              <a:rPr lang="cs-CZ"/>
              <a:t>8</a:t>
            </a:r>
          </a:p>
        </p:txBody>
      </p:sp>
      <p:sp>
        <p:nvSpPr>
          <p:cNvPr id="8" name="Rectangle 40"/>
          <p:cNvSpPr>
            <a:spLocks noGrp="1" noChangeArrowheads="1"/>
          </p:cNvSpPr>
          <p:nvPr>
            <p:ph type="ftr" sz="quarter" idx="11"/>
          </p:nvPr>
        </p:nvSpPr>
        <p:spPr>
          <a:ln/>
        </p:spPr>
        <p:txBody>
          <a:bodyPr/>
          <a:lstStyle>
            <a:lvl1pPr>
              <a:defRPr/>
            </a:lvl1pPr>
          </a:lstStyle>
          <a:p>
            <a:pPr>
              <a:defRPr/>
            </a:pPr>
            <a:r>
              <a:rPr lang="cs-CZ"/>
              <a:t>Křesťanská sociální etika. M. Martinek. Jabok 2022</a:t>
            </a:r>
          </a:p>
        </p:txBody>
      </p:sp>
      <p:sp>
        <p:nvSpPr>
          <p:cNvPr id="9" name="Rectangle 41"/>
          <p:cNvSpPr>
            <a:spLocks noGrp="1" noChangeArrowheads="1"/>
          </p:cNvSpPr>
          <p:nvPr>
            <p:ph type="sldNum" sz="quarter" idx="12"/>
          </p:nvPr>
        </p:nvSpPr>
        <p:spPr>
          <a:ln/>
        </p:spPr>
        <p:txBody>
          <a:bodyPr/>
          <a:lstStyle>
            <a:lvl1pPr>
              <a:defRPr/>
            </a:lvl1pPr>
          </a:lstStyle>
          <a:p>
            <a:pPr>
              <a:defRPr/>
            </a:pPr>
            <a:fld id="{3AE45B80-3EEE-4067-A591-EA57C1804764}" type="slidenum">
              <a:rPr lang="cs-CZ"/>
              <a:pPr>
                <a:defRPr/>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Rectangle 39"/>
          <p:cNvSpPr>
            <a:spLocks noGrp="1" noChangeArrowheads="1"/>
          </p:cNvSpPr>
          <p:nvPr>
            <p:ph type="dt" sz="half" idx="10"/>
          </p:nvPr>
        </p:nvSpPr>
        <p:spPr>
          <a:ln/>
        </p:spPr>
        <p:txBody>
          <a:bodyPr/>
          <a:lstStyle>
            <a:lvl1pPr>
              <a:defRPr/>
            </a:lvl1pPr>
          </a:lstStyle>
          <a:p>
            <a:pPr>
              <a:defRPr/>
            </a:pPr>
            <a:r>
              <a:rPr lang="cs-CZ"/>
              <a:t>8</a:t>
            </a:r>
          </a:p>
        </p:txBody>
      </p:sp>
      <p:sp>
        <p:nvSpPr>
          <p:cNvPr id="4" name="Rectangle 40"/>
          <p:cNvSpPr>
            <a:spLocks noGrp="1" noChangeArrowheads="1"/>
          </p:cNvSpPr>
          <p:nvPr>
            <p:ph type="ftr" sz="quarter" idx="11"/>
          </p:nvPr>
        </p:nvSpPr>
        <p:spPr>
          <a:ln/>
        </p:spPr>
        <p:txBody>
          <a:bodyPr/>
          <a:lstStyle>
            <a:lvl1pPr>
              <a:defRPr/>
            </a:lvl1pPr>
          </a:lstStyle>
          <a:p>
            <a:pPr>
              <a:defRPr/>
            </a:pPr>
            <a:r>
              <a:rPr lang="cs-CZ"/>
              <a:t>Křesťanská sociální etika. M. Martinek. Jabok 2022</a:t>
            </a:r>
          </a:p>
        </p:txBody>
      </p:sp>
      <p:sp>
        <p:nvSpPr>
          <p:cNvPr id="5" name="Rectangle 41"/>
          <p:cNvSpPr>
            <a:spLocks noGrp="1" noChangeArrowheads="1"/>
          </p:cNvSpPr>
          <p:nvPr>
            <p:ph type="sldNum" sz="quarter" idx="12"/>
          </p:nvPr>
        </p:nvSpPr>
        <p:spPr>
          <a:ln/>
        </p:spPr>
        <p:txBody>
          <a:bodyPr/>
          <a:lstStyle>
            <a:lvl1pPr>
              <a:defRPr/>
            </a:lvl1pPr>
          </a:lstStyle>
          <a:p>
            <a:pPr>
              <a:defRPr/>
            </a:pPr>
            <a:fld id="{0D244409-588C-4457-9790-2F550AEDC6D1}" type="slidenum">
              <a:rPr lang="cs-CZ"/>
              <a:pPr>
                <a:defRPr/>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39"/>
          <p:cNvSpPr>
            <a:spLocks noGrp="1" noChangeArrowheads="1"/>
          </p:cNvSpPr>
          <p:nvPr>
            <p:ph type="dt" sz="half" idx="10"/>
          </p:nvPr>
        </p:nvSpPr>
        <p:spPr>
          <a:ln/>
        </p:spPr>
        <p:txBody>
          <a:bodyPr/>
          <a:lstStyle>
            <a:lvl1pPr>
              <a:defRPr/>
            </a:lvl1pPr>
          </a:lstStyle>
          <a:p>
            <a:pPr>
              <a:defRPr/>
            </a:pPr>
            <a:r>
              <a:rPr lang="cs-CZ"/>
              <a:t>8</a:t>
            </a:r>
          </a:p>
        </p:txBody>
      </p:sp>
      <p:sp>
        <p:nvSpPr>
          <p:cNvPr id="3" name="Rectangle 40"/>
          <p:cNvSpPr>
            <a:spLocks noGrp="1" noChangeArrowheads="1"/>
          </p:cNvSpPr>
          <p:nvPr>
            <p:ph type="ftr" sz="quarter" idx="11"/>
          </p:nvPr>
        </p:nvSpPr>
        <p:spPr>
          <a:ln/>
        </p:spPr>
        <p:txBody>
          <a:bodyPr/>
          <a:lstStyle>
            <a:lvl1pPr>
              <a:defRPr/>
            </a:lvl1pPr>
          </a:lstStyle>
          <a:p>
            <a:pPr>
              <a:defRPr/>
            </a:pPr>
            <a:r>
              <a:rPr lang="cs-CZ"/>
              <a:t>Křesťanská sociální etika. M. Martinek. Jabok 2022</a:t>
            </a:r>
          </a:p>
        </p:txBody>
      </p:sp>
      <p:sp>
        <p:nvSpPr>
          <p:cNvPr id="4" name="Rectangle 41"/>
          <p:cNvSpPr>
            <a:spLocks noGrp="1" noChangeArrowheads="1"/>
          </p:cNvSpPr>
          <p:nvPr>
            <p:ph type="sldNum" sz="quarter" idx="12"/>
          </p:nvPr>
        </p:nvSpPr>
        <p:spPr>
          <a:ln/>
        </p:spPr>
        <p:txBody>
          <a:bodyPr/>
          <a:lstStyle>
            <a:lvl1pPr>
              <a:defRPr/>
            </a:lvl1pPr>
          </a:lstStyle>
          <a:p>
            <a:pPr>
              <a:defRPr/>
            </a:pPr>
            <a:fld id="{62CA86AB-8A4B-40CC-B8D2-E7A5AB8C9F09}" type="slidenum">
              <a:rPr lang="cs-CZ"/>
              <a:pPr>
                <a:defRPr/>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Klepnutím lze upravit styl předlohy nadpisů.</a:t>
            </a:r>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Rectangle 39"/>
          <p:cNvSpPr>
            <a:spLocks noGrp="1" noChangeArrowheads="1"/>
          </p:cNvSpPr>
          <p:nvPr>
            <p:ph type="dt" sz="half" idx="10"/>
          </p:nvPr>
        </p:nvSpPr>
        <p:spPr>
          <a:ln/>
        </p:spPr>
        <p:txBody>
          <a:bodyPr/>
          <a:lstStyle>
            <a:lvl1pPr>
              <a:defRPr/>
            </a:lvl1pPr>
          </a:lstStyle>
          <a:p>
            <a:pPr>
              <a:defRPr/>
            </a:pPr>
            <a:r>
              <a:rPr lang="cs-CZ"/>
              <a:t>8</a:t>
            </a:r>
          </a:p>
        </p:txBody>
      </p:sp>
      <p:sp>
        <p:nvSpPr>
          <p:cNvPr id="6" name="Rectangle 40"/>
          <p:cNvSpPr>
            <a:spLocks noGrp="1" noChangeArrowheads="1"/>
          </p:cNvSpPr>
          <p:nvPr>
            <p:ph type="ftr" sz="quarter" idx="11"/>
          </p:nvPr>
        </p:nvSpPr>
        <p:spPr>
          <a:ln/>
        </p:spPr>
        <p:txBody>
          <a:bodyPr/>
          <a:lstStyle>
            <a:lvl1pPr>
              <a:defRPr/>
            </a:lvl1pPr>
          </a:lstStyle>
          <a:p>
            <a:pPr>
              <a:defRPr/>
            </a:pPr>
            <a:r>
              <a:rPr lang="cs-CZ"/>
              <a:t>Křesťanská sociální etika. M. Martinek. Jabok 2022</a:t>
            </a:r>
          </a:p>
        </p:txBody>
      </p:sp>
      <p:sp>
        <p:nvSpPr>
          <p:cNvPr id="7" name="Rectangle 41"/>
          <p:cNvSpPr>
            <a:spLocks noGrp="1" noChangeArrowheads="1"/>
          </p:cNvSpPr>
          <p:nvPr>
            <p:ph type="sldNum" sz="quarter" idx="12"/>
          </p:nvPr>
        </p:nvSpPr>
        <p:spPr>
          <a:ln/>
        </p:spPr>
        <p:txBody>
          <a:bodyPr/>
          <a:lstStyle>
            <a:lvl1pPr>
              <a:defRPr/>
            </a:lvl1pPr>
          </a:lstStyle>
          <a:p>
            <a:pPr>
              <a:defRPr/>
            </a:pPr>
            <a:fld id="{83E86D1B-F950-4150-B5C0-6ECC9FDED82E}" type="slidenum">
              <a:rPr lang="cs-CZ"/>
              <a:pPr>
                <a:defRPr/>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Klepnutím lze upravit styl předlohy nadpisů.</a:t>
            </a:r>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Rectangle 39"/>
          <p:cNvSpPr>
            <a:spLocks noGrp="1" noChangeArrowheads="1"/>
          </p:cNvSpPr>
          <p:nvPr>
            <p:ph type="dt" sz="half" idx="10"/>
          </p:nvPr>
        </p:nvSpPr>
        <p:spPr>
          <a:ln/>
        </p:spPr>
        <p:txBody>
          <a:bodyPr/>
          <a:lstStyle>
            <a:lvl1pPr>
              <a:defRPr/>
            </a:lvl1pPr>
          </a:lstStyle>
          <a:p>
            <a:pPr>
              <a:defRPr/>
            </a:pPr>
            <a:r>
              <a:rPr lang="cs-CZ"/>
              <a:t>8</a:t>
            </a:r>
          </a:p>
        </p:txBody>
      </p:sp>
      <p:sp>
        <p:nvSpPr>
          <p:cNvPr id="6" name="Rectangle 40"/>
          <p:cNvSpPr>
            <a:spLocks noGrp="1" noChangeArrowheads="1"/>
          </p:cNvSpPr>
          <p:nvPr>
            <p:ph type="ftr" sz="quarter" idx="11"/>
          </p:nvPr>
        </p:nvSpPr>
        <p:spPr>
          <a:ln/>
        </p:spPr>
        <p:txBody>
          <a:bodyPr/>
          <a:lstStyle>
            <a:lvl1pPr>
              <a:defRPr/>
            </a:lvl1pPr>
          </a:lstStyle>
          <a:p>
            <a:pPr>
              <a:defRPr/>
            </a:pPr>
            <a:r>
              <a:rPr lang="cs-CZ"/>
              <a:t>Křesťanská sociální etika. M. Martinek. Jabok 2022</a:t>
            </a:r>
          </a:p>
        </p:txBody>
      </p:sp>
      <p:sp>
        <p:nvSpPr>
          <p:cNvPr id="7" name="Rectangle 41"/>
          <p:cNvSpPr>
            <a:spLocks noGrp="1" noChangeArrowheads="1"/>
          </p:cNvSpPr>
          <p:nvPr>
            <p:ph type="sldNum" sz="quarter" idx="12"/>
          </p:nvPr>
        </p:nvSpPr>
        <p:spPr>
          <a:ln/>
        </p:spPr>
        <p:txBody>
          <a:bodyPr/>
          <a:lstStyle>
            <a:lvl1pPr>
              <a:defRPr/>
            </a:lvl1pPr>
          </a:lstStyle>
          <a:p>
            <a:pPr>
              <a:defRPr/>
            </a:pPr>
            <a:fld id="{C33803E4-5E6F-40CF-8450-2F84E57FF9DE}" type="slidenum">
              <a:rPr lang="cs-CZ"/>
              <a:pPr>
                <a:defRPr/>
              </a:pPr>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75">
          <a:fgClr>
            <a:schemeClr val="accent2">
              <a:lumMod val="40000"/>
              <a:lumOff val="60000"/>
            </a:schemeClr>
          </a:fgClr>
          <a:bgClr>
            <a:schemeClr val="bg1"/>
          </a:bgClr>
        </a:patt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3800475" y="1789113"/>
            <a:ext cx="5340350" cy="5056187"/>
            <a:chOff x="2394" y="1127"/>
            <a:chExt cx="3364" cy="3185"/>
          </a:xfrm>
        </p:grpSpPr>
        <p:sp>
          <p:nvSpPr>
            <p:cNvPr id="9219" name="Rectangle 3"/>
            <p:cNvSpPr>
              <a:spLocks noChangeArrowheads="1"/>
            </p:cNvSpPr>
            <p:nvPr userDrawn="1"/>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cs-CZ"/>
            </a:p>
          </p:txBody>
        </p:sp>
        <p:sp>
          <p:nvSpPr>
            <p:cNvPr id="9220" name="Oval 4"/>
            <p:cNvSpPr>
              <a:spLocks noChangeArrowheads="1"/>
            </p:cNvSpPr>
            <p:nvPr userDrawn="1"/>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cs-CZ"/>
            </a:p>
          </p:txBody>
        </p:sp>
        <p:sp>
          <p:nvSpPr>
            <p:cNvPr id="9221" name="Rectangle 5"/>
            <p:cNvSpPr>
              <a:spLocks noChangeArrowheads="1"/>
            </p:cNvSpPr>
            <p:nvPr userDrawn="1"/>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cs-CZ"/>
            </a:p>
          </p:txBody>
        </p:sp>
        <p:sp>
          <p:nvSpPr>
            <p:cNvPr id="9222" name="Freeform 6"/>
            <p:cNvSpPr>
              <a:spLocks noEditPoints="1"/>
            </p:cNvSpPr>
            <p:nvPr userDrawn="1"/>
          </p:nvSpPr>
          <p:spPr bwMode="ltGray">
            <a:xfrm>
              <a:off x="4871" y="3508"/>
              <a:ext cx="66" cy="96"/>
            </a:xfrm>
            <a:custGeom>
              <a:avLst/>
              <a:gdLst/>
              <a:ahLst/>
              <a:cxnLst>
                <a:cxn ang="0">
                  <a:pos x="18" y="96"/>
                </a:cxn>
                <a:cxn ang="0">
                  <a:pos x="42" y="78"/>
                </a:cxn>
                <a:cxn ang="0">
                  <a:pos x="60" y="60"/>
                </a:cxn>
                <a:cxn ang="0">
                  <a:pos x="66" y="36"/>
                </a:cxn>
                <a:cxn ang="0">
                  <a:pos x="60" y="12"/>
                </a:cxn>
                <a:cxn ang="0">
                  <a:pos x="36" y="0"/>
                </a:cxn>
                <a:cxn ang="0">
                  <a:pos x="24" y="6"/>
                </a:cxn>
                <a:cxn ang="0">
                  <a:pos x="12" y="12"/>
                </a:cxn>
                <a:cxn ang="0">
                  <a:pos x="0" y="36"/>
                </a:cxn>
                <a:cxn ang="0">
                  <a:pos x="0" y="60"/>
                </a:cxn>
                <a:cxn ang="0">
                  <a:pos x="12" y="84"/>
                </a:cxn>
                <a:cxn ang="0">
                  <a:pos x="18" y="96"/>
                </a:cxn>
                <a:cxn ang="0">
                  <a:pos x="18" y="96"/>
                </a:cxn>
                <a:cxn ang="0">
                  <a:pos x="42" y="18"/>
                </a:cxn>
                <a:cxn ang="0">
                  <a:pos x="54" y="24"/>
                </a:cxn>
                <a:cxn ang="0">
                  <a:pos x="60" y="36"/>
                </a:cxn>
                <a:cxn ang="0">
                  <a:pos x="60" y="48"/>
                </a:cxn>
                <a:cxn ang="0">
                  <a:pos x="54" y="54"/>
                </a:cxn>
                <a:cxn ang="0">
                  <a:pos x="36" y="72"/>
                </a:cxn>
                <a:cxn ang="0">
                  <a:pos x="24" y="78"/>
                </a:cxn>
                <a:cxn ang="0">
                  <a:pos x="24" y="78"/>
                </a:cxn>
                <a:cxn ang="0">
                  <a:pos x="12" y="48"/>
                </a:cxn>
                <a:cxn ang="0">
                  <a:pos x="18" y="24"/>
                </a:cxn>
                <a:cxn ang="0">
                  <a:pos x="30" y="18"/>
                </a:cxn>
                <a:cxn ang="0">
                  <a:pos x="42" y="18"/>
                </a:cxn>
                <a:cxn ang="0">
                  <a:pos x="42" y="18"/>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cs-CZ"/>
            </a:p>
          </p:txBody>
        </p:sp>
        <p:sp>
          <p:nvSpPr>
            <p:cNvPr id="9223" name="Rectangle 7"/>
            <p:cNvSpPr>
              <a:spLocks noChangeArrowheads="1"/>
            </p:cNvSpPr>
            <p:nvPr userDrawn="1"/>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cs-CZ"/>
            </a:p>
          </p:txBody>
        </p:sp>
        <p:sp>
          <p:nvSpPr>
            <p:cNvPr id="9224" name="Rectangle 8"/>
            <p:cNvSpPr>
              <a:spLocks noChangeArrowheads="1"/>
            </p:cNvSpPr>
            <p:nvPr userDrawn="1"/>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cs-CZ"/>
            </a:p>
          </p:txBody>
        </p:sp>
        <p:sp>
          <p:nvSpPr>
            <p:cNvPr id="9225" name="Rectangle 9"/>
            <p:cNvSpPr>
              <a:spLocks noChangeArrowheads="1"/>
            </p:cNvSpPr>
            <p:nvPr userDrawn="1"/>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cs-CZ"/>
            </a:p>
          </p:txBody>
        </p:sp>
        <p:sp>
          <p:nvSpPr>
            <p:cNvPr id="9226" name="Rectangle 10"/>
            <p:cNvSpPr>
              <a:spLocks noChangeArrowheads="1"/>
            </p:cNvSpPr>
            <p:nvPr userDrawn="1"/>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cs-CZ"/>
            </a:p>
          </p:txBody>
        </p:sp>
        <p:sp>
          <p:nvSpPr>
            <p:cNvPr id="9227" name="Rectangle 11"/>
            <p:cNvSpPr>
              <a:spLocks noChangeArrowheads="1"/>
            </p:cNvSpPr>
            <p:nvPr userDrawn="1"/>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cs-CZ"/>
            </a:p>
          </p:txBody>
        </p:sp>
        <p:sp>
          <p:nvSpPr>
            <p:cNvPr id="9228" name="Freeform 12"/>
            <p:cNvSpPr>
              <a:spLocks/>
            </p:cNvSpPr>
            <p:nvPr userDrawn="1"/>
          </p:nvSpPr>
          <p:spPr bwMode="ltGray">
            <a:xfrm>
              <a:off x="4007" y="3021"/>
              <a:ext cx="623" cy="156"/>
            </a:xfrm>
            <a:custGeom>
              <a:avLst/>
              <a:gdLst/>
              <a:ahLst/>
              <a:cxnLst>
                <a:cxn ang="0">
                  <a:pos x="6" y="18"/>
                </a:cxn>
                <a:cxn ang="0">
                  <a:pos x="162" y="36"/>
                </a:cxn>
                <a:cxn ang="0">
                  <a:pos x="251" y="36"/>
                </a:cxn>
                <a:cxn ang="0">
                  <a:pos x="354" y="30"/>
                </a:cxn>
                <a:cxn ang="0">
                  <a:pos x="473" y="18"/>
                </a:cxn>
                <a:cxn ang="0">
                  <a:pos x="611" y="0"/>
                </a:cxn>
                <a:cxn ang="0">
                  <a:pos x="623" y="114"/>
                </a:cxn>
                <a:cxn ang="0">
                  <a:pos x="497" y="138"/>
                </a:cxn>
                <a:cxn ang="0">
                  <a:pos x="414" y="150"/>
                </a:cxn>
                <a:cxn ang="0">
                  <a:pos x="318" y="156"/>
                </a:cxn>
                <a:cxn ang="0">
                  <a:pos x="215" y="156"/>
                </a:cxn>
                <a:cxn ang="0">
                  <a:pos x="108" y="150"/>
                </a:cxn>
                <a:cxn ang="0">
                  <a:pos x="0" y="132"/>
                </a:cxn>
                <a:cxn ang="0">
                  <a:pos x="6" y="18"/>
                </a:cxn>
                <a:cxn ang="0">
                  <a:pos x="6" y="18"/>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cs-CZ"/>
            </a:p>
          </p:txBody>
        </p:sp>
        <p:sp>
          <p:nvSpPr>
            <p:cNvPr id="9229" name="Freeform 13"/>
            <p:cNvSpPr>
              <a:spLocks/>
            </p:cNvSpPr>
            <p:nvPr userDrawn="1"/>
          </p:nvSpPr>
          <p:spPr bwMode="ltGray">
            <a:xfrm>
              <a:off x="4762" y="3591"/>
              <a:ext cx="996" cy="126"/>
            </a:xfrm>
            <a:custGeom>
              <a:avLst/>
              <a:gdLst/>
              <a:ahLst/>
              <a:cxnLst>
                <a:cxn ang="0">
                  <a:pos x="754" y="6"/>
                </a:cxn>
                <a:cxn ang="0">
                  <a:pos x="652" y="6"/>
                </a:cxn>
                <a:cxn ang="0">
                  <a:pos x="563" y="6"/>
                </a:cxn>
                <a:cxn ang="0">
                  <a:pos x="479" y="6"/>
                </a:cxn>
                <a:cxn ang="0">
                  <a:pos x="401" y="6"/>
                </a:cxn>
                <a:cxn ang="0">
                  <a:pos x="335" y="0"/>
                </a:cxn>
                <a:cxn ang="0">
                  <a:pos x="276" y="0"/>
                </a:cxn>
                <a:cxn ang="0">
                  <a:pos x="222" y="0"/>
                </a:cxn>
                <a:cxn ang="0">
                  <a:pos x="180" y="6"/>
                </a:cxn>
                <a:cxn ang="0">
                  <a:pos x="138" y="6"/>
                </a:cxn>
                <a:cxn ang="0">
                  <a:pos x="108" y="6"/>
                </a:cxn>
                <a:cxn ang="0">
                  <a:pos x="54" y="6"/>
                </a:cxn>
                <a:cxn ang="0">
                  <a:pos x="24" y="12"/>
                </a:cxn>
                <a:cxn ang="0">
                  <a:pos x="6" y="18"/>
                </a:cxn>
                <a:cxn ang="0">
                  <a:pos x="0" y="24"/>
                </a:cxn>
                <a:cxn ang="0">
                  <a:pos x="12" y="42"/>
                </a:cxn>
                <a:cxn ang="0">
                  <a:pos x="18" y="48"/>
                </a:cxn>
                <a:cxn ang="0">
                  <a:pos x="30" y="54"/>
                </a:cxn>
                <a:cxn ang="0">
                  <a:pos x="60" y="60"/>
                </a:cxn>
                <a:cxn ang="0">
                  <a:pos x="90" y="72"/>
                </a:cxn>
                <a:cxn ang="0">
                  <a:pos x="144" y="84"/>
                </a:cxn>
                <a:cxn ang="0">
                  <a:pos x="210" y="90"/>
                </a:cxn>
                <a:cxn ang="0">
                  <a:pos x="293" y="102"/>
                </a:cxn>
                <a:cxn ang="0">
                  <a:pos x="389" y="108"/>
                </a:cxn>
                <a:cxn ang="0">
                  <a:pos x="503" y="120"/>
                </a:cxn>
                <a:cxn ang="0">
                  <a:pos x="622" y="120"/>
                </a:cxn>
                <a:cxn ang="0">
                  <a:pos x="754" y="126"/>
                </a:cxn>
                <a:cxn ang="0">
                  <a:pos x="873" y="126"/>
                </a:cxn>
                <a:cxn ang="0">
                  <a:pos x="993" y="126"/>
                </a:cxn>
                <a:cxn ang="0">
                  <a:pos x="993" y="12"/>
                </a:cxn>
                <a:cxn ang="0">
                  <a:pos x="879" y="12"/>
                </a:cxn>
                <a:cxn ang="0">
                  <a:pos x="754" y="6"/>
                </a:cxn>
                <a:cxn ang="0">
                  <a:pos x="754" y="6"/>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cs-CZ"/>
            </a:p>
          </p:txBody>
        </p:sp>
        <p:sp>
          <p:nvSpPr>
            <p:cNvPr id="9230" name="Freeform 14"/>
            <p:cNvSpPr>
              <a:spLocks/>
            </p:cNvSpPr>
            <p:nvPr userDrawn="1"/>
          </p:nvSpPr>
          <p:spPr bwMode="ltGray">
            <a:xfrm>
              <a:off x="4786" y="3645"/>
              <a:ext cx="972" cy="245"/>
            </a:xfrm>
            <a:custGeom>
              <a:avLst/>
              <a:gdLst/>
              <a:ahLst/>
              <a:cxnLst>
                <a:cxn ang="0">
                  <a:pos x="0" y="0"/>
                </a:cxn>
                <a:cxn ang="0">
                  <a:pos x="24" y="54"/>
                </a:cxn>
                <a:cxn ang="0">
                  <a:pos x="66" y="96"/>
                </a:cxn>
                <a:cxn ang="0">
                  <a:pos x="120" y="137"/>
                </a:cxn>
                <a:cxn ang="0">
                  <a:pos x="198" y="173"/>
                </a:cxn>
                <a:cxn ang="0">
                  <a:pos x="293" y="203"/>
                </a:cxn>
                <a:cxn ang="0">
                  <a:pos x="353" y="215"/>
                </a:cxn>
                <a:cxn ang="0">
                  <a:pos x="413" y="227"/>
                </a:cxn>
                <a:cxn ang="0">
                  <a:pos x="479" y="233"/>
                </a:cxn>
                <a:cxn ang="0">
                  <a:pos x="556" y="239"/>
                </a:cxn>
                <a:cxn ang="0">
                  <a:pos x="634" y="245"/>
                </a:cxn>
                <a:cxn ang="0">
                  <a:pos x="724" y="245"/>
                </a:cxn>
                <a:cxn ang="0">
                  <a:pos x="855" y="245"/>
                </a:cxn>
                <a:cxn ang="0">
                  <a:pos x="969" y="239"/>
                </a:cxn>
                <a:cxn ang="0">
                  <a:pos x="969" y="60"/>
                </a:cxn>
                <a:cxn ang="0">
                  <a:pos x="700" y="60"/>
                </a:cxn>
                <a:cxn ang="0">
                  <a:pos x="503" y="54"/>
                </a:cxn>
                <a:cxn ang="0">
                  <a:pos x="317" y="42"/>
                </a:cxn>
                <a:cxn ang="0">
                  <a:pos x="150" y="24"/>
                </a:cxn>
                <a:cxn ang="0">
                  <a:pos x="72" y="12"/>
                </a:cxn>
                <a:cxn ang="0">
                  <a:pos x="0" y="0"/>
                </a:cxn>
                <a:cxn ang="0">
                  <a:pos x="0" y="0"/>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w="9525">
              <a:noFill/>
              <a:round/>
              <a:headEnd/>
              <a:tailEnd/>
            </a:ln>
          </p:spPr>
          <p:txBody>
            <a:bodyPr/>
            <a:lstStyle/>
            <a:p>
              <a:pPr>
                <a:defRPr/>
              </a:pPr>
              <a:endParaRPr lang="cs-CZ"/>
            </a:p>
          </p:txBody>
        </p:sp>
        <p:sp>
          <p:nvSpPr>
            <p:cNvPr id="9231" name="Freeform 15"/>
            <p:cNvSpPr>
              <a:spLocks/>
            </p:cNvSpPr>
            <p:nvPr userDrawn="1"/>
          </p:nvSpPr>
          <p:spPr bwMode="ltGray">
            <a:xfrm>
              <a:off x="4804" y="3591"/>
              <a:ext cx="954" cy="90"/>
            </a:xfrm>
            <a:custGeom>
              <a:avLst/>
              <a:gdLst/>
              <a:ahLst/>
              <a:cxnLst>
                <a:cxn ang="0">
                  <a:pos x="700" y="0"/>
                </a:cxn>
                <a:cxn ang="0">
                  <a:pos x="598" y="0"/>
                </a:cxn>
                <a:cxn ang="0">
                  <a:pos x="515" y="0"/>
                </a:cxn>
                <a:cxn ang="0">
                  <a:pos x="431" y="0"/>
                </a:cxn>
                <a:cxn ang="0">
                  <a:pos x="365" y="0"/>
                </a:cxn>
                <a:cxn ang="0">
                  <a:pos x="299" y="0"/>
                </a:cxn>
                <a:cxn ang="0">
                  <a:pos x="245" y="0"/>
                </a:cxn>
                <a:cxn ang="0">
                  <a:pos x="198" y="0"/>
                </a:cxn>
                <a:cxn ang="0">
                  <a:pos x="162" y="0"/>
                </a:cxn>
                <a:cxn ang="0">
                  <a:pos x="126" y="6"/>
                </a:cxn>
                <a:cxn ang="0">
                  <a:pos x="96" y="6"/>
                </a:cxn>
                <a:cxn ang="0">
                  <a:pos x="54" y="12"/>
                </a:cxn>
                <a:cxn ang="0">
                  <a:pos x="30" y="12"/>
                </a:cxn>
                <a:cxn ang="0">
                  <a:pos x="12" y="18"/>
                </a:cxn>
                <a:cxn ang="0">
                  <a:pos x="6" y="18"/>
                </a:cxn>
                <a:cxn ang="0">
                  <a:pos x="0" y="24"/>
                </a:cxn>
                <a:cxn ang="0">
                  <a:pos x="6" y="30"/>
                </a:cxn>
                <a:cxn ang="0">
                  <a:pos x="24" y="36"/>
                </a:cxn>
                <a:cxn ang="0">
                  <a:pos x="54" y="42"/>
                </a:cxn>
                <a:cxn ang="0">
                  <a:pos x="102" y="54"/>
                </a:cxn>
                <a:cxn ang="0">
                  <a:pos x="168" y="60"/>
                </a:cxn>
                <a:cxn ang="0">
                  <a:pos x="251" y="66"/>
                </a:cxn>
                <a:cxn ang="0">
                  <a:pos x="341" y="78"/>
                </a:cxn>
                <a:cxn ang="0">
                  <a:pos x="449" y="84"/>
                </a:cxn>
                <a:cxn ang="0">
                  <a:pos x="568" y="84"/>
                </a:cxn>
                <a:cxn ang="0">
                  <a:pos x="694" y="90"/>
                </a:cxn>
                <a:cxn ang="0">
                  <a:pos x="825" y="90"/>
                </a:cxn>
                <a:cxn ang="0">
                  <a:pos x="951" y="90"/>
                </a:cxn>
                <a:cxn ang="0">
                  <a:pos x="951" y="6"/>
                </a:cxn>
                <a:cxn ang="0">
                  <a:pos x="831" y="6"/>
                </a:cxn>
                <a:cxn ang="0">
                  <a:pos x="772" y="6"/>
                </a:cxn>
                <a:cxn ang="0">
                  <a:pos x="700" y="0"/>
                </a:cxn>
                <a:cxn ang="0">
                  <a:pos x="700" y="0"/>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cs-CZ"/>
            </a:p>
          </p:txBody>
        </p:sp>
        <p:sp>
          <p:nvSpPr>
            <p:cNvPr id="9232" name="Freeform 16"/>
            <p:cNvSpPr>
              <a:spLocks/>
            </p:cNvSpPr>
            <p:nvPr userDrawn="1"/>
          </p:nvSpPr>
          <p:spPr bwMode="ltGray">
            <a:xfrm>
              <a:off x="3059" y="1541"/>
              <a:ext cx="102" cy="155"/>
            </a:xfrm>
            <a:custGeom>
              <a:avLst/>
              <a:gdLst/>
              <a:ahLst/>
              <a:cxnLst>
                <a:cxn ang="0">
                  <a:pos x="102" y="0"/>
                </a:cxn>
                <a:cxn ang="0">
                  <a:pos x="0" y="12"/>
                </a:cxn>
                <a:cxn ang="0">
                  <a:pos x="30" y="72"/>
                </a:cxn>
                <a:cxn ang="0">
                  <a:pos x="30" y="155"/>
                </a:cxn>
                <a:cxn ang="0">
                  <a:pos x="72" y="155"/>
                </a:cxn>
                <a:cxn ang="0">
                  <a:pos x="72" y="66"/>
                </a:cxn>
                <a:cxn ang="0">
                  <a:pos x="102" y="0"/>
                </a:cxn>
                <a:cxn ang="0">
                  <a:pos x="102" y="0"/>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cs-CZ"/>
            </a:p>
          </p:txBody>
        </p:sp>
        <p:sp>
          <p:nvSpPr>
            <p:cNvPr id="9233" name="Freeform 17"/>
            <p:cNvSpPr>
              <a:spLocks noEditPoints="1"/>
            </p:cNvSpPr>
            <p:nvPr userDrawn="1"/>
          </p:nvSpPr>
          <p:spPr bwMode="ltGray">
            <a:xfrm>
              <a:off x="3059" y="1690"/>
              <a:ext cx="90" cy="96"/>
            </a:xfrm>
            <a:custGeom>
              <a:avLst/>
              <a:gdLst/>
              <a:ahLst/>
              <a:cxnLst>
                <a:cxn ang="0">
                  <a:pos x="48" y="96"/>
                </a:cxn>
                <a:cxn ang="0">
                  <a:pos x="72" y="72"/>
                </a:cxn>
                <a:cxn ang="0">
                  <a:pos x="84" y="48"/>
                </a:cxn>
                <a:cxn ang="0">
                  <a:pos x="90" y="36"/>
                </a:cxn>
                <a:cxn ang="0">
                  <a:pos x="84" y="24"/>
                </a:cxn>
                <a:cxn ang="0">
                  <a:pos x="66" y="6"/>
                </a:cxn>
                <a:cxn ang="0">
                  <a:pos x="42" y="0"/>
                </a:cxn>
                <a:cxn ang="0">
                  <a:pos x="24" y="0"/>
                </a:cxn>
                <a:cxn ang="0">
                  <a:pos x="12" y="12"/>
                </a:cxn>
                <a:cxn ang="0">
                  <a:pos x="6" y="24"/>
                </a:cxn>
                <a:cxn ang="0">
                  <a:pos x="0" y="36"/>
                </a:cxn>
                <a:cxn ang="0">
                  <a:pos x="12" y="66"/>
                </a:cxn>
                <a:cxn ang="0">
                  <a:pos x="30" y="84"/>
                </a:cxn>
                <a:cxn ang="0">
                  <a:pos x="48" y="96"/>
                </a:cxn>
                <a:cxn ang="0">
                  <a:pos x="48" y="96"/>
                </a:cxn>
                <a:cxn ang="0">
                  <a:pos x="48" y="12"/>
                </a:cxn>
                <a:cxn ang="0">
                  <a:pos x="66" y="18"/>
                </a:cxn>
                <a:cxn ang="0">
                  <a:pos x="72" y="24"/>
                </a:cxn>
                <a:cxn ang="0">
                  <a:pos x="72" y="36"/>
                </a:cxn>
                <a:cxn ang="0">
                  <a:pos x="72" y="48"/>
                </a:cxn>
                <a:cxn ang="0">
                  <a:pos x="54" y="66"/>
                </a:cxn>
                <a:cxn ang="0">
                  <a:pos x="48" y="78"/>
                </a:cxn>
                <a:cxn ang="0">
                  <a:pos x="30" y="66"/>
                </a:cxn>
                <a:cxn ang="0">
                  <a:pos x="24" y="48"/>
                </a:cxn>
                <a:cxn ang="0">
                  <a:pos x="18" y="30"/>
                </a:cxn>
                <a:cxn ang="0">
                  <a:pos x="30" y="12"/>
                </a:cxn>
                <a:cxn ang="0">
                  <a:pos x="48" y="12"/>
                </a:cxn>
                <a:cxn ang="0">
                  <a:pos x="48" y="12"/>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cs-CZ"/>
            </a:p>
          </p:txBody>
        </p:sp>
        <p:sp>
          <p:nvSpPr>
            <p:cNvPr id="9234" name="Freeform 18"/>
            <p:cNvSpPr>
              <a:spLocks noEditPoints="1"/>
            </p:cNvSpPr>
            <p:nvPr userDrawn="1"/>
          </p:nvSpPr>
          <p:spPr bwMode="ltGray">
            <a:xfrm>
              <a:off x="3059" y="1768"/>
              <a:ext cx="90" cy="108"/>
            </a:xfrm>
            <a:custGeom>
              <a:avLst/>
              <a:gdLst/>
              <a:ahLst/>
              <a:cxnLst>
                <a:cxn ang="0">
                  <a:pos x="0" y="90"/>
                </a:cxn>
                <a:cxn ang="0">
                  <a:pos x="12" y="102"/>
                </a:cxn>
                <a:cxn ang="0">
                  <a:pos x="24" y="108"/>
                </a:cxn>
                <a:cxn ang="0">
                  <a:pos x="54" y="108"/>
                </a:cxn>
                <a:cxn ang="0">
                  <a:pos x="78" y="96"/>
                </a:cxn>
                <a:cxn ang="0">
                  <a:pos x="90" y="72"/>
                </a:cxn>
                <a:cxn ang="0">
                  <a:pos x="84" y="42"/>
                </a:cxn>
                <a:cxn ang="0">
                  <a:pos x="66" y="24"/>
                </a:cxn>
                <a:cxn ang="0">
                  <a:pos x="54" y="12"/>
                </a:cxn>
                <a:cxn ang="0">
                  <a:pos x="48" y="6"/>
                </a:cxn>
                <a:cxn ang="0">
                  <a:pos x="48" y="6"/>
                </a:cxn>
                <a:cxn ang="0">
                  <a:pos x="48" y="0"/>
                </a:cxn>
                <a:cxn ang="0">
                  <a:pos x="24" y="24"/>
                </a:cxn>
                <a:cxn ang="0">
                  <a:pos x="6" y="48"/>
                </a:cxn>
                <a:cxn ang="0">
                  <a:pos x="0" y="66"/>
                </a:cxn>
                <a:cxn ang="0">
                  <a:pos x="0" y="90"/>
                </a:cxn>
                <a:cxn ang="0">
                  <a:pos x="0" y="90"/>
                </a:cxn>
                <a:cxn ang="0">
                  <a:pos x="12" y="66"/>
                </a:cxn>
                <a:cxn ang="0">
                  <a:pos x="18" y="48"/>
                </a:cxn>
                <a:cxn ang="0">
                  <a:pos x="30" y="36"/>
                </a:cxn>
                <a:cxn ang="0">
                  <a:pos x="42" y="24"/>
                </a:cxn>
                <a:cxn ang="0">
                  <a:pos x="48" y="18"/>
                </a:cxn>
                <a:cxn ang="0">
                  <a:pos x="66" y="30"/>
                </a:cxn>
                <a:cxn ang="0">
                  <a:pos x="72" y="48"/>
                </a:cxn>
                <a:cxn ang="0">
                  <a:pos x="78" y="72"/>
                </a:cxn>
                <a:cxn ang="0">
                  <a:pos x="78" y="84"/>
                </a:cxn>
                <a:cxn ang="0">
                  <a:pos x="66" y="96"/>
                </a:cxn>
                <a:cxn ang="0">
                  <a:pos x="42" y="102"/>
                </a:cxn>
                <a:cxn ang="0">
                  <a:pos x="30" y="96"/>
                </a:cxn>
                <a:cxn ang="0">
                  <a:pos x="18" y="90"/>
                </a:cxn>
                <a:cxn ang="0">
                  <a:pos x="12" y="78"/>
                </a:cxn>
                <a:cxn ang="0">
                  <a:pos x="12" y="66"/>
                </a:cxn>
                <a:cxn ang="0">
                  <a:pos x="12" y="66"/>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cs-CZ"/>
            </a:p>
          </p:txBody>
        </p:sp>
        <p:sp>
          <p:nvSpPr>
            <p:cNvPr id="9235" name="Freeform 19"/>
            <p:cNvSpPr>
              <a:spLocks/>
            </p:cNvSpPr>
            <p:nvPr userDrawn="1"/>
          </p:nvSpPr>
          <p:spPr bwMode="ltGray">
            <a:xfrm>
              <a:off x="5470" y="1205"/>
              <a:ext cx="102" cy="156"/>
            </a:xfrm>
            <a:custGeom>
              <a:avLst/>
              <a:gdLst/>
              <a:ahLst/>
              <a:cxnLst>
                <a:cxn ang="0">
                  <a:pos x="102" y="0"/>
                </a:cxn>
                <a:cxn ang="0">
                  <a:pos x="0" y="6"/>
                </a:cxn>
                <a:cxn ang="0">
                  <a:pos x="30" y="72"/>
                </a:cxn>
                <a:cxn ang="0">
                  <a:pos x="30" y="156"/>
                </a:cxn>
                <a:cxn ang="0">
                  <a:pos x="72" y="156"/>
                </a:cxn>
                <a:cxn ang="0">
                  <a:pos x="72" y="66"/>
                </a:cxn>
                <a:cxn ang="0">
                  <a:pos x="102" y="0"/>
                </a:cxn>
                <a:cxn ang="0">
                  <a:pos x="102" y="0"/>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cs-CZ"/>
            </a:p>
          </p:txBody>
        </p:sp>
        <p:sp>
          <p:nvSpPr>
            <p:cNvPr id="9236" name="Freeform 20"/>
            <p:cNvSpPr>
              <a:spLocks noEditPoints="1"/>
            </p:cNvSpPr>
            <p:nvPr userDrawn="1"/>
          </p:nvSpPr>
          <p:spPr bwMode="ltGray">
            <a:xfrm>
              <a:off x="5476" y="1349"/>
              <a:ext cx="84" cy="96"/>
            </a:xfrm>
            <a:custGeom>
              <a:avLst/>
              <a:gdLst/>
              <a:ahLst/>
              <a:cxnLst>
                <a:cxn ang="0">
                  <a:pos x="42" y="96"/>
                </a:cxn>
                <a:cxn ang="0">
                  <a:pos x="66" y="78"/>
                </a:cxn>
                <a:cxn ang="0">
                  <a:pos x="84" y="54"/>
                </a:cxn>
                <a:cxn ang="0">
                  <a:pos x="84" y="30"/>
                </a:cxn>
                <a:cxn ang="0">
                  <a:pos x="66" y="6"/>
                </a:cxn>
                <a:cxn ang="0">
                  <a:pos x="42" y="0"/>
                </a:cxn>
                <a:cxn ang="0">
                  <a:pos x="24" y="6"/>
                </a:cxn>
                <a:cxn ang="0">
                  <a:pos x="12" y="18"/>
                </a:cxn>
                <a:cxn ang="0">
                  <a:pos x="6" y="30"/>
                </a:cxn>
                <a:cxn ang="0">
                  <a:pos x="0" y="42"/>
                </a:cxn>
                <a:cxn ang="0">
                  <a:pos x="12" y="66"/>
                </a:cxn>
                <a:cxn ang="0">
                  <a:pos x="30" y="84"/>
                </a:cxn>
                <a:cxn ang="0">
                  <a:pos x="42" y="96"/>
                </a:cxn>
                <a:cxn ang="0">
                  <a:pos x="42" y="96"/>
                </a:cxn>
                <a:cxn ang="0">
                  <a:pos x="48" y="12"/>
                </a:cxn>
                <a:cxn ang="0">
                  <a:pos x="66" y="18"/>
                </a:cxn>
                <a:cxn ang="0">
                  <a:pos x="72" y="30"/>
                </a:cxn>
                <a:cxn ang="0">
                  <a:pos x="72" y="42"/>
                </a:cxn>
                <a:cxn ang="0">
                  <a:pos x="66" y="54"/>
                </a:cxn>
                <a:cxn ang="0">
                  <a:pos x="54" y="72"/>
                </a:cxn>
                <a:cxn ang="0">
                  <a:pos x="42" y="84"/>
                </a:cxn>
                <a:cxn ang="0">
                  <a:pos x="42" y="84"/>
                </a:cxn>
                <a:cxn ang="0">
                  <a:pos x="30" y="72"/>
                </a:cxn>
                <a:cxn ang="0">
                  <a:pos x="18" y="54"/>
                </a:cxn>
                <a:cxn ang="0">
                  <a:pos x="18" y="30"/>
                </a:cxn>
                <a:cxn ang="0">
                  <a:pos x="30" y="18"/>
                </a:cxn>
                <a:cxn ang="0">
                  <a:pos x="48" y="12"/>
                </a:cxn>
                <a:cxn ang="0">
                  <a:pos x="48" y="12"/>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cs-CZ"/>
            </a:p>
          </p:txBody>
        </p:sp>
        <p:sp>
          <p:nvSpPr>
            <p:cNvPr id="9237" name="Freeform 21"/>
            <p:cNvSpPr>
              <a:spLocks noEditPoints="1"/>
            </p:cNvSpPr>
            <p:nvPr userDrawn="1"/>
          </p:nvSpPr>
          <p:spPr bwMode="ltGray">
            <a:xfrm>
              <a:off x="5470" y="1433"/>
              <a:ext cx="90" cy="108"/>
            </a:xfrm>
            <a:custGeom>
              <a:avLst/>
              <a:gdLst/>
              <a:ahLst/>
              <a:cxnLst>
                <a:cxn ang="0">
                  <a:pos x="6" y="90"/>
                </a:cxn>
                <a:cxn ang="0">
                  <a:pos x="18" y="102"/>
                </a:cxn>
                <a:cxn ang="0">
                  <a:pos x="30" y="108"/>
                </a:cxn>
                <a:cxn ang="0">
                  <a:pos x="60" y="108"/>
                </a:cxn>
                <a:cxn ang="0">
                  <a:pos x="84" y="96"/>
                </a:cxn>
                <a:cxn ang="0">
                  <a:pos x="90" y="84"/>
                </a:cxn>
                <a:cxn ang="0">
                  <a:pos x="90" y="66"/>
                </a:cxn>
                <a:cxn ang="0">
                  <a:pos x="84" y="36"/>
                </a:cxn>
                <a:cxn ang="0">
                  <a:pos x="72" y="18"/>
                </a:cxn>
                <a:cxn ang="0">
                  <a:pos x="60" y="6"/>
                </a:cxn>
                <a:cxn ang="0">
                  <a:pos x="54" y="0"/>
                </a:cxn>
                <a:cxn ang="0">
                  <a:pos x="54" y="0"/>
                </a:cxn>
                <a:cxn ang="0">
                  <a:pos x="48" y="0"/>
                </a:cxn>
                <a:cxn ang="0">
                  <a:pos x="24" y="24"/>
                </a:cxn>
                <a:cxn ang="0">
                  <a:pos x="12" y="48"/>
                </a:cxn>
                <a:cxn ang="0">
                  <a:pos x="0" y="66"/>
                </a:cxn>
                <a:cxn ang="0">
                  <a:pos x="6" y="90"/>
                </a:cxn>
                <a:cxn ang="0">
                  <a:pos x="6" y="90"/>
                </a:cxn>
                <a:cxn ang="0">
                  <a:pos x="18" y="66"/>
                </a:cxn>
                <a:cxn ang="0">
                  <a:pos x="24" y="48"/>
                </a:cxn>
                <a:cxn ang="0">
                  <a:pos x="36" y="30"/>
                </a:cxn>
                <a:cxn ang="0">
                  <a:pos x="42" y="18"/>
                </a:cxn>
                <a:cxn ang="0">
                  <a:pos x="48" y="12"/>
                </a:cxn>
                <a:cxn ang="0">
                  <a:pos x="78" y="42"/>
                </a:cxn>
                <a:cxn ang="0">
                  <a:pos x="84" y="66"/>
                </a:cxn>
                <a:cxn ang="0">
                  <a:pos x="66" y="90"/>
                </a:cxn>
                <a:cxn ang="0">
                  <a:pos x="54" y="96"/>
                </a:cxn>
                <a:cxn ang="0">
                  <a:pos x="42" y="96"/>
                </a:cxn>
                <a:cxn ang="0">
                  <a:pos x="30" y="96"/>
                </a:cxn>
                <a:cxn ang="0">
                  <a:pos x="24" y="84"/>
                </a:cxn>
                <a:cxn ang="0">
                  <a:pos x="18" y="78"/>
                </a:cxn>
                <a:cxn ang="0">
                  <a:pos x="18" y="66"/>
                </a:cxn>
                <a:cxn ang="0">
                  <a:pos x="18" y="66"/>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cs-CZ"/>
            </a:p>
          </p:txBody>
        </p:sp>
        <p:sp>
          <p:nvSpPr>
            <p:cNvPr id="9238" name="Freeform 22"/>
            <p:cNvSpPr>
              <a:spLocks noEditPoints="1"/>
            </p:cNvSpPr>
            <p:nvPr userDrawn="1"/>
          </p:nvSpPr>
          <p:spPr bwMode="ltGray">
            <a:xfrm>
              <a:off x="5428" y="3525"/>
              <a:ext cx="66" cy="96"/>
            </a:xfrm>
            <a:custGeom>
              <a:avLst/>
              <a:gdLst/>
              <a:ahLst/>
              <a:cxnLst>
                <a:cxn ang="0">
                  <a:pos x="30" y="96"/>
                </a:cxn>
                <a:cxn ang="0">
                  <a:pos x="54" y="72"/>
                </a:cxn>
                <a:cxn ang="0">
                  <a:pos x="66" y="48"/>
                </a:cxn>
                <a:cxn ang="0">
                  <a:pos x="66" y="24"/>
                </a:cxn>
                <a:cxn ang="0">
                  <a:pos x="54" y="6"/>
                </a:cxn>
                <a:cxn ang="0">
                  <a:pos x="30" y="0"/>
                </a:cxn>
                <a:cxn ang="0">
                  <a:pos x="18" y="0"/>
                </a:cxn>
                <a:cxn ang="0">
                  <a:pos x="6" y="12"/>
                </a:cxn>
                <a:cxn ang="0">
                  <a:pos x="0" y="36"/>
                </a:cxn>
                <a:cxn ang="0">
                  <a:pos x="6" y="60"/>
                </a:cxn>
                <a:cxn ang="0">
                  <a:pos x="18" y="84"/>
                </a:cxn>
                <a:cxn ang="0">
                  <a:pos x="30" y="96"/>
                </a:cxn>
                <a:cxn ang="0">
                  <a:pos x="30" y="96"/>
                </a:cxn>
                <a:cxn ang="0">
                  <a:pos x="30" y="12"/>
                </a:cxn>
                <a:cxn ang="0">
                  <a:pos x="48" y="18"/>
                </a:cxn>
                <a:cxn ang="0">
                  <a:pos x="54" y="24"/>
                </a:cxn>
                <a:cxn ang="0">
                  <a:pos x="54" y="36"/>
                </a:cxn>
                <a:cxn ang="0">
                  <a:pos x="48" y="48"/>
                </a:cxn>
                <a:cxn ang="0">
                  <a:pos x="36" y="66"/>
                </a:cxn>
                <a:cxn ang="0">
                  <a:pos x="30" y="78"/>
                </a:cxn>
                <a:cxn ang="0">
                  <a:pos x="18" y="66"/>
                </a:cxn>
                <a:cxn ang="0">
                  <a:pos x="12" y="48"/>
                </a:cxn>
                <a:cxn ang="0">
                  <a:pos x="6" y="30"/>
                </a:cxn>
                <a:cxn ang="0">
                  <a:pos x="18" y="12"/>
                </a:cxn>
                <a:cxn ang="0">
                  <a:pos x="30" y="12"/>
                </a:cxn>
                <a:cxn ang="0">
                  <a:pos x="30" y="12"/>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cs-CZ"/>
            </a:p>
          </p:txBody>
        </p:sp>
        <p:sp>
          <p:nvSpPr>
            <p:cNvPr id="9239" name="Freeform 23"/>
            <p:cNvSpPr>
              <a:spLocks/>
            </p:cNvSpPr>
            <p:nvPr userDrawn="1"/>
          </p:nvSpPr>
          <p:spPr bwMode="ltGray">
            <a:xfrm>
              <a:off x="3017" y="1127"/>
              <a:ext cx="2603" cy="444"/>
            </a:xfrm>
            <a:custGeom>
              <a:avLst/>
              <a:gdLst/>
              <a:ahLst/>
              <a:cxnLst>
                <a:cxn ang="0">
                  <a:pos x="2577" y="0"/>
                </a:cxn>
                <a:cxn ang="0">
                  <a:pos x="2594" y="72"/>
                </a:cxn>
                <a:cxn ang="0">
                  <a:pos x="6" y="444"/>
                </a:cxn>
                <a:cxn ang="0">
                  <a:pos x="0" y="396"/>
                </a:cxn>
                <a:cxn ang="0">
                  <a:pos x="1225" y="96"/>
                </a:cxn>
                <a:cxn ang="0">
                  <a:pos x="1351" y="78"/>
                </a:cxn>
                <a:cxn ang="0">
                  <a:pos x="2577" y="0"/>
                </a:cxn>
                <a:cxn ang="0">
                  <a:pos x="2577" y="0"/>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cs-CZ"/>
            </a:p>
          </p:txBody>
        </p:sp>
        <p:sp>
          <p:nvSpPr>
            <p:cNvPr id="9240" name="Freeform 24"/>
            <p:cNvSpPr>
              <a:spLocks noEditPoints="1"/>
            </p:cNvSpPr>
            <p:nvPr userDrawn="1"/>
          </p:nvSpPr>
          <p:spPr bwMode="ltGray">
            <a:xfrm>
              <a:off x="2934" y="3773"/>
              <a:ext cx="84" cy="95"/>
            </a:xfrm>
            <a:custGeom>
              <a:avLst/>
              <a:gdLst/>
              <a:ahLst/>
              <a:cxnLst>
                <a:cxn ang="0">
                  <a:pos x="36" y="95"/>
                </a:cxn>
                <a:cxn ang="0">
                  <a:pos x="60" y="77"/>
                </a:cxn>
                <a:cxn ang="0">
                  <a:pos x="78" y="53"/>
                </a:cxn>
                <a:cxn ang="0">
                  <a:pos x="84" y="42"/>
                </a:cxn>
                <a:cxn ang="0">
                  <a:pos x="84" y="30"/>
                </a:cxn>
                <a:cxn ang="0">
                  <a:pos x="72" y="6"/>
                </a:cxn>
                <a:cxn ang="0">
                  <a:pos x="42" y="0"/>
                </a:cxn>
                <a:cxn ang="0">
                  <a:pos x="30" y="0"/>
                </a:cxn>
                <a:cxn ang="0">
                  <a:pos x="12" y="12"/>
                </a:cxn>
                <a:cxn ang="0">
                  <a:pos x="0" y="24"/>
                </a:cxn>
                <a:cxn ang="0">
                  <a:pos x="0" y="36"/>
                </a:cxn>
                <a:cxn ang="0">
                  <a:pos x="6" y="59"/>
                </a:cxn>
                <a:cxn ang="0">
                  <a:pos x="24" y="83"/>
                </a:cxn>
                <a:cxn ang="0">
                  <a:pos x="36" y="95"/>
                </a:cxn>
                <a:cxn ang="0">
                  <a:pos x="36" y="95"/>
                </a:cxn>
                <a:cxn ang="0">
                  <a:pos x="48" y="12"/>
                </a:cxn>
                <a:cxn ang="0">
                  <a:pos x="66" y="18"/>
                </a:cxn>
                <a:cxn ang="0">
                  <a:pos x="72" y="30"/>
                </a:cxn>
                <a:cxn ang="0">
                  <a:pos x="72" y="42"/>
                </a:cxn>
                <a:cxn ang="0">
                  <a:pos x="66" y="53"/>
                </a:cxn>
                <a:cxn ang="0">
                  <a:pos x="48" y="71"/>
                </a:cxn>
                <a:cxn ang="0">
                  <a:pos x="42" y="77"/>
                </a:cxn>
                <a:cxn ang="0">
                  <a:pos x="36" y="77"/>
                </a:cxn>
                <a:cxn ang="0">
                  <a:pos x="24" y="65"/>
                </a:cxn>
                <a:cxn ang="0">
                  <a:pos x="18" y="48"/>
                </a:cxn>
                <a:cxn ang="0">
                  <a:pos x="18" y="30"/>
                </a:cxn>
                <a:cxn ang="0">
                  <a:pos x="30" y="12"/>
                </a:cxn>
                <a:cxn ang="0">
                  <a:pos x="48" y="12"/>
                </a:cxn>
                <a:cxn ang="0">
                  <a:pos x="48" y="12"/>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cs-CZ"/>
            </a:p>
          </p:txBody>
        </p:sp>
        <p:sp>
          <p:nvSpPr>
            <p:cNvPr id="9241" name="Freeform 25"/>
            <p:cNvSpPr>
              <a:spLocks noEditPoints="1"/>
            </p:cNvSpPr>
            <p:nvPr userDrawn="1"/>
          </p:nvSpPr>
          <p:spPr bwMode="ltGray">
            <a:xfrm>
              <a:off x="3779" y="3872"/>
              <a:ext cx="90" cy="108"/>
            </a:xfrm>
            <a:custGeom>
              <a:avLst/>
              <a:gdLst/>
              <a:ahLst/>
              <a:cxnLst>
                <a:cxn ang="0">
                  <a:pos x="12" y="96"/>
                </a:cxn>
                <a:cxn ang="0">
                  <a:pos x="24" y="108"/>
                </a:cxn>
                <a:cxn ang="0">
                  <a:pos x="42" y="108"/>
                </a:cxn>
                <a:cxn ang="0">
                  <a:pos x="66" y="102"/>
                </a:cxn>
                <a:cxn ang="0">
                  <a:pos x="84" y="78"/>
                </a:cxn>
                <a:cxn ang="0">
                  <a:pos x="90" y="66"/>
                </a:cxn>
                <a:cxn ang="0">
                  <a:pos x="84" y="48"/>
                </a:cxn>
                <a:cxn ang="0">
                  <a:pos x="66" y="24"/>
                </a:cxn>
                <a:cxn ang="0">
                  <a:pos x="48" y="12"/>
                </a:cxn>
                <a:cxn ang="0">
                  <a:pos x="36" y="0"/>
                </a:cxn>
                <a:cxn ang="0">
                  <a:pos x="30" y="0"/>
                </a:cxn>
                <a:cxn ang="0">
                  <a:pos x="30" y="0"/>
                </a:cxn>
                <a:cxn ang="0">
                  <a:pos x="24" y="0"/>
                </a:cxn>
                <a:cxn ang="0">
                  <a:pos x="12" y="30"/>
                </a:cxn>
                <a:cxn ang="0">
                  <a:pos x="0" y="54"/>
                </a:cxn>
                <a:cxn ang="0">
                  <a:pos x="0" y="78"/>
                </a:cxn>
                <a:cxn ang="0">
                  <a:pos x="12" y="96"/>
                </a:cxn>
                <a:cxn ang="0">
                  <a:pos x="12" y="96"/>
                </a:cxn>
                <a:cxn ang="0">
                  <a:pos x="12" y="72"/>
                </a:cxn>
                <a:cxn ang="0">
                  <a:pos x="18" y="54"/>
                </a:cxn>
                <a:cxn ang="0">
                  <a:pos x="24" y="36"/>
                </a:cxn>
                <a:cxn ang="0">
                  <a:pos x="30" y="18"/>
                </a:cxn>
                <a:cxn ang="0">
                  <a:pos x="30" y="12"/>
                </a:cxn>
                <a:cxn ang="0">
                  <a:pos x="48" y="24"/>
                </a:cxn>
                <a:cxn ang="0">
                  <a:pos x="66" y="36"/>
                </a:cxn>
                <a:cxn ang="0">
                  <a:pos x="78" y="54"/>
                </a:cxn>
                <a:cxn ang="0">
                  <a:pos x="78" y="72"/>
                </a:cxn>
                <a:cxn ang="0">
                  <a:pos x="72" y="84"/>
                </a:cxn>
                <a:cxn ang="0">
                  <a:pos x="48" y="96"/>
                </a:cxn>
                <a:cxn ang="0">
                  <a:pos x="36" y="96"/>
                </a:cxn>
                <a:cxn ang="0">
                  <a:pos x="24" y="90"/>
                </a:cxn>
                <a:cxn ang="0">
                  <a:pos x="18" y="84"/>
                </a:cxn>
                <a:cxn ang="0">
                  <a:pos x="12" y="72"/>
                </a:cxn>
                <a:cxn ang="0">
                  <a:pos x="12" y="72"/>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cs-CZ"/>
            </a:p>
          </p:txBody>
        </p:sp>
        <p:sp>
          <p:nvSpPr>
            <p:cNvPr id="9242" name="Freeform 26"/>
            <p:cNvSpPr>
              <a:spLocks noEditPoints="1"/>
            </p:cNvSpPr>
            <p:nvPr userDrawn="1"/>
          </p:nvSpPr>
          <p:spPr bwMode="ltGray">
            <a:xfrm>
              <a:off x="2400" y="3872"/>
              <a:ext cx="72" cy="90"/>
            </a:xfrm>
            <a:custGeom>
              <a:avLst/>
              <a:gdLst/>
              <a:ahLst/>
              <a:cxnLst>
                <a:cxn ang="0">
                  <a:pos x="71" y="90"/>
                </a:cxn>
                <a:cxn ang="0">
                  <a:pos x="71" y="60"/>
                </a:cxn>
                <a:cxn ang="0">
                  <a:pos x="71" y="36"/>
                </a:cxn>
                <a:cxn ang="0">
                  <a:pos x="60" y="12"/>
                </a:cxn>
                <a:cxn ang="0">
                  <a:pos x="36" y="0"/>
                </a:cxn>
                <a:cxn ang="0">
                  <a:pos x="12" y="12"/>
                </a:cxn>
                <a:cxn ang="0">
                  <a:pos x="0" y="36"/>
                </a:cxn>
                <a:cxn ang="0">
                  <a:pos x="6" y="60"/>
                </a:cxn>
                <a:cxn ang="0">
                  <a:pos x="30" y="78"/>
                </a:cxn>
                <a:cxn ang="0">
                  <a:pos x="54" y="90"/>
                </a:cxn>
                <a:cxn ang="0">
                  <a:pos x="71" y="90"/>
                </a:cxn>
                <a:cxn ang="0">
                  <a:pos x="71" y="90"/>
                </a:cxn>
                <a:cxn ang="0">
                  <a:pos x="24" y="18"/>
                </a:cxn>
                <a:cxn ang="0">
                  <a:pos x="42" y="18"/>
                </a:cxn>
                <a:cxn ang="0">
                  <a:pos x="54" y="18"/>
                </a:cxn>
                <a:cxn ang="0">
                  <a:pos x="60" y="42"/>
                </a:cxn>
                <a:cxn ang="0">
                  <a:pos x="60" y="66"/>
                </a:cxn>
                <a:cxn ang="0">
                  <a:pos x="60" y="72"/>
                </a:cxn>
                <a:cxn ang="0">
                  <a:pos x="60" y="78"/>
                </a:cxn>
                <a:cxn ang="0">
                  <a:pos x="42" y="72"/>
                </a:cxn>
                <a:cxn ang="0">
                  <a:pos x="24" y="66"/>
                </a:cxn>
                <a:cxn ang="0">
                  <a:pos x="12" y="48"/>
                </a:cxn>
                <a:cxn ang="0">
                  <a:pos x="12" y="30"/>
                </a:cxn>
                <a:cxn ang="0">
                  <a:pos x="24" y="18"/>
                </a:cxn>
                <a:cxn ang="0">
                  <a:pos x="24" y="18"/>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cs-CZ"/>
            </a:p>
          </p:txBody>
        </p:sp>
        <p:sp>
          <p:nvSpPr>
            <p:cNvPr id="9243" name="Oval 27"/>
            <p:cNvSpPr>
              <a:spLocks noChangeArrowheads="1"/>
            </p:cNvSpPr>
            <p:nvPr userDrawn="1"/>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w="9525">
              <a:noFill/>
              <a:round/>
              <a:headEnd/>
              <a:tailEnd/>
            </a:ln>
            <a:effectLst/>
          </p:spPr>
          <p:txBody>
            <a:bodyPr/>
            <a:lstStyle/>
            <a:p>
              <a:pPr>
                <a:defRPr/>
              </a:pPr>
              <a:endParaRPr lang="cs-CZ"/>
            </a:p>
          </p:txBody>
        </p:sp>
        <p:sp>
          <p:nvSpPr>
            <p:cNvPr id="9244" name="Oval 28"/>
            <p:cNvSpPr>
              <a:spLocks noChangeArrowheads="1"/>
            </p:cNvSpPr>
            <p:nvPr userDrawn="1"/>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cs-CZ"/>
            </a:p>
          </p:txBody>
        </p:sp>
        <p:sp>
          <p:nvSpPr>
            <p:cNvPr id="9245" name="Oval 29"/>
            <p:cNvSpPr>
              <a:spLocks noChangeArrowheads="1"/>
            </p:cNvSpPr>
            <p:nvPr userDrawn="1"/>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w="9525">
              <a:noFill/>
              <a:round/>
              <a:headEnd/>
              <a:tailEnd/>
            </a:ln>
            <a:effectLst/>
          </p:spPr>
          <p:txBody>
            <a:bodyPr/>
            <a:lstStyle/>
            <a:p>
              <a:pPr>
                <a:defRPr/>
              </a:pPr>
              <a:endParaRPr lang="cs-CZ"/>
            </a:p>
          </p:txBody>
        </p:sp>
        <p:sp>
          <p:nvSpPr>
            <p:cNvPr id="9246" name="Freeform 30"/>
            <p:cNvSpPr>
              <a:spLocks noEditPoints="1"/>
            </p:cNvSpPr>
            <p:nvPr userDrawn="1"/>
          </p:nvSpPr>
          <p:spPr bwMode="ltGray">
            <a:xfrm>
              <a:off x="3743" y="3788"/>
              <a:ext cx="90" cy="96"/>
            </a:xfrm>
            <a:custGeom>
              <a:avLst/>
              <a:gdLst/>
              <a:ahLst/>
              <a:cxnLst>
                <a:cxn ang="0">
                  <a:pos x="66" y="96"/>
                </a:cxn>
                <a:cxn ang="0">
                  <a:pos x="78" y="66"/>
                </a:cxn>
                <a:cxn ang="0">
                  <a:pos x="90" y="42"/>
                </a:cxn>
                <a:cxn ang="0">
                  <a:pos x="78" y="18"/>
                </a:cxn>
                <a:cxn ang="0">
                  <a:pos x="60" y="0"/>
                </a:cxn>
                <a:cxn ang="0">
                  <a:pos x="30" y="6"/>
                </a:cxn>
                <a:cxn ang="0">
                  <a:pos x="18" y="18"/>
                </a:cxn>
                <a:cxn ang="0">
                  <a:pos x="6" y="30"/>
                </a:cxn>
                <a:cxn ang="0">
                  <a:pos x="0" y="42"/>
                </a:cxn>
                <a:cxn ang="0">
                  <a:pos x="6" y="60"/>
                </a:cxn>
                <a:cxn ang="0">
                  <a:pos x="24" y="78"/>
                </a:cxn>
                <a:cxn ang="0">
                  <a:pos x="48" y="90"/>
                </a:cxn>
                <a:cxn ang="0">
                  <a:pos x="66" y="96"/>
                </a:cxn>
                <a:cxn ang="0">
                  <a:pos x="66" y="96"/>
                </a:cxn>
                <a:cxn ang="0">
                  <a:pos x="42" y="18"/>
                </a:cxn>
                <a:cxn ang="0">
                  <a:pos x="60" y="18"/>
                </a:cxn>
                <a:cxn ang="0">
                  <a:pos x="72" y="24"/>
                </a:cxn>
                <a:cxn ang="0">
                  <a:pos x="72" y="36"/>
                </a:cxn>
                <a:cxn ang="0">
                  <a:pos x="72" y="48"/>
                </a:cxn>
                <a:cxn ang="0">
                  <a:pos x="66" y="72"/>
                </a:cxn>
                <a:cxn ang="0">
                  <a:pos x="60" y="78"/>
                </a:cxn>
                <a:cxn ang="0">
                  <a:pos x="60" y="84"/>
                </a:cxn>
                <a:cxn ang="0">
                  <a:pos x="42" y="72"/>
                </a:cxn>
                <a:cxn ang="0">
                  <a:pos x="30" y="66"/>
                </a:cxn>
                <a:cxn ang="0">
                  <a:pos x="18" y="42"/>
                </a:cxn>
                <a:cxn ang="0">
                  <a:pos x="24" y="30"/>
                </a:cxn>
                <a:cxn ang="0">
                  <a:pos x="42" y="18"/>
                </a:cxn>
                <a:cxn ang="0">
                  <a:pos x="42" y="18"/>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cs-CZ"/>
            </a:p>
          </p:txBody>
        </p:sp>
        <p:sp>
          <p:nvSpPr>
            <p:cNvPr id="9247" name="Freeform 31"/>
            <p:cNvSpPr>
              <a:spLocks noEditPoints="1"/>
            </p:cNvSpPr>
            <p:nvPr userDrawn="1"/>
          </p:nvSpPr>
          <p:spPr bwMode="ltGray">
            <a:xfrm>
              <a:off x="5422" y="3603"/>
              <a:ext cx="72" cy="108"/>
            </a:xfrm>
            <a:custGeom>
              <a:avLst/>
              <a:gdLst/>
              <a:ahLst/>
              <a:cxnLst>
                <a:cxn ang="0">
                  <a:pos x="0" y="90"/>
                </a:cxn>
                <a:cxn ang="0">
                  <a:pos x="12" y="102"/>
                </a:cxn>
                <a:cxn ang="0">
                  <a:pos x="24" y="108"/>
                </a:cxn>
                <a:cxn ang="0">
                  <a:pos x="48" y="108"/>
                </a:cxn>
                <a:cxn ang="0">
                  <a:pos x="66" y="96"/>
                </a:cxn>
                <a:cxn ang="0">
                  <a:pos x="72" y="66"/>
                </a:cxn>
                <a:cxn ang="0">
                  <a:pos x="66" y="42"/>
                </a:cxn>
                <a:cxn ang="0">
                  <a:pos x="60" y="18"/>
                </a:cxn>
                <a:cxn ang="0">
                  <a:pos x="48" y="6"/>
                </a:cxn>
                <a:cxn ang="0">
                  <a:pos x="42" y="0"/>
                </a:cxn>
                <a:cxn ang="0">
                  <a:pos x="42" y="0"/>
                </a:cxn>
                <a:cxn ang="0">
                  <a:pos x="36" y="0"/>
                </a:cxn>
                <a:cxn ang="0">
                  <a:pos x="18" y="24"/>
                </a:cxn>
                <a:cxn ang="0">
                  <a:pos x="6" y="48"/>
                </a:cxn>
                <a:cxn ang="0">
                  <a:pos x="0" y="66"/>
                </a:cxn>
                <a:cxn ang="0">
                  <a:pos x="0" y="90"/>
                </a:cxn>
                <a:cxn ang="0">
                  <a:pos x="0" y="90"/>
                </a:cxn>
                <a:cxn ang="0">
                  <a:pos x="12" y="66"/>
                </a:cxn>
                <a:cxn ang="0">
                  <a:pos x="18" y="48"/>
                </a:cxn>
                <a:cxn ang="0">
                  <a:pos x="24" y="36"/>
                </a:cxn>
                <a:cxn ang="0">
                  <a:pos x="30" y="24"/>
                </a:cxn>
                <a:cxn ang="0">
                  <a:pos x="36" y="18"/>
                </a:cxn>
                <a:cxn ang="0">
                  <a:pos x="54" y="30"/>
                </a:cxn>
                <a:cxn ang="0">
                  <a:pos x="60" y="48"/>
                </a:cxn>
                <a:cxn ang="0">
                  <a:pos x="66" y="72"/>
                </a:cxn>
                <a:cxn ang="0">
                  <a:pos x="66" y="84"/>
                </a:cxn>
                <a:cxn ang="0">
                  <a:pos x="54" y="96"/>
                </a:cxn>
                <a:cxn ang="0">
                  <a:pos x="30" y="102"/>
                </a:cxn>
                <a:cxn ang="0">
                  <a:pos x="24" y="96"/>
                </a:cxn>
                <a:cxn ang="0">
                  <a:pos x="12" y="90"/>
                </a:cxn>
                <a:cxn ang="0">
                  <a:pos x="12" y="78"/>
                </a:cxn>
                <a:cxn ang="0">
                  <a:pos x="12" y="66"/>
                </a:cxn>
                <a:cxn ang="0">
                  <a:pos x="12" y="66"/>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cs-CZ"/>
            </a:p>
          </p:txBody>
        </p:sp>
        <p:sp>
          <p:nvSpPr>
            <p:cNvPr id="9248" name="Rectangle 32"/>
            <p:cNvSpPr>
              <a:spLocks noChangeArrowheads="1"/>
            </p:cNvSpPr>
            <p:nvPr userDrawn="1"/>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w="9525">
              <a:noFill/>
              <a:miter lim="800000"/>
              <a:headEnd/>
              <a:tailEnd/>
            </a:ln>
            <a:effectLst/>
          </p:spPr>
          <p:txBody>
            <a:bodyPr/>
            <a:lstStyle/>
            <a:p>
              <a:pPr>
                <a:defRPr/>
              </a:pPr>
              <a:endParaRPr lang="cs-CZ"/>
            </a:p>
          </p:txBody>
        </p:sp>
        <p:sp>
          <p:nvSpPr>
            <p:cNvPr id="9249" name="Rectangle 33"/>
            <p:cNvSpPr>
              <a:spLocks noChangeArrowheads="1"/>
            </p:cNvSpPr>
            <p:nvPr userDrawn="1"/>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cs-CZ"/>
            </a:p>
          </p:txBody>
        </p:sp>
        <p:sp>
          <p:nvSpPr>
            <p:cNvPr id="9250" name="AutoShape 34"/>
            <p:cNvSpPr>
              <a:spLocks noChangeArrowheads="1"/>
            </p:cNvSpPr>
            <p:nvPr userDrawn="1"/>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cs-CZ"/>
            </a:p>
          </p:txBody>
        </p:sp>
        <p:sp>
          <p:nvSpPr>
            <p:cNvPr id="9251" name="Freeform 35"/>
            <p:cNvSpPr>
              <a:spLocks/>
            </p:cNvSpPr>
            <p:nvPr userDrawn="1"/>
          </p:nvSpPr>
          <p:spPr bwMode="ltGray">
            <a:xfrm>
              <a:off x="4306" y="1529"/>
              <a:ext cx="252" cy="1576"/>
            </a:xfrm>
            <a:custGeom>
              <a:avLst/>
              <a:gdLst/>
              <a:ahLst/>
              <a:cxnLst>
                <a:cxn ang="0">
                  <a:pos x="252" y="1576"/>
                </a:cxn>
                <a:cxn ang="0">
                  <a:pos x="12" y="84"/>
                </a:cxn>
                <a:cxn ang="0">
                  <a:pos x="12" y="60"/>
                </a:cxn>
                <a:cxn ang="0">
                  <a:pos x="0" y="12"/>
                </a:cxn>
                <a:cxn ang="0">
                  <a:pos x="72" y="0"/>
                </a:cxn>
                <a:cxn ang="0">
                  <a:pos x="72" y="0"/>
                </a:cxn>
                <a:cxn ang="0">
                  <a:pos x="78" y="48"/>
                </a:cxn>
                <a:cxn ang="0">
                  <a:pos x="88" y="66"/>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defRPr/>
              </a:pPr>
              <a:endParaRPr lang="cs-CZ"/>
            </a:p>
          </p:txBody>
        </p:sp>
        <p:sp>
          <p:nvSpPr>
            <p:cNvPr id="9252" name="Freeform 36"/>
            <p:cNvSpPr>
              <a:spLocks/>
            </p:cNvSpPr>
            <p:nvPr userDrawn="1"/>
          </p:nvSpPr>
          <p:spPr bwMode="ltGray">
            <a:xfrm>
              <a:off x="4169" y="1421"/>
              <a:ext cx="317" cy="138"/>
            </a:xfrm>
            <a:custGeom>
              <a:avLst/>
              <a:gdLst/>
              <a:ahLst/>
              <a:cxnLst>
                <a:cxn ang="0">
                  <a:pos x="161" y="0"/>
                </a:cxn>
                <a:cxn ang="0">
                  <a:pos x="227" y="6"/>
                </a:cxn>
                <a:cxn ang="0">
                  <a:pos x="275" y="36"/>
                </a:cxn>
                <a:cxn ang="0">
                  <a:pos x="304" y="78"/>
                </a:cxn>
                <a:cxn ang="0">
                  <a:pos x="316" y="138"/>
                </a:cxn>
                <a:cxn ang="0">
                  <a:pos x="0" y="138"/>
                </a:cxn>
                <a:cxn ang="0">
                  <a:pos x="11" y="78"/>
                </a:cxn>
                <a:cxn ang="0">
                  <a:pos x="47" y="36"/>
                </a:cxn>
                <a:cxn ang="0">
                  <a:pos x="95" y="6"/>
                </a:cxn>
                <a:cxn ang="0">
                  <a:pos x="161" y="0"/>
                </a:cxn>
                <a:cxn ang="0">
                  <a:pos x="161" y="0"/>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cs-CZ"/>
            </a:p>
          </p:txBody>
        </p:sp>
      </p:grpSp>
      <p:sp>
        <p:nvSpPr>
          <p:cNvPr id="9253" name="Rectangle 37"/>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cs-CZ"/>
              <a:t>Klepnutím lze upravit styl předlohy nadpisů.</a:t>
            </a:r>
          </a:p>
        </p:txBody>
      </p:sp>
      <p:sp>
        <p:nvSpPr>
          <p:cNvPr id="9254" name="Rectangle 38"/>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9255" name="Rectangle 39"/>
          <p:cNvSpPr>
            <a:spLocks noGrp="1" noChangeArrowheads="1"/>
          </p:cNvSpPr>
          <p:nvPr>
            <p:ph type="dt" sz="half" idx="2"/>
          </p:nvPr>
        </p:nvSpPr>
        <p:spPr bwMode="auto">
          <a:xfrm>
            <a:off x="457200" y="6278563"/>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r>
              <a:rPr lang="cs-CZ"/>
              <a:t>8</a:t>
            </a:r>
          </a:p>
        </p:txBody>
      </p:sp>
      <p:sp>
        <p:nvSpPr>
          <p:cNvPr id="9256" name="Rectangle 40"/>
          <p:cNvSpPr>
            <a:spLocks noGrp="1" noChangeArrowheads="1"/>
          </p:cNvSpPr>
          <p:nvPr>
            <p:ph type="ftr" sz="quarter" idx="3"/>
          </p:nvPr>
        </p:nvSpPr>
        <p:spPr bwMode="auto">
          <a:xfrm>
            <a:off x="3124200" y="6278563"/>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lvl1pPr>
          </a:lstStyle>
          <a:p>
            <a:pPr>
              <a:defRPr/>
            </a:pPr>
            <a:r>
              <a:rPr lang="cs-CZ"/>
              <a:t>Křesťanská sociální etika. M. Martinek. Jabok 2022</a:t>
            </a:r>
          </a:p>
        </p:txBody>
      </p:sp>
      <p:sp>
        <p:nvSpPr>
          <p:cNvPr id="9257" name="Rectangle 41"/>
          <p:cNvSpPr>
            <a:spLocks noGrp="1" noChangeArrowheads="1"/>
          </p:cNvSpPr>
          <p:nvPr>
            <p:ph type="sldNum" sz="quarter" idx="4"/>
          </p:nvPr>
        </p:nvSpPr>
        <p:spPr bwMode="auto">
          <a:xfrm>
            <a:off x="6553200" y="6278563"/>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B9E77724-9D1E-4F7A-B31C-0125B93E30C8}" type="slidenum">
              <a:rPr lang="cs-CZ"/>
              <a:pPr>
                <a:defRPr/>
              </a:pPr>
              <a:t>‹#›</a:t>
            </a:fld>
            <a:endParaRPr lang="cs-CZ"/>
          </a:p>
        </p:txBody>
      </p:sp>
    </p:spTree>
  </p:cSld>
  <p:clrMap bg1="lt1" tx1="dk1" bg2="lt2" tx2="dk2" accent1="accent1" accent2="accent2" accent3="accent3" accent4="accent4" accent5="accent5" accent6="accent6" hlink="hlink" folHlink="folHlink"/>
  <p:sldLayoutIdLst>
    <p:sldLayoutId id="2147483674"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hdr="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FFFFFF"/>
            </a:outerShdw>
          </a:effectLst>
          <a:latin typeface="+mn-lt"/>
          <a:ea typeface="+mn-ea"/>
          <a:cs typeface="+mn-cs"/>
        </a:defRPr>
      </a:lvl1pPr>
      <a:lvl2pPr marL="742950" indent="-285750" algn="l" rtl="0" eaLnBrk="0" fontAlgn="base" hangingPunct="0">
        <a:spcBef>
          <a:spcPct val="20000"/>
        </a:spcBef>
        <a:spcAft>
          <a:spcPct val="0"/>
        </a:spcAft>
        <a:buClr>
          <a:schemeClr val="tx1"/>
        </a:buClr>
        <a:buSzPct val="65000"/>
        <a:buFont typeface="Wingdings" pitchFamily="2" charset="2"/>
        <a:buChar char="n"/>
        <a:defRPr sz="2800">
          <a:solidFill>
            <a:schemeClr val="tx1"/>
          </a:solidFill>
          <a:effectLst>
            <a:outerShdw blurRad="38100" dist="38100" dir="2700000" algn="tl">
              <a:srgbClr val="FFFFFF"/>
            </a:outerShdw>
          </a:effectLst>
          <a:latin typeface="+mn-lt"/>
        </a:defRPr>
      </a:lvl2pPr>
      <a:lvl3pPr marL="1143000" indent="-228600" algn="l" rtl="0" eaLnBrk="0" fontAlgn="base" hangingPunct="0">
        <a:spcBef>
          <a:spcPct val="20000"/>
        </a:spcBef>
        <a:spcAft>
          <a:spcPct val="0"/>
        </a:spcAft>
        <a:buClr>
          <a:schemeClr val="accent2"/>
        </a:buClr>
        <a:buSzPct val="65000"/>
        <a:buFont typeface="Wingdings" pitchFamily="2" charset="2"/>
        <a:buChar char="n"/>
        <a:defRPr sz="2400">
          <a:solidFill>
            <a:schemeClr val="tx1"/>
          </a:solidFill>
          <a:effectLst>
            <a:outerShdw blurRad="38100" dist="38100" dir="2700000" algn="tl">
              <a:srgbClr val="FFFFFF"/>
            </a:outerShdw>
          </a:effectLst>
          <a:latin typeface="+mn-lt"/>
        </a:defRPr>
      </a:lvl3pPr>
      <a:lvl4pPr marL="1600200" indent="-228600" algn="l" rtl="0" eaLnBrk="0" fontAlgn="base" hangingPunct="0">
        <a:spcBef>
          <a:spcPct val="20000"/>
        </a:spcBef>
        <a:spcAft>
          <a:spcPct val="0"/>
        </a:spcAft>
        <a:buClr>
          <a:schemeClr val="tx1"/>
        </a:buClr>
        <a:buSzPct val="65000"/>
        <a:buFont typeface="Wingdings" pitchFamily="2" charset="2"/>
        <a:buChar char="n"/>
        <a:defRPr sz="2000">
          <a:solidFill>
            <a:schemeClr val="tx1"/>
          </a:solidFill>
          <a:effectLst>
            <a:outerShdw blurRad="38100" dist="38100" dir="2700000" algn="tl">
              <a:srgbClr val="FFFFFF"/>
            </a:outerShdw>
          </a:effectLst>
          <a:latin typeface="+mn-lt"/>
        </a:defRPr>
      </a:lvl4pPr>
      <a:lvl5pPr marL="2057400" indent="-228600" algn="l" rtl="0" eaLnBrk="0" fontAlgn="base" hangingPunct="0">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FFFFFF"/>
            </a:outerShdw>
          </a:effectLst>
          <a:latin typeface="+mn-lt"/>
        </a:defRPr>
      </a:lvl5pPr>
      <a:lvl6pPr marL="25146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FFFFFF"/>
            </a:outerShdw>
          </a:effectLst>
          <a:latin typeface="+mn-lt"/>
        </a:defRPr>
      </a:lvl6pPr>
      <a:lvl7pPr marL="29718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FFFFFF"/>
            </a:outerShdw>
          </a:effectLst>
          <a:latin typeface="+mn-lt"/>
        </a:defRPr>
      </a:lvl7pPr>
      <a:lvl8pPr marL="34290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FFFFFF"/>
            </a:outerShdw>
          </a:effectLst>
          <a:latin typeface="+mn-lt"/>
        </a:defRPr>
      </a:lvl8pPr>
      <a:lvl9pPr marL="38862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FFFFFF"/>
            </a:outerShdw>
          </a:effectLst>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subTitle" idx="1"/>
          </p:nvPr>
        </p:nvSpPr>
        <p:spPr/>
        <p:txBody>
          <a:bodyPr/>
          <a:lstStyle/>
          <a:p>
            <a:pPr eaLnBrk="1" hangingPunct="1">
              <a:defRPr/>
            </a:pPr>
            <a:r>
              <a:rPr lang="cs-CZ" dirty="0" err="1"/>
              <a:t>Jabok</a:t>
            </a:r>
            <a:r>
              <a:rPr lang="cs-CZ" dirty="0"/>
              <a:t> 2022</a:t>
            </a:r>
          </a:p>
        </p:txBody>
      </p:sp>
      <p:sp>
        <p:nvSpPr>
          <p:cNvPr id="3077" name="Rectangle 2"/>
          <p:cNvSpPr>
            <a:spLocks noGrp="1" noChangeArrowheads="1"/>
          </p:cNvSpPr>
          <p:nvPr>
            <p:ph type="ctrTitle"/>
          </p:nvPr>
        </p:nvSpPr>
        <p:spPr/>
        <p:txBody>
          <a:bodyPr/>
          <a:lstStyle/>
          <a:p>
            <a:pPr eaLnBrk="1" hangingPunct="1"/>
            <a:r>
              <a:rPr lang="cs-CZ" b="1" dirty="0">
                <a:solidFill>
                  <a:schemeClr val="accent6">
                    <a:lumMod val="50000"/>
                  </a:schemeClr>
                </a:solidFill>
                <a:effectLst>
                  <a:outerShdw blurRad="38100" dist="38100" dir="2700000" algn="tl">
                    <a:srgbClr val="000000">
                      <a:alpha val="43137"/>
                    </a:srgbClr>
                  </a:outerShdw>
                </a:effectLst>
              </a:rPr>
              <a:t>Křesťanská sociální etika</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defRPr/>
            </a:pPr>
            <a:r>
              <a:rPr lang="cs-CZ" dirty="0">
                <a:solidFill>
                  <a:schemeClr val="accent2">
                    <a:lumMod val="50000"/>
                  </a:schemeClr>
                </a:solidFill>
              </a:rPr>
              <a:t>Biblické aspekty ekonomiky</a:t>
            </a:r>
          </a:p>
        </p:txBody>
      </p:sp>
      <p:sp>
        <p:nvSpPr>
          <p:cNvPr id="63491" name="Rectangle 3"/>
          <p:cNvSpPr>
            <a:spLocks noGrp="1" noChangeArrowheads="1"/>
          </p:cNvSpPr>
          <p:nvPr>
            <p:ph idx="1"/>
          </p:nvPr>
        </p:nvSpPr>
        <p:spPr/>
        <p:txBody>
          <a:bodyPr/>
          <a:lstStyle/>
          <a:p>
            <a:pPr eaLnBrk="1" hangingPunct="1">
              <a:defRPr/>
            </a:pPr>
            <a:r>
              <a:rPr lang="cs-CZ" sz="2800" dirty="0"/>
              <a:t>SZ – dvojí postoj: </a:t>
            </a:r>
          </a:p>
          <a:p>
            <a:pPr lvl="1" eaLnBrk="1" hangingPunct="1">
              <a:defRPr/>
            </a:pPr>
            <a:r>
              <a:rPr lang="cs-CZ" sz="2400" dirty="0"/>
              <a:t>pozitivní hodnocení materiálních statků, které jsou nezbytné k životu; hojnost vnímána jako Boží požehnání, chudoba jako negativní následek lenosti.</a:t>
            </a:r>
          </a:p>
          <a:p>
            <a:pPr lvl="1" eaLnBrk="1" hangingPunct="1">
              <a:defRPr/>
            </a:pPr>
            <a:r>
              <a:rPr lang="cs-CZ" sz="2400" dirty="0"/>
              <a:t>bohatství odsuzováno, pokud se s ním nesprávně nakládá – v neprospěch chudých.</a:t>
            </a:r>
          </a:p>
          <a:p>
            <a:pPr eaLnBrk="1" hangingPunct="1">
              <a:defRPr/>
            </a:pPr>
            <a:r>
              <a:rPr lang="cs-CZ" sz="2800" dirty="0"/>
              <a:t>NZ a tradice: ekonomická aktivita a materiální pokrok musí sloužit dobru člověka a společnosti; bohatství existuje proto, aby bylo sdíleno.</a:t>
            </a:r>
          </a:p>
        </p:txBody>
      </p:sp>
      <p:sp>
        <p:nvSpPr>
          <p:cNvPr id="6146" name="Zástupný symbol pro datum 3"/>
          <p:cNvSpPr>
            <a:spLocks noGrp="1"/>
          </p:cNvSpPr>
          <p:nvPr>
            <p:ph type="dt" sz="half" idx="10"/>
          </p:nvPr>
        </p:nvSpPr>
        <p:spPr>
          <a:noFill/>
        </p:spPr>
        <p:txBody>
          <a:bodyPr/>
          <a:lstStyle/>
          <a:p>
            <a:r>
              <a:rPr lang="cs-CZ"/>
              <a:t>8</a:t>
            </a:r>
          </a:p>
        </p:txBody>
      </p:sp>
      <p:sp>
        <p:nvSpPr>
          <p:cNvPr id="6147" name="Zástupný symbol pro zápatí 4"/>
          <p:cNvSpPr>
            <a:spLocks noGrp="1"/>
          </p:cNvSpPr>
          <p:nvPr>
            <p:ph type="ftr" sz="quarter" idx="11"/>
          </p:nvPr>
        </p:nvSpPr>
        <p:spPr>
          <a:noFill/>
        </p:spPr>
        <p:txBody>
          <a:bodyPr/>
          <a:lstStyle/>
          <a:p>
            <a:r>
              <a:rPr lang="cs-CZ"/>
              <a:t>Křesťanská sociální etika. M. Martinek. Jabok 2022</a:t>
            </a:r>
          </a:p>
        </p:txBody>
      </p:sp>
      <p:sp>
        <p:nvSpPr>
          <p:cNvPr id="6148" name="Zástupný symbol pro číslo snímku 5"/>
          <p:cNvSpPr>
            <a:spLocks noGrp="1"/>
          </p:cNvSpPr>
          <p:nvPr>
            <p:ph type="sldNum" sz="quarter" idx="12"/>
          </p:nvPr>
        </p:nvSpPr>
        <p:spPr>
          <a:noFill/>
        </p:spPr>
        <p:txBody>
          <a:bodyPr/>
          <a:lstStyle/>
          <a:p>
            <a:fld id="{CAA51E1C-9AE1-421E-B8B9-4504BAA3829E}" type="slidenum">
              <a:rPr lang="cs-CZ"/>
              <a:pPr/>
              <a:t>10</a:t>
            </a:fld>
            <a:endParaRPr lang="cs-CZ"/>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FEEDDF3-0AB4-4845-91FF-A1C9171DDFB1}"/>
              </a:ext>
            </a:extLst>
          </p:cNvPr>
          <p:cNvSpPr>
            <a:spLocks noGrp="1"/>
          </p:cNvSpPr>
          <p:nvPr>
            <p:ph type="title"/>
          </p:nvPr>
        </p:nvSpPr>
        <p:spPr>
          <a:xfrm>
            <a:off x="251520" y="277813"/>
            <a:ext cx="8568952" cy="918939"/>
          </a:xfrm>
        </p:spPr>
        <p:txBody>
          <a:bodyPr/>
          <a:lstStyle/>
          <a:p>
            <a:r>
              <a:rPr lang="cs-CZ" sz="4000" dirty="0"/>
              <a:t>Princip všeobecného určení statků</a:t>
            </a:r>
          </a:p>
        </p:txBody>
      </p:sp>
      <p:sp>
        <p:nvSpPr>
          <p:cNvPr id="3" name="Zástupný symbol pro obsah 2">
            <a:extLst>
              <a:ext uri="{FF2B5EF4-FFF2-40B4-BE49-F238E27FC236}">
                <a16:creationId xmlns:a16="http://schemas.microsoft.com/office/drawing/2014/main" id="{BE0B17AF-9F33-4BAD-AEC2-9A5E95FF617E}"/>
              </a:ext>
            </a:extLst>
          </p:cNvPr>
          <p:cNvSpPr>
            <a:spLocks noGrp="1"/>
          </p:cNvSpPr>
          <p:nvPr>
            <p:ph idx="1"/>
          </p:nvPr>
        </p:nvSpPr>
        <p:spPr>
          <a:xfrm>
            <a:off x="323528" y="1268760"/>
            <a:ext cx="8496944" cy="5009803"/>
          </a:xfrm>
          <a:solidFill>
            <a:schemeClr val="tx2">
              <a:lumMod val="40000"/>
              <a:lumOff val="60000"/>
            </a:schemeClr>
          </a:solidFill>
          <a:ln>
            <a:solidFill>
              <a:schemeClr val="accent1">
                <a:lumMod val="10000"/>
              </a:schemeClr>
            </a:solidFill>
          </a:ln>
        </p:spPr>
        <p:txBody>
          <a:bodyPr/>
          <a:lstStyle/>
          <a:p>
            <a:r>
              <a:rPr lang="cs-CZ" sz="2400" dirty="0">
                <a:effectLst/>
              </a:rPr>
              <a:t>Princip podřízenosti soukromého vlastnictví všeobecnému určení dober, a tedy všeobecné právo na jejich užívání, je „zlatým pravidlem“ sociálního jednání a „první zásadou celého společensko-mravního řádu“. Křesťanská tradice nikdy neuznávala právo na soukromé vlastnictví za absolutní či nedotknutelné a zdůrazňovala sociální funkci jakékoli formy soukromého vlastnictví. </a:t>
            </a:r>
          </a:p>
          <a:p>
            <a:r>
              <a:rPr lang="cs-CZ" sz="2400" dirty="0">
                <a:effectLst/>
              </a:rPr>
              <a:t>Církev sice hájí legitimní právo na soukromé vlastnictví, ale s nemenší jasností také učí, že každé soukromé vlastnictví je vždy zatíženo sociální hypotékou, protože dobra mají všeobecné určení, které jim dal Bůh. Proto neodpovídá Božímu plánu spravovat tento dar takovým způsobem, že z něho mají užitek jenom málokteří. (</a:t>
            </a:r>
            <a:r>
              <a:rPr lang="cs-CZ" sz="2400" dirty="0" err="1">
                <a:effectLst/>
              </a:rPr>
              <a:t>Laudato</a:t>
            </a:r>
            <a:r>
              <a:rPr lang="cs-CZ" sz="2400" dirty="0">
                <a:effectLst/>
              </a:rPr>
              <a:t> </a:t>
            </a:r>
            <a:r>
              <a:rPr lang="cs-CZ" sz="2400" dirty="0" err="1">
                <a:effectLst/>
              </a:rPr>
              <a:t>sii</a:t>
            </a:r>
            <a:r>
              <a:rPr lang="cs-CZ" sz="2400" dirty="0">
                <a:effectLst/>
              </a:rPr>
              <a:t>, 93)</a:t>
            </a:r>
            <a:endParaRPr lang="cs-CZ" sz="1800" dirty="0"/>
          </a:p>
        </p:txBody>
      </p:sp>
      <p:sp>
        <p:nvSpPr>
          <p:cNvPr id="4" name="Zástupný symbol pro datum 3">
            <a:extLst>
              <a:ext uri="{FF2B5EF4-FFF2-40B4-BE49-F238E27FC236}">
                <a16:creationId xmlns:a16="http://schemas.microsoft.com/office/drawing/2014/main" id="{E636E604-CA4B-4759-B435-6CC44896C903}"/>
              </a:ext>
            </a:extLst>
          </p:cNvPr>
          <p:cNvSpPr>
            <a:spLocks noGrp="1"/>
          </p:cNvSpPr>
          <p:nvPr>
            <p:ph type="dt" sz="half" idx="10"/>
          </p:nvPr>
        </p:nvSpPr>
        <p:spPr/>
        <p:txBody>
          <a:bodyPr/>
          <a:lstStyle/>
          <a:p>
            <a:pPr>
              <a:defRPr/>
            </a:pPr>
            <a:r>
              <a:rPr lang="cs-CZ"/>
              <a:t>8</a:t>
            </a:r>
          </a:p>
        </p:txBody>
      </p:sp>
      <p:sp>
        <p:nvSpPr>
          <p:cNvPr id="5" name="Zástupný symbol pro zápatí 4">
            <a:extLst>
              <a:ext uri="{FF2B5EF4-FFF2-40B4-BE49-F238E27FC236}">
                <a16:creationId xmlns:a16="http://schemas.microsoft.com/office/drawing/2014/main" id="{E27B8BA2-1CA3-457F-90D2-DE7DEB535A1B}"/>
              </a:ext>
            </a:extLst>
          </p:cNvPr>
          <p:cNvSpPr>
            <a:spLocks noGrp="1"/>
          </p:cNvSpPr>
          <p:nvPr>
            <p:ph type="ftr" sz="quarter" idx="11"/>
          </p:nvPr>
        </p:nvSpPr>
        <p:spPr/>
        <p:txBody>
          <a:bodyPr/>
          <a:lstStyle/>
          <a:p>
            <a:pPr>
              <a:defRPr/>
            </a:pPr>
            <a:r>
              <a:rPr lang="cs-CZ"/>
              <a:t>Křesťanská sociální etika. M. Martinek. Jabok 2022</a:t>
            </a:r>
          </a:p>
        </p:txBody>
      </p:sp>
      <p:sp>
        <p:nvSpPr>
          <p:cNvPr id="6" name="Zástupný symbol pro číslo snímku 5">
            <a:extLst>
              <a:ext uri="{FF2B5EF4-FFF2-40B4-BE49-F238E27FC236}">
                <a16:creationId xmlns:a16="http://schemas.microsoft.com/office/drawing/2014/main" id="{AEFCF9FF-21EC-478A-BD67-C493608CA547}"/>
              </a:ext>
            </a:extLst>
          </p:cNvPr>
          <p:cNvSpPr>
            <a:spLocks noGrp="1"/>
          </p:cNvSpPr>
          <p:nvPr>
            <p:ph type="sldNum" sz="quarter" idx="12"/>
          </p:nvPr>
        </p:nvSpPr>
        <p:spPr/>
        <p:txBody>
          <a:bodyPr/>
          <a:lstStyle/>
          <a:p>
            <a:pPr>
              <a:defRPr/>
            </a:pPr>
            <a:fld id="{ABFE3082-E467-433A-8BA5-B690D2ED698F}" type="slidenum">
              <a:rPr lang="cs-CZ" smtClean="0"/>
              <a:pPr>
                <a:defRPr/>
              </a:pPr>
              <a:t>11</a:t>
            </a:fld>
            <a:endParaRPr lang="cs-CZ" dirty="0"/>
          </a:p>
        </p:txBody>
      </p:sp>
    </p:spTree>
    <p:extLst>
      <p:ext uri="{BB962C8B-B14F-4D97-AF65-F5344CB8AC3E}">
        <p14:creationId xmlns:p14="http://schemas.microsoft.com/office/powerpoint/2010/main" val="11154494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1547664" y="4437112"/>
            <a:ext cx="7139136" cy="1693813"/>
          </a:xfrm>
        </p:spPr>
        <p:txBody>
          <a:bodyPr/>
          <a:lstStyle/>
          <a:p>
            <a:r>
              <a:rPr lang="cs-CZ" b="1" i="1" dirty="0"/>
              <a:t>Spíš projde velbloud uchem jehly, než vejde bohatý do Božího království."  (</a:t>
            </a:r>
            <a:r>
              <a:rPr lang="cs-CZ" b="1" i="1" dirty="0" err="1"/>
              <a:t>Mt</a:t>
            </a:r>
            <a:r>
              <a:rPr lang="cs-CZ" b="1" i="1" dirty="0"/>
              <a:t> 19,24) </a:t>
            </a:r>
          </a:p>
          <a:p>
            <a:endParaRPr lang="cs-CZ" dirty="0"/>
          </a:p>
        </p:txBody>
      </p:sp>
      <p:sp>
        <p:nvSpPr>
          <p:cNvPr id="4" name="Zástupný symbol pro datum 3"/>
          <p:cNvSpPr>
            <a:spLocks noGrp="1"/>
          </p:cNvSpPr>
          <p:nvPr>
            <p:ph type="dt" sz="half" idx="10"/>
          </p:nvPr>
        </p:nvSpPr>
        <p:spPr/>
        <p:txBody>
          <a:bodyPr/>
          <a:lstStyle/>
          <a:p>
            <a:pPr>
              <a:defRPr/>
            </a:pPr>
            <a:r>
              <a:rPr lang="cs-CZ"/>
              <a:t>8</a:t>
            </a:r>
          </a:p>
        </p:txBody>
      </p:sp>
      <p:sp>
        <p:nvSpPr>
          <p:cNvPr id="5" name="Zástupný symbol pro zápatí 4"/>
          <p:cNvSpPr>
            <a:spLocks noGrp="1"/>
          </p:cNvSpPr>
          <p:nvPr>
            <p:ph type="ftr" sz="quarter" idx="11"/>
          </p:nvPr>
        </p:nvSpPr>
        <p:spPr/>
        <p:txBody>
          <a:bodyPr/>
          <a:lstStyle/>
          <a:p>
            <a:pPr>
              <a:defRPr/>
            </a:pPr>
            <a:r>
              <a:rPr lang="cs-CZ"/>
              <a:t>Křesťanská sociální etika. M. Martinek. Jabok 2022</a:t>
            </a:r>
          </a:p>
        </p:txBody>
      </p:sp>
      <p:sp>
        <p:nvSpPr>
          <p:cNvPr id="6" name="Zástupný symbol pro číslo snímku 5"/>
          <p:cNvSpPr>
            <a:spLocks noGrp="1"/>
          </p:cNvSpPr>
          <p:nvPr>
            <p:ph type="sldNum" sz="quarter" idx="12"/>
          </p:nvPr>
        </p:nvSpPr>
        <p:spPr/>
        <p:txBody>
          <a:bodyPr/>
          <a:lstStyle/>
          <a:p>
            <a:pPr>
              <a:defRPr/>
            </a:pPr>
            <a:fld id="{ABFE3082-E467-433A-8BA5-B690D2ED698F}" type="slidenum">
              <a:rPr lang="cs-CZ" smtClean="0"/>
              <a:pPr>
                <a:defRPr/>
              </a:pPr>
              <a:t>12</a:t>
            </a:fld>
            <a:endParaRPr lang="cs-CZ"/>
          </a:p>
        </p:txBody>
      </p:sp>
      <p:pic>
        <p:nvPicPr>
          <p:cNvPr id="1026" name="Picture 2" descr="https://media.novinky.cz/689/466890-gallery1-gxz3c.jpg"/>
          <p:cNvPicPr>
            <a:picLocks noChangeAspect="1" noChangeArrowheads="1"/>
          </p:cNvPicPr>
          <p:nvPr/>
        </p:nvPicPr>
        <p:blipFill>
          <a:blip r:embed="rId2" cstate="print"/>
          <a:srcRect/>
          <a:stretch>
            <a:fillRect/>
          </a:stretch>
        </p:blipFill>
        <p:spPr bwMode="auto">
          <a:xfrm>
            <a:off x="0" y="0"/>
            <a:ext cx="7620000" cy="4286250"/>
          </a:xfrm>
          <a:prstGeom prst="rect">
            <a:avLst/>
          </a:prstGeom>
          <a:noFill/>
          <a:ln>
            <a:solidFill>
              <a:srgbClr val="002060"/>
            </a:solid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defRPr/>
            </a:pPr>
            <a:r>
              <a:rPr lang="cs-CZ" dirty="0">
                <a:solidFill>
                  <a:schemeClr val="accent2">
                    <a:lumMod val="50000"/>
                  </a:schemeClr>
                </a:solidFill>
              </a:rPr>
              <a:t>Morálka a ekonomika</a:t>
            </a:r>
          </a:p>
        </p:txBody>
      </p:sp>
      <p:sp>
        <p:nvSpPr>
          <p:cNvPr id="64515" name="Rectangle 3"/>
          <p:cNvSpPr>
            <a:spLocks noGrp="1" noChangeArrowheads="1"/>
          </p:cNvSpPr>
          <p:nvPr>
            <p:ph idx="1"/>
          </p:nvPr>
        </p:nvSpPr>
        <p:spPr>
          <a:xfrm>
            <a:off x="457200" y="1600200"/>
            <a:ext cx="8043890" cy="4530725"/>
          </a:xfrm>
        </p:spPr>
        <p:txBody>
          <a:bodyPr/>
          <a:lstStyle/>
          <a:p>
            <a:pPr eaLnBrk="1" hangingPunct="1">
              <a:defRPr/>
            </a:pPr>
            <a:r>
              <a:rPr lang="cs-CZ" sz="2400" dirty="0"/>
              <a:t>Ekonomika má morální dimenzi: vztah mezi morálkou a ekonomikou je nezbytný a niterný. Ekonomická aktivita a mravní jednání se vzájemně vnitřně prostupují. </a:t>
            </a:r>
          </a:p>
          <a:p>
            <a:pPr eaLnBrk="1" hangingPunct="1">
              <a:defRPr/>
            </a:pPr>
            <a:r>
              <a:rPr lang="cs-CZ" sz="2400" dirty="0"/>
              <a:t>Subjekt ekonomiky: </a:t>
            </a:r>
            <a:r>
              <a:rPr lang="cs-CZ" sz="2400" b="1" dirty="0"/>
              <a:t>každý člověk, všechny národy</a:t>
            </a:r>
            <a:r>
              <a:rPr lang="cs-CZ" sz="2400" dirty="0"/>
              <a:t>.</a:t>
            </a:r>
          </a:p>
          <a:p>
            <a:pPr eaLnBrk="1" hangingPunct="1">
              <a:defRPr/>
            </a:pPr>
            <a:r>
              <a:rPr lang="cs-CZ" sz="2400" dirty="0"/>
              <a:t>Předmět ekonomiky: </a:t>
            </a:r>
            <a:r>
              <a:rPr lang="cs-CZ" sz="2400" b="1" dirty="0"/>
              <a:t>vytváření a zvětšování bohatství, kvantitativně i kvalitativně.</a:t>
            </a:r>
          </a:p>
          <a:p>
            <a:pPr eaLnBrk="1" hangingPunct="1">
              <a:defRPr/>
            </a:pPr>
            <a:r>
              <a:rPr lang="cs-CZ" sz="2400" dirty="0"/>
              <a:t>Nejdůležitější hodnota: </a:t>
            </a:r>
            <a:r>
              <a:rPr lang="cs-CZ" sz="2400" b="1" dirty="0"/>
              <a:t>důstojnost lidské osoby</a:t>
            </a:r>
            <a:r>
              <a:rPr lang="cs-CZ" sz="2400" dirty="0"/>
              <a:t>.</a:t>
            </a:r>
          </a:p>
          <a:p>
            <a:pPr eaLnBrk="1" hangingPunct="1">
              <a:defRPr/>
            </a:pPr>
            <a:r>
              <a:rPr lang="cs-CZ" sz="2400" dirty="0"/>
              <a:t>Cíl: </a:t>
            </a:r>
            <a:r>
              <a:rPr lang="cs-CZ" sz="2400" b="1" dirty="0"/>
              <a:t>společné dobro</a:t>
            </a:r>
            <a:r>
              <a:rPr lang="cs-CZ" sz="2400" dirty="0"/>
              <a:t>.</a:t>
            </a:r>
          </a:p>
          <a:p>
            <a:pPr eaLnBrk="1" hangingPunct="1">
              <a:defRPr/>
            </a:pPr>
            <a:r>
              <a:rPr lang="cs-CZ" sz="2400" dirty="0"/>
              <a:t>Ekonomická výkonnost a solidární rozvoj lidstva nejsou oddělené a alternativní cíle, nýbrž cíle neoddělitelné.</a:t>
            </a:r>
          </a:p>
        </p:txBody>
      </p:sp>
      <p:sp>
        <p:nvSpPr>
          <p:cNvPr id="7170" name="Zástupný symbol pro datum 3"/>
          <p:cNvSpPr>
            <a:spLocks noGrp="1"/>
          </p:cNvSpPr>
          <p:nvPr>
            <p:ph type="dt" sz="half" idx="10"/>
          </p:nvPr>
        </p:nvSpPr>
        <p:spPr>
          <a:noFill/>
        </p:spPr>
        <p:txBody>
          <a:bodyPr/>
          <a:lstStyle/>
          <a:p>
            <a:r>
              <a:rPr lang="cs-CZ"/>
              <a:t>8</a:t>
            </a:r>
          </a:p>
        </p:txBody>
      </p:sp>
      <p:sp>
        <p:nvSpPr>
          <p:cNvPr id="7171" name="Zástupný symbol pro zápatí 4"/>
          <p:cNvSpPr>
            <a:spLocks noGrp="1"/>
          </p:cNvSpPr>
          <p:nvPr>
            <p:ph type="ftr" sz="quarter" idx="11"/>
          </p:nvPr>
        </p:nvSpPr>
        <p:spPr>
          <a:noFill/>
        </p:spPr>
        <p:txBody>
          <a:bodyPr/>
          <a:lstStyle/>
          <a:p>
            <a:r>
              <a:rPr lang="cs-CZ"/>
              <a:t>Křesťanská sociální etika. M. Martinek. Jabok 2022</a:t>
            </a:r>
          </a:p>
        </p:txBody>
      </p:sp>
      <p:sp>
        <p:nvSpPr>
          <p:cNvPr id="7172" name="Zástupný symbol pro číslo snímku 5"/>
          <p:cNvSpPr>
            <a:spLocks noGrp="1"/>
          </p:cNvSpPr>
          <p:nvPr>
            <p:ph type="sldNum" sz="quarter" idx="12"/>
          </p:nvPr>
        </p:nvSpPr>
        <p:spPr>
          <a:noFill/>
        </p:spPr>
        <p:txBody>
          <a:bodyPr/>
          <a:lstStyle/>
          <a:p>
            <a:fld id="{EBDFD359-00DC-4A38-AAC5-94B8D5C67D4F}" type="slidenum">
              <a:rPr lang="cs-CZ"/>
              <a:pPr/>
              <a:t>13</a:t>
            </a:fld>
            <a:endParaRPr lang="cs-CZ"/>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solidFill>
                  <a:schemeClr val="accent2">
                    <a:lumMod val="50000"/>
                  </a:schemeClr>
                </a:solidFill>
              </a:rPr>
              <a:t>Hnutí víry</a:t>
            </a:r>
            <a:r>
              <a:rPr lang="cs-CZ" dirty="0">
                <a:solidFill>
                  <a:schemeClr val="accent2">
                    <a:lumMod val="50000"/>
                  </a:schemeClr>
                </a:solidFill>
              </a:rPr>
              <a:t> (</a:t>
            </a:r>
            <a:r>
              <a:rPr lang="cs-CZ" i="1" dirty="0">
                <a:solidFill>
                  <a:schemeClr val="accent2">
                    <a:lumMod val="50000"/>
                  </a:schemeClr>
                </a:solidFill>
              </a:rPr>
              <a:t>hnutí prosperity)</a:t>
            </a:r>
            <a:endParaRPr lang="cs-CZ" dirty="0">
              <a:solidFill>
                <a:schemeClr val="accent2">
                  <a:lumMod val="50000"/>
                </a:schemeClr>
              </a:solidFill>
            </a:endParaRPr>
          </a:p>
        </p:txBody>
      </p:sp>
      <p:sp>
        <p:nvSpPr>
          <p:cNvPr id="3" name="Zástupný symbol pro obsah 2"/>
          <p:cNvSpPr>
            <a:spLocks noGrp="1"/>
          </p:cNvSpPr>
          <p:nvPr>
            <p:ph idx="1"/>
          </p:nvPr>
        </p:nvSpPr>
        <p:spPr>
          <a:xfrm>
            <a:off x="428596" y="1600200"/>
            <a:ext cx="8286808" cy="4530725"/>
          </a:xfrm>
        </p:spPr>
        <p:txBody>
          <a:bodyPr/>
          <a:lstStyle/>
          <a:p>
            <a:r>
              <a:rPr lang="cs-CZ" sz="1600" dirty="0"/>
              <a:t>Vzniklo v 70. letech v USA: v možnostech člověka je mnohem víc, než co běžně využívá, a tento lidský potenciál chce Bůh naplnit tak, aby člověk ve všech směrech prosperoval. </a:t>
            </a:r>
            <a:r>
              <a:rPr lang="cs-CZ" sz="1600" b="1" dirty="0">
                <a:solidFill>
                  <a:srgbClr val="FF0000"/>
                </a:solidFill>
              </a:rPr>
              <a:t>Věřící má být tedy naprosto zdravý, bohatý a všestranně úspěšný.</a:t>
            </a:r>
            <a:r>
              <a:rPr lang="cs-CZ" sz="1600" dirty="0"/>
              <a:t> Všechny problémy lze řešit vírou v Boží moc. </a:t>
            </a:r>
          </a:p>
          <a:p>
            <a:r>
              <a:rPr lang="cs-CZ" sz="1600" dirty="0"/>
              <a:t>Někteří vyznavači pak svou víru v uzdravení prokazují odmítáním lékařské péče nebo svou víru ve zbohatnutí odevzdáváním vysokých částek na náboženské účely. Toto pojetí víry však většina klasických letničních církví i charismatických směrů v tradičních církvích považuje za sporné.</a:t>
            </a:r>
          </a:p>
          <a:p>
            <a:r>
              <a:rPr lang="cs-CZ" sz="1600" dirty="0"/>
              <a:t>Církev Slovo života (Švédsko, registrovaná i v ČR), zakladatel </a:t>
            </a:r>
            <a:r>
              <a:rPr lang="cs-CZ" sz="1600" dirty="0" err="1"/>
              <a:t>Ulf</a:t>
            </a:r>
            <a:r>
              <a:rPr lang="cs-CZ" sz="1600" dirty="0"/>
              <a:t> </a:t>
            </a:r>
            <a:r>
              <a:rPr lang="cs-CZ" sz="1600" dirty="0" err="1"/>
              <a:t>Ekman</a:t>
            </a:r>
            <a:r>
              <a:rPr lang="cs-CZ" sz="1600" dirty="0"/>
              <a:t>, 2014 přestoupil do katolické církve.</a:t>
            </a:r>
          </a:p>
          <a:p>
            <a:r>
              <a:rPr lang="cs-CZ" sz="1600" dirty="0"/>
              <a:t>V ČR Triumfální centrum víry, pastor Miloš </a:t>
            </a:r>
            <a:r>
              <a:rPr lang="cs-CZ" sz="1600" dirty="0" err="1"/>
              <a:t>Kozohorský</a:t>
            </a:r>
            <a:endParaRPr lang="cs-CZ" sz="1600" dirty="0"/>
          </a:p>
          <a:p>
            <a:r>
              <a:rPr lang="cs-CZ" sz="1600" dirty="0"/>
              <a:t>„Lidem, kteří přišli do sborů Hnutí víry, bylo vysvětleno, že když nemají peníze, tak je to proto, že jsou hloupí a nemají víru, jsou nemocní nebo různě svázaní, protože nemají víru, nebo mají ve svém životě nějaký skrytý hřích, nevidí výsledky svých modliteb a "přikazování", protože nemají víru a nevěří tomu, že mají stejnou autoritu a moc jako Ježíš, apod.“ </a:t>
            </a:r>
          </a:p>
        </p:txBody>
      </p:sp>
      <p:sp>
        <p:nvSpPr>
          <p:cNvPr id="4" name="Zástupný symbol pro datum 3"/>
          <p:cNvSpPr>
            <a:spLocks noGrp="1"/>
          </p:cNvSpPr>
          <p:nvPr>
            <p:ph type="dt" sz="half" idx="10"/>
          </p:nvPr>
        </p:nvSpPr>
        <p:spPr/>
        <p:txBody>
          <a:bodyPr/>
          <a:lstStyle/>
          <a:p>
            <a:pPr>
              <a:defRPr/>
            </a:pPr>
            <a:r>
              <a:rPr lang="cs-CZ"/>
              <a:t>8</a:t>
            </a:r>
          </a:p>
        </p:txBody>
      </p:sp>
      <p:sp>
        <p:nvSpPr>
          <p:cNvPr id="5" name="Zástupný symbol pro zápatí 4"/>
          <p:cNvSpPr>
            <a:spLocks noGrp="1"/>
          </p:cNvSpPr>
          <p:nvPr>
            <p:ph type="ftr" sz="quarter" idx="11"/>
          </p:nvPr>
        </p:nvSpPr>
        <p:spPr/>
        <p:txBody>
          <a:bodyPr/>
          <a:lstStyle/>
          <a:p>
            <a:pPr>
              <a:defRPr/>
            </a:pPr>
            <a:r>
              <a:rPr lang="cs-CZ"/>
              <a:t>Křesťanská sociální etika. M. Martinek. Jabok 2022</a:t>
            </a:r>
          </a:p>
        </p:txBody>
      </p:sp>
      <p:sp>
        <p:nvSpPr>
          <p:cNvPr id="6" name="Zástupný symbol pro číslo snímku 5"/>
          <p:cNvSpPr>
            <a:spLocks noGrp="1"/>
          </p:cNvSpPr>
          <p:nvPr>
            <p:ph type="sldNum" sz="quarter" idx="12"/>
          </p:nvPr>
        </p:nvSpPr>
        <p:spPr/>
        <p:txBody>
          <a:bodyPr/>
          <a:lstStyle/>
          <a:p>
            <a:pPr>
              <a:defRPr/>
            </a:pPr>
            <a:fld id="{ABFE3082-E467-433A-8BA5-B690D2ED698F}" type="slidenum">
              <a:rPr lang="cs-CZ" smtClean="0"/>
              <a:pPr>
                <a:defRPr/>
              </a:pPr>
              <a:t>14</a:t>
            </a:fld>
            <a:endParaRPr lang="cs-CZ"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457200" y="277813"/>
            <a:ext cx="8229600" cy="630237"/>
          </a:xfrm>
        </p:spPr>
        <p:txBody>
          <a:bodyPr/>
          <a:lstStyle/>
          <a:p>
            <a:pPr eaLnBrk="1" hangingPunct="1">
              <a:defRPr/>
            </a:pPr>
            <a:r>
              <a:rPr lang="cs-CZ" sz="4000" b="1" dirty="0">
                <a:solidFill>
                  <a:schemeClr val="accent2">
                    <a:lumMod val="50000"/>
                  </a:schemeClr>
                </a:solidFill>
              </a:rPr>
              <a:t>Hospodářský řád</a:t>
            </a:r>
          </a:p>
        </p:txBody>
      </p:sp>
      <p:sp>
        <p:nvSpPr>
          <p:cNvPr id="50179" name="Rectangle 3"/>
          <p:cNvSpPr>
            <a:spLocks noGrp="1" noChangeArrowheads="1"/>
          </p:cNvSpPr>
          <p:nvPr>
            <p:ph idx="1"/>
          </p:nvPr>
        </p:nvSpPr>
        <p:spPr>
          <a:xfrm>
            <a:off x="457200" y="1285859"/>
            <a:ext cx="8507413" cy="4845065"/>
          </a:xfrm>
        </p:spPr>
        <p:txBody>
          <a:bodyPr/>
          <a:lstStyle/>
          <a:p>
            <a:pPr eaLnBrk="1" hangingPunct="1">
              <a:lnSpc>
                <a:spcPct val="90000"/>
              </a:lnSpc>
              <a:defRPr/>
            </a:pPr>
            <a:r>
              <a:rPr lang="cs-CZ" sz="2400" dirty="0"/>
              <a:t>Hospodářský řád je soubor rámcových podmínek, v nichž se uskutečňuje hospodářský proces. </a:t>
            </a:r>
          </a:p>
          <a:p>
            <a:pPr eaLnBrk="1" hangingPunct="1">
              <a:lnSpc>
                <a:spcPct val="90000"/>
              </a:lnSpc>
              <a:defRPr/>
            </a:pPr>
            <a:r>
              <a:rPr lang="cs-CZ" sz="2400" dirty="0"/>
              <a:t>Na stávajícím hospodářském řádu závisí, kdo rozhoduje o výrobním plánu, technickém postupu, časovém rozvrhu výroby, pracovišti, druhu spotřebního zboží a služeb, o tom jak se s tímto zbožím bude zacházet, o cenách a rozdělování životního minima; zda je nebo není zaručena svobodná volba povolání a pracoviště a svobodná volba spotřeby. </a:t>
            </a:r>
          </a:p>
          <a:p>
            <a:pPr eaLnBrk="1" hangingPunct="1">
              <a:lnSpc>
                <a:spcPct val="90000"/>
              </a:lnSpc>
              <a:defRPr/>
            </a:pPr>
            <a:r>
              <a:rPr lang="cs-CZ" sz="2400" dirty="0"/>
              <a:t>Je možno rozlišit dvě základní formy hospodářského řádu:</a:t>
            </a:r>
          </a:p>
          <a:p>
            <a:pPr lvl="1" eaLnBrk="1" hangingPunct="1">
              <a:lnSpc>
                <a:spcPct val="90000"/>
              </a:lnSpc>
              <a:defRPr/>
            </a:pPr>
            <a:r>
              <a:rPr lang="cs-CZ" sz="2000" b="1" dirty="0"/>
              <a:t>tržní hospodářství </a:t>
            </a:r>
          </a:p>
          <a:p>
            <a:pPr lvl="1" eaLnBrk="1" hangingPunct="1">
              <a:lnSpc>
                <a:spcPct val="90000"/>
              </a:lnSpc>
              <a:defRPr/>
            </a:pPr>
            <a:r>
              <a:rPr lang="cs-CZ" sz="2000" b="1" dirty="0"/>
              <a:t>centrálně řízené hospodářství.</a:t>
            </a:r>
          </a:p>
        </p:txBody>
      </p:sp>
      <p:sp>
        <p:nvSpPr>
          <p:cNvPr id="8194" name="Zástupný symbol pro datum 3"/>
          <p:cNvSpPr>
            <a:spLocks noGrp="1"/>
          </p:cNvSpPr>
          <p:nvPr>
            <p:ph type="dt" sz="half" idx="10"/>
          </p:nvPr>
        </p:nvSpPr>
        <p:spPr>
          <a:noFill/>
        </p:spPr>
        <p:txBody>
          <a:bodyPr/>
          <a:lstStyle/>
          <a:p>
            <a:r>
              <a:rPr lang="cs-CZ"/>
              <a:t>8</a:t>
            </a:r>
          </a:p>
        </p:txBody>
      </p:sp>
      <p:sp>
        <p:nvSpPr>
          <p:cNvPr id="8195" name="Zástupný symbol pro zápatí 4"/>
          <p:cNvSpPr>
            <a:spLocks noGrp="1"/>
          </p:cNvSpPr>
          <p:nvPr>
            <p:ph type="ftr" sz="quarter" idx="11"/>
          </p:nvPr>
        </p:nvSpPr>
        <p:spPr>
          <a:noFill/>
        </p:spPr>
        <p:txBody>
          <a:bodyPr/>
          <a:lstStyle/>
          <a:p>
            <a:r>
              <a:rPr lang="cs-CZ"/>
              <a:t>Křesťanská sociální etika. M. Martinek. Jabok 2022</a:t>
            </a:r>
          </a:p>
        </p:txBody>
      </p:sp>
      <p:sp>
        <p:nvSpPr>
          <p:cNvPr id="8196" name="Zástupný symbol pro číslo snímku 5"/>
          <p:cNvSpPr>
            <a:spLocks noGrp="1"/>
          </p:cNvSpPr>
          <p:nvPr>
            <p:ph type="sldNum" sz="quarter" idx="12"/>
          </p:nvPr>
        </p:nvSpPr>
        <p:spPr>
          <a:noFill/>
        </p:spPr>
        <p:txBody>
          <a:bodyPr/>
          <a:lstStyle/>
          <a:p>
            <a:fld id="{CDA823C1-1935-4EE0-8BCA-549F4475CA59}" type="slidenum">
              <a:rPr lang="cs-CZ"/>
              <a:pPr/>
              <a:t>15</a:t>
            </a:fld>
            <a:endParaRPr lang="cs-CZ"/>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defRPr/>
            </a:pPr>
            <a:r>
              <a:rPr lang="cs-CZ" sz="4000" b="1" dirty="0">
                <a:solidFill>
                  <a:schemeClr val="accent2">
                    <a:lumMod val="50000"/>
                  </a:schemeClr>
                </a:solidFill>
              </a:rPr>
              <a:t>Liberální kapitalismus (tržní hospodářství)</a:t>
            </a:r>
          </a:p>
        </p:txBody>
      </p:sp>
      <p:sp>
        <p:nvSpPr>
          <p:cNvPr id="51203" name="Rectangle 3"/>
          <p:cNvSpPr>
            <a:spLocks noGrp="1" noChangeArrowheads="1"/>
          </p:cNvSpPr>
          <p:nvPr>
            <p:ph idx="1"/>
          </p:nvPr>
        </p:nvSpPr>
        <p:spPr>
          <a:xfrm>
            <a:off x="285720" y="1600200"/>
            <a:ext cx="8572560" cy="4530725"/>
          </a:xfrm>
        </p:spPr>
        <p:txBody>
          <a:bodyPr/>
          <a:lstStyle/>
          <a:p>
            <a:pPr eaLnBrk="1" hangingPunct="1">
              <a:lnSpc>
                <a:spcPct val="80000"/>
              </a:lnSpc>
              <a:defRPr/>
            </a:pPr>
            <a:r>
              <a:rPr lang="cs-CZ" sz="2400" dirty="0"/>
              <a:t>Systém je postaven na mechanismu trhu, volné soutěže a obchodu. Hnací silou a podstatou všeho je zákon nabídky a poptávky.</a:t>
            </a:r>
          </a:p>
          <a:p>
            <a:pPr eaLnBrk="1" hangingPunct="1">
              <a:lnSpc>
                <a:spcPct val="80000"/>
              </a:lnSpc>
              <a:defRPr/>
            </a:pPr>
            <a:r>
              <a:rPr lang="cs-CZ" sz="2400" b="1" dirty="0"/>
              <a:t>Rozhodující je růst a maximalizace zisku. Pro hodnoty solidarity není místo.</a:t>
            </a:r>
          </a:p>
          <a:p>
            <a:pPr eaLnBrk="1" hangingPunct="1">
              <a:lnSpc>
                <a:spcPct val="80000"/>
              </a:lnSpc>
              <a:defRPr/>
            </a:pPr>
            <a:r>
              <a:rPr lang="cs-CZ" sz="2400" b="1" dirty="0"/>
              <a:t>Morálka je nahrazena vírou v tržní mechanismus, který má svoji autonomii a svůj řád. </a:t>
            </a:r>
          </a:p>
          <a:p>
            <a:pPr eaLnBrk="1" hangingPunct="1">
              <a:lnSpc>
                <a:spcPct val="80000"/>
              </a:lnSpc>
              <a:defRPr/>
            </a:pPr>
            <a:r>
              <a:rPr lang="cs-CZ" sz="2400" b="1" dirty="0"/>
              <a:t>Jedná se o ekonomii oproštěnou od hodnot. Systémem hodnot je individualistická a utilitaristická etika.</a:t>
            </a:r>
          </a:p>
          <a:p>
            <a:pPr eaLnBrk="1" hangingPunct="1">
              <a:lnSpc>
                <a:spcPct val="80000"/>
              </a:lnSpc>
              <a:defRPr/>
            </a:pPr>
            <a:r>
              <a:rPr lang="cs-CZ" sz="2400" b="1" dirty="0"/>
              <a:t>Problém moci (zneužití, vykořisťování…).</a:t>
            </a:r>
          </a:p>
          <a:p>
            <a:pPr eaLnBrk="1" hangingPunct="1">
              <a:lnSpc>
                <a:spcPct val="80000"/>
              </a:lnSpc>
              <a:defRPr/>
            </a:pPr>
            <a:r>
              <a:rPr lang="cs-CZ" sz="2400" b="1" dirty="0"/>
              <a:t>Problém korupce – výhodná pro všechny strany.</a:t>
            </a:r>
          </a:p>
          <a:p>
            <a:pPr eaLnBrk="1" hangingPunct="1">
              <a:lnSpc>
                <a:spcPct val="80000"/>
              </a:lnSpc>
              <a:defRPr/>
            </a:pPr>
            <a:r>
              <a:rPr lang="cs-CZ" sz="2400" dirty="0"/>
              <a:t>Brzy byl koncept v praxi měněn sociálními a politickými institucemi.</a:t>
            </a:r>
          </a:p>
        </p:txBody>
      </p:sp>
      <p:sp>
        <p:nvSpPr>
          <p:cNvPr id="9218" name="Zástupný symbol pro datum 3"/>
          <p:cNvSpPr>
            <a:spLocks noGrp="1"/>
          </p:cNvSpPr>
          <p:nvPr>
            <p:ph type="dt" sz="half" idx="10"/>
          </p:nvPr>
        </p:nvSpPr>
        <p:spPr>
          <a:noFill/>
        </p:spPr>
        <p:txBody>
          <a:bodyPr/>
          <a:lstStyle/>
          <a:p>
            <a:r>
              <a:rPr lang="cs-CZ"/>
              <a:t>8</a:t>
            </a:r>
          </a:p>
        </p:txBody>
      </p:sp>
      <p:sp>
        <p:nvSpPr>
          <p:cNvPr id="9219" name="Zástupný symbol pro zápatí 4"/>
          <p:cNvSpPr>
            <a:spLocks noGrp="1"/>
          </p:cNvSpPr>
          <p:nvPr>
            <p:ph type="ftr" sz="quarter" idx="11"/>
          </p:nvPr>
        </p:nvSpPr>
        <p:spPr>
          <a:noFill/>
        </p:spPr>
        <p:txBody>
          <a:bodyPr/>
          <a:lstStyle/>
          <a:p>
            <a:r>
              <a:rPr lang="cs-CZ"/>
              <a:t>Křesťanská sociální etika. M. Martinek. Jabok 2022</a:t>
            </a:r>
          </a:p>
        </p:txBody>
      </p:sp>
      <p:sp>
        <p:nvSpPr>
          <p:cNvPr id="9220" name="Zástupný symbol pro číslo snímku 5"/>
          <p:cNvSpPr>
            <a:spLocks noGrp="1"/>
          </p:cNvSpPr>
          <p:nvPr>
            <p:ph type="sldNum" sz="quarter" idx="12"/>
          </p:nvPr>
        </p:nvSpPr>
        <p:spPr>
          <a:noFill/>
        </p:spPr>
        <p:txBody>
          <a:bodyPr/>
          <a:lstStyle/>
          <a:p>
            <a:fld id="{A16D48F6-A0E6-47B9-9148-32E58BD302BE}" type="slidenum">
              <a:rPr lang="cs-CZ"/>
              <a:pPr/>
              <a:t>16</a:t>
            </a:fld>
            <a:endParaRPr lang="cs-CZ"/>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1187624" y="5229200"/>
            <a:ext cx="7499176" cy="901725"/>
          </a:xfrm>
        </p:spPr>
        <p:txBody>
          <a:bodyPr/>
          <a:lstStyle/>
          <a:p>
            <a:r>
              <a:rPr lang="cs-CZ" dirty="0"/>
              <a:t>Vagónka Tatra Smíchov</a:t>
            </a:r>
          </a:p>
        </p:txBody>
      </p:sp>
      <p:sp>
        <p:nvSpPr>
          <p:cNvPr id="4" name="Zástupný symbol pro datum 3"/>
          <p:cNvSpPr>
            <a:spLocks noGrp="1"/>
          </p:cNvSpPr>
          <p:nvPr>
            <p:ph type="dt" sz="half" idx="10"/>
          </p:nvPr>
        </p:nvSpPr>
        <p:spPr/>
        <p:txBody>
          <a:bodyPr/>
          <a:lstStyle/>
          <a:p>
            <a:pPr>
              <a:defRPr/>
            </a:pPr>
            <a:r>
              <a:rPr lang="cs-CZ"/>
              <a:t>8</a:t>
            </a:r>
          </a:p>
        </p:txBody>
      </p:sp>
      <p:sp>
        <p:nvSpPr>
          <p:cNvPr id="5" name="Zástupný symbol pro zápatí 4"/>
          <p:cNvSpPr>
            <a:spLocks noGrp="1"/>
          </p:cNvSpPr>
          <p:nvPr>
            <p:ph type="ftr" sz="quarter" idx="11"/>
          </p:nvPr>
        </p:nvSpPr>
        <p:spPr/>
        <p:txBody>
          <a:bodyPr/>
          <a:lstStyle/>
          <a:p>
            <a:pPr>
              <a:defRPr/>
            </a:pPr>
            <a:r>
              <a:rPr lang="cs-CZ"/>
              <a:t>Křesťanská sociální etika. M. Martinek. Jabok 2022</a:t>
            </a:r>
          </a:p>
        </p:txBody>
      </p:sp>
      <p:sp>
        <p:nvSpPr>
          <p:cNvPr id="6" name="Zástupný symbol pro číslo snímku 5"/>
          <p:cNvSpPr>
            <a:spLocks noGrp="1"/>
          </p:cNvSpPr>
          <p:nvPr>
            <p:ph type="sldNum" sz="quarter" idx="12"/>
          </p:nvPr>
        </p:nvSpPr>
        <p:spPr/>
        <p:txBody>
          <a:bodyPr/>
          <a:lstStyle/>
          <a:p>
            <a:pPr>
              <a:defRPr/>
            </a:pPr>
            <a:fld id="{ABFE3082-E467-433A-8BA5-B690D2ED698F}" type="slidenum">
              <a:rPr lang="cs-CZ" smtClean="0"/>
              <a:pPr>
                <a:defRPr/>
              </a:pPr>
              <a:t>17</a:t>
            </a:fld>
            <a:endParaRPr lang="cs-CZ"/>
          </a:p>
        </p:txBody>
      </p:sp>
      <p:pic>
        <p:nvPicPr>
          <p:cNvPr id="36866" name="Picture 2" descr="Ringhoffer4"/>
          <p:cNvPicPr>
            <a:picLocks noChangeAspect="1" noChangeArrowheads="1"/>
          </p:cNvPicPr>
          <p:nvPr/>
        </p:nvPicPr>
        <p:blipFill>
          <a:blip r:embed="rId2" cstate="print"/>
          <a:srcRect/>
          <a:stretch>
            <a:fillRect/>
          </a:stretch>
        </p:blipFill>
        <p:spPr bwMode="auto">
          <a:xfrm>
            <a:off x="0" y="260648"/>
            <a:ext cx="8694464" cy="4581128"/>
          </a:xfrm>
          <a:prstGeom prst="rect">
            <a:avLst/>
          </a:prstGeom>
          <a:solidFill>
            <a:schemeClr val="tx2">
              <a:lumMod val="40000"/>
              <a:lumOff val="60000"/>
            </a:schemeClr>
          </a:solidFill>
          <a:ln>
            <a:solidFill>
              <a:schemeClr val="tx1"/>
            </a:solid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4000" dirty="0">
                <a:solidFill>
                  <a:schemeClr val="accent2">
                    <a:lumMod val="50000"/>
                  </a:schemeClr>
                </a:solidFill>
              </a:rPr>
              <a:t>František </a:t>
            </a:r>
            <a:r>
              <a:rPr lang="cs-CZ" sz="4000" dirty="0" err="1">
                <a:solidFill>
                  <a:schemeClr val="accent2">
                    <a:lumMod val="50000"/>
                  </a:schemeClr>
                </a:solidFill>
              </a:rPr>
              <a:t>Ringhoffer</a:t>
            </a:r>
            <a:r>
              <a:rPr lang="cs-CZ" sz="4000" dirty="0">
                <a:solidFill>
                  <a:schemeClr val="accent2">
                    <a:lumMod val="50000"/>
                  </a:schemeClr>
                </a:solidFill>
              </a:rPr>
              <a:t> (1817-1873)</a:t>
            </a:r>
          </a:p>
        </p:txBody>
      </p:sp>
      <p:sp>
        <p:nvSpPr>
          <p:cNvPr id="3" name="Zástupný symbol pro obsah 2"/>
          <p:cNvSpPr>
            <a:spLocks noGrp="1"/>
          </p:cNvSpPr>
          <p:nvPr>
            <p:ph idx="1"/>
          </p:nvPr>
        </p:nvSpPr>
        <p:spPr/>
        <p:txBody>
          <a:bodyPr/>
          <a:lstStyle/>
          <a:p>
            <a:r>
              <a:rPr lang="cs-CZ" sz="2200" dirty="0" err="1"/>
              <a:t>Ringhoffer</a:t>
            </a:r>
            <a:r>
              <a:rPr lang="cs-CZ" sz="2200" dirty="0"/>
              <a:t> byl nejen úspěšným podnikatelem, ale i člověkem se silným sociálním cítěním. </a:t>
            </a:r>
            <a:r>
              <a:rPr lang="cs-CZ" sz="2200" b="1" dirty="0"/>
              <a:t>Pro své zaměstnance založil nemocenskou pokladnu a penzijní fond (1854, 1870) v době, kdy to ještě nepřikazoval žádný zákon</a:t>
            </a:r>
            <a:r>
              <a:rPr lang="cs-CZ" sz="2200" dirty="0"/>
              <a:t>. Také platy byly slušné. Dělník si tu mohl vydělat až 200 korun týdně.</a:t>
            </a:r>
          </a:p>
          <a:p>
            <a:r>
              <a:rPr lang="cs-CZ" sz="2200" dirty="0"/>
              <a:t>František ml. převzal vedení firmy a přes počáteční pokles výroby podnik dále rozvinul. </a:t>
            </a:r>
            <a:r>
              <a:rPr lang="cs-CZ" sz="2200" b="1" dirty="0"/>
              <a:t>V Popovicích zřídil lihovar a později pivovar</a:t>
            </a:r>
            <a:r>
              <a:rPr lang="cs-CZ" sz="2200" dirty="0"/>
              <a:t>. Stejně jako jeho otec dbal na sociální péči svých zaměstnanců. Zřídil dělnickou záložnu, fond pro zaopatření ve stáří, podporu pozůstalých, ochranný sbor pro první pomoc při úrazech, dělnickou knihovnu a školu pro učedníky zaměstnané u firmy.</a:t>
            </a:r>
          </a:p>
        </p:txBody>
      </p:sp>
      <p:sp>
        <p:nvSpPr>
          <p:cNvPr id="4" name="Zástupný symbol pro datum 3"/>
          <p:cNvSpPr>
            <a:spLocks noGrp="1"/>
          </p:cNvSpPr>
          <p:nvPr>
            <p:ph type="dt" sz="half" idx="10"/>
          </p:nvPr>
        </p:nvSpPr>
        <p:spPr/>
        <p:txBody>
          <a:bodyPr/>
          <a:lstStyle/>
          <a:p>
            <a:pPr>
              <a:defRPr/>
            </a:pPr>
            <a:r>
              <a:rPr lang="cs-CZ"/>
              <a:t>8</a:t>
            </a:r>
          </a:p>
        </p:txBody>
      </p:sp>
      <p:sp>
        <p:nvSpPr>
          <p:cNvPr id="5" name="Zástupný symbol pro zápatí 4"/>
          <p:cNvSpPr>
            <a:spLocks noGrp="1"/>
          </p:cNvSpPr>
          <p:nvPr>
            <p:ph type="ftr" sz="quarter" idx="11"/>
          </p:nvPr>
        </p:nvSpPr>
        <p:spPr/>
        <p:txBody>
          <a:bodyPr/>
          <a:lstStyle/>
          <a:p>
            <a:pPr>
              <a:defRPr/>
            </a:pPr>
            <a:r>
              <a:rPr lang="cs-CZ"/>
              <a:t>Křesťanská sociální etika. M. Martinek. Jabok 2022</a:t>
            </a:r>
          </a:p>
        </p:txBody>
      </p:sp>
      <p:sp>
        <p:nvSpPr>
          <p:cNvPr id="6" name="Zástupný symbol pro číslo snímku 5"/>
          <p:cNvSpPr>
            <a:spLocks noGrp="1"/>
          </p:cNvSpPr>
          <p:nvPr>
            <p:ph type="sldNum" sz="quarter" idx="12"/>
          </p:nvPr>
        </p:nvSpPr>
        <p:spPr/>
        <p:txBody>
          <a:bodyPr/>
          <a:lstStyle/>
          <a:p>
            <a:pPr>
              <a:defRPr/>
            </a:pPr>
            <a:fld id="{ABFE3082-E467-433A-8BA5-B690D2ED698F}" type="slidenum">
              <a:rPr lang="cs-CZ" smtClean="0"/>
              <a:pPr>
                <a:defRPr/>
              </a:pPr>
              <a:t>18</a:t>
            </a:fld>
            <a:endParaRPr lang="cs-CZ"/>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457200" y="277813"/>
            <a:ext cx="8229600" cy="990947"/>
          </a:xfrm>
        </p:spPr>
        <p:txBody>
          <a:bodyPr/>
          <a:lstStyle/>
          <a:p>
            <a:pPr eaLnBrk="1" hangingPunct="1">
              <a:defRPr/>
            </a:pPr>
            <a:r>
              <a:rPr lang="cs-CZ" sz="3600" b="1" dirty="0">
                <a:solidFill>
                  <a:schemeClr val="accent2">
                    <a:lumMod val="50000"/>
                  </a:schemeClr>
                </a:solidFill>
              </a:rPr>
              <a:t>Pozice SUC k liberálnímu kapitalismu</a:t>
            </a:r>
          </a:p>
        </p:txBody>
      </p:sp>
      <p:sp>
        <p:nvSpPr>
          <p:cNvPr id="56323" name="Rectangle 3"/>
          <p:cNvSpPr>
            <a:spLocks noGrp="1" noChangeArrowheads="1"/>
          </p:cNvSpPr>
          <p:nvPr>
            <p:ph idx="1"/>
          </p:nvPr>
        </p:nvSpPr>
        <p:spPr>
          <a:xfrm>
            <a:off x="323528" y="1484784"/>
            <a:ext cx="8496944" cy="4646141"/>
          </a:xfrm>
        </p:spPr>
        <p:txBody>
          <a:bodyPr/>
          <a:lstStyle/>
          <a:p>
            <a:pPr eaLnBrk="1" hangingPunct="1">
              <a:lnSpc>
                <a:spcPct val="80000"/>
              </a:lnSpc>
              <a:defRPr/>
            </a:pPr>
            <a:r>
              <a:rPr lang="cs-CZ" sz="2000" b="1" dirty="0"/>
              <a:t>Pius XI.:</a:t>
            </a:r>
            <a:r>
              <a:rPr lang="cs-CZ" sz="2000" dirty="0"/>
              <a:t> </a:t>
            </a:r>
            <a:r>
              <a:rPr lang="cs-CZ" sz="1800" b="1" dirty="0"/>
              <a:t>„</a:t>
            </a:r>
            <a:r>
              <a:rPr lang="cs-CZ" sz="1800" i="1" dirty="0"/>
              <a:t>Tento způsob hospodářství není sám o sobě špatný. </a:t>
            </a:r>
            <a:r>
              <a:rPr lang="cs-CZ" sz="1800" b="1" i="1" dirty="0">
                <a:solidFill>
                  <a:srgbClr val="FF0000"/>
                </a:solidFill>
              </a:rPr>
              <a:t>Zvráceným se stává až tehdy, když kapitál zapojuje námezdně pracující do svých služeb, aby veškerá hospodářská činnost probíhala jednostranně podle jeho zákona a k jeho prospěchu, bez ohledu na lidskou důstojnost pracovníka, společenský charakter hospodářství, obecné dobro a na spravedlnost obecného dobra“.</a:t>
            </a:r>
            <a:r>
              <a:rPr lang="cs-CZ" sz="1800" dirty="0"/>
              <a:t> (QA 101)</a:t>
            </a:r>
          </a:p>
          <a:p>
            <a:pPr eaLnBrk="1" hangingPunct="1">
              <a:lnSpc>
                <a:spcPct val="80000"/>
              </a:lnSpc>
              <a:defRPr/>
            </a:pPr>
            <a:endParaRPr lang="cs-CZ" sz="1800" b="1" dirty="0"/>
          </a:p>
          <a:p>
            <a:pPr eaLnBrk="1" hangingPunct="1">
              <a:lnSpc>
                <a:spcPct val="80000"/>
              </a:lnSpc>
              <a:defRPr/>
            </a:pPr>
            <a:r>
              <a:rPr lang="cs-CZ" sz="2000" b="1" dirty="0"/>
              <a:t>Jan Pavel II.: </a:t>
            </a:r>
            <a:r>
              <a:rPr lang="cs-CZ" sz="1800" i="1" dirty="0"/>
              <a:t>„Můžeme snad říci, že po ztroskotání komunismu je kapitalismus vítězný společenský systém a že je cílem úsilí zemí, které se pokoušejí znovu vybudovat nové hospodářství a společnost?…. Označujeme-li za ‚kapitalismus‘ hospodářský systém, který uznává základní a kladnou úlohu podniku, trhu, soukromého vlastnictví a z něho plynoucí zodpovědnosti za výrobní prostředky a úlohu svobodných tvůrčích sil člověka v oblasti hospodářství, bude </a:t>
            </a:r>
            <a:r>
              <a:rPr lang="cs-CZ" sz="1800" b="1" i="1" dirty="0"/>
              <a:t>odpověď zajisté kladná</a:t>
            </a:r>
            <a:r>
              <a:rPr lang="cs-CZ" sz="1800" i="1" dirty="0"/>
              <a:t>… </a:t>
            </a:r>
            <a:r>
              <a:rPr lang="cs-CZ" sz="1800" b="1" i="1" dirty="0">
                <a:solidFill>
                  <a:srgbClr val="FF0000"/>
                </a:solidFill>
              </a:rPr>
              <a:t>Chápe-li se však pod pojmem ‚kapitalismus‘ systém, v němž není hospodářská svoboda vázána pevným právním řádem, který ji dává do služeb plné lidské svobody a který ji považuje za zvláštní dimenzi této svobody s jejím etickým a náboženským těžištěm, pak je odpověď rozhodně záporná.“ </a:t>
            </a:r>
            <a:r>
              <a:rPr lang="cs-CZ" sz="1800" dirty="0"/>
              <a:t>(CA 42)</a:t>
            </a:r>
            <a:r>
              <a:rPr lang="cs-CZ" sz="1800" i="1" dirty="0"/>
              <a:t>“</a:t>
            </a:r>
          </a:p>
        </p:txBody>
      </p:sp>
      <p:sp>
        <p:nvSpPr>
          <p:cNvPr id="10242" name="Zástupný symbol pro datum 3"/>
          <p:cNvSpPr>
            <a:spLocks noGrp="1"/>
          </p:cNvSpPr>
          <p:nvPr>
            <p:ph type="dt" sz="half" idx="10"/>
          </p:nvPr>
        </p:nvSpPr>
        <p:spPr>
          <a:noFill/>
        </p:spPr>
        <p:txBody>
          <a:bodyPr/>
          <a:lstStyle/>
          <a:p>
            <a:r>
              <a:rPr lang="cs-CZ"/>
              <a:t>8</a:t>
            </a:r>
          </a:p>
        </p:txBody>
      </p:sp>
      <p:sp>
        <p:nvSpPr>
          <p:cNvPr id="10243" name="Zástupný symbol pro zápatí 4"/>
          <p:cNvSpPr>
            <a:spLocks noGrp="1"/>
          </p:cNvSpPr>
          <p:nvPr>
            <p:ph type="ftr" sz="quarter" idx="11"/>
          </p:nvPr>
        </p:nvSpPr>
        <p:spPr>
          <a:noFill/>
        </p:spPr>
        <p:txBody>
          <a:bodyPr/>
          <a:lstStyle/>
          <a:p>
            <a:r>
              <a:rPr lang="cs-CZ"/>
              <a:t>Křesťanská sociální etika. M. Martinek. Jabok 2022</a:t>
            </a:r>
          </a:p>
        </p:txBody>
      </p:sp>
      <p:sp>
        <p:nvSpPr>
          <p:cNvPr id="10244" name="Zástupný symbol pro číslo snímku 5"/>
          <p:cNvSpPr>
            <a:spLocks noGrp="1"/>
          </p:cNvSpPr>
          <p:nvPr>
            <p:ph type="sldNum" sz="quarter" idx="12"/>
          </p:nvPr>
        </p:nvSpPr>
        <p:spPr>
          <a:noFill/>
        </p:spPr>
        <p:txBody>
          <a:bodyPr/>
          <a:lstStyle/>
          <a:p>
            <a:fld id="{3122FE89-7B56-42AF-A5D1-0795644C4562}" type="slidenum">
              <a:rPr lang="cs-CZ"/>
              <a:pPr/>
              <a:t>19</a:t>
            </a:fld>
            <a:endParaRPr lang="cs-CZ"/>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539750" y="2060575"/>
            <a:ext cx="8229600" cy="2736850"/>
          </a:xfrm>
        </p:spPr>
        <p:txBody>
          <a:bodyPr/>
          <a:lstStyle/>
          <a:p>
            <a:pPr eaLnBrk="1" hangingPunct="1">
              <a:defRPr/>
            </a:pPr>
            <a:r>
              <a:rPr lang="cs-CZ" sz="6000" b="1" dirty="0">
                <a:solidFill>
                  <a:schemeClr val="accent6">
                    <a:lumMod val="50000"/>
                  </a:schemeClr>
                </a:solidFill>
                <a:effectLst/>
              </a:rPr>
              <a:t>8</a:t>
            </a:r>
            <a:r>
              <a:rPr lang="cs-CZ" sz="6000" b="1" dirty="0">
                <a:solidFill>
                  <a:schemeClr val="accent6">
                    <a:lumMod val="50000"/>
                  </a:schemeClr>
                </a:solidFill>
              </a:rPr>
              <a:t>. </a:t>
            </a:r>
            <a:r>
              <a:rPr lang="cs-CZ" sz="6000" b="1" dirty="0">
                <a:solidFill>
                  <a:schemeClr val="accent6">
                    <a:lumMod val="50000"/>
                  </a:schemeClr>
                </a:solidFill>
                <a:effectLst/>
              </a:rPr>
              <a:t>HOSPODÁŘSTVÍ</a:t>
            </a:r>
          </a:p>
        </p:txBody>
      </p:sp>
      <p:sp>
        <p:nvSpPr>
          <p:cNvPr id="4098" name="Zástupný symbol pro datum 3"/>
          <p:cNvSpPr>
            <a:spLocks noGrp="1"/>
          </p:cNvSpPr>
          <p:nvPr>
            <p:ph type="dt" sz="half" idx="10"/>
          </p:nvPr>
        </p:nvSpPr>
        <p:spPr>
          <a:noFill/>
        </p:spPr>
        <p:txBody>
          <a:bodyPr/>
          <a:lstStyle/>
          <a:p>
            <a:r>
              <a:rPr lang="cs-CZ"/>
              <a:t>8</a:t>
            </a:r>
          </a:p>
        </p:txBody>
      </p:sp>
      <p:sp>
        <p:nvSpPr>
          <p:cNvPr id="4099" name="Zástupný symbol pro zápatí 4"/>
          <p:cNvSpPr>
            <a:spLocks noGrp="1"/>
          </p:cNvSpPr>
          <p:nvPr>
            <p:ph type="ftr" sz="quarter" idx="11"/>
          </p:nvPr>
        </p:nvSpPr>
        <p:spPr>
          <a:noFill/>
        </p:spPr>
        <p:txBody>
          <a:bodyPr/>
          <a:lstStyle/>
          <a:p>
            <a:r>
              <a:rPr lang="cs-CZ"/>
              <a:t>Křesťanská sociální etika. M. Martinek. Jabok 2022</a:t>
            </a:r>
          </a:p>
        </p:txBody>
      </p:sp>
      <p:sp>
        <p:nvSpPr>
          <p:cNvPr id="4100" name="Zástupný symbol pro číslo snímku 5"/>
          <p:cNvSpPr>
            <a:spLocks noGrp="1"/>
          </p:cNvSpPr>
          <p:nvPr>
            <p:ph type="sldNum" sz="quarter" idx="12"/>
          </p:nvPr>
        </p:nvSpPr>
        <p:spPr>
          <a:noFill/>
        </p:spPr>
        <p:txBody>
          <a:bodyPr/>
          <a:lstStyle/>
          <a:p>
            <a:fld id="{F28EB974-6474-439C-9FDC-DFC38941F1C7}" type="slidenum">
              <a:rPr lang="cs-CZ"/>
              <a:pPr/>
              <a:t>2</a:t>
            </a:fld>
            <a:endParaRPr lang="cs-CZ"/>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4716016" y="277812"/>
            <a:ext cx="3970784" cy="3007171"/>
          </a:xfrm>
        </p:spPr>
        <p:txBody>
          <a:bodyPr/>
          <a:lstStyle/>
          <a:p>
            <a:pPr eaLnBrk="1" hangingPunct="1">
              <a:defRPr/>
            </a:pPr>
            <a:r>
              <a:rPr lang="cs-CZ" sz="4000" b="1" dirty="0">
                <a:solidFill>
                  <a:schemeClr val="accent2">
                    <a:lumMod val="50000"/>
                  </a:schemeClr>
                </a:solidFill>
              </a:rPr>
              <a:t>Marxistický socialismus (centrálně řízené hospodářství)</a:t>
            </a:r>
            <a:r>
              <a:rPr lang="cs-CZ" sz="4000" dirty="0">
                <a:solidFill>
                  <a:schemeClr val="accent2">
                    <a:lumMod val="50000"/>
                  </a:schemeClr>
                </a:solidFill>
              </a:rPr>
              <a:t> </a:t>
            </a:r>
          </a:p>
        </p:txBody>
      </p:sp>
      <p:sp>
        <p:nvSpPr>
          <p:cNvPr id="52227" name="Rectangle 3"/>
          <p:cNvSpPr>
            <a:spLocks noGrp="1" noChangeArrowheads="1"/>
          </p:cNvSpPr>
          <p:nvPr>
            <p:ph idx="1"/>
          </p:nvPr>
        </p:nvSpPr>
        <p:spPr>
          <a:xfrm>
            <a:off x="457200" y="3429000"/>
            <a:ext cx="8229600" cy="2701925"/>
          </a:xfrm>
        </p:spPr>
        <p:txBody>
          <a:bodyPr/>
          <a:lstStyle/>
          <a:p>
            <a:pPr eaLnBrk="1" hangingPunct="1">
              <a:lnSpc>
                <a:spcPct val="80000"/>
              </a:lnSpc>
              <a:defRPr/>
            </a:pPr>
            <a:r>
              <a:rPr lang="cs-CZ" sz="2400" dirty="0"/>
              <a:t>Odmítá tržní mechanismus.</a:t>
            </a:r>
          </a:p>
          <a:p>
            <a:pPr eaLnBrk="1" hangingPunct="1">
              <a:lnSpc>
                <a:spcPct val="80000"/>
              </a:lnSpc>
              <a:defRPr/>
            </a:pPr>
            <a:r>
              <a:rPr lang="cs-CZ" sz="2400" dirty="0"/>
              <a:t>Stát je vlastník, správce, jediný zaměstnavatel, rozdělovatel a plánovač (hospodářský plán).</a:t>
            </a:r>
          </a:p>
          <a:p>
            <a:pPr eaLnBrk="1" hangingPunct="1">
              <a:lnSpc>
                <a:spcPct val="80000"/>
              </a:lnSpc>
              <a:defRPr/>
            </a:pPr>
            <a:r>
              <a:rPr lang="cs-CZ" sz="2400" dirty="0"/>
              <a:t>Problém výkonu moci (despotismus, totalita, zneužívání, obohacování…).</a:t>
            </a:r>
          </a:p>
          <a:p>
            <a:pPr eaLnBrk="1" hangingPunct="1">
              <a:lnSpc>
                <a:spcPct val="80000"/>
              </a:lnSpc>
              <a:defRPr/>
            </a:pPr>
            <a:r>
              <a:rPr lang="cs-CZ" sz="2400" dirty="0"/>
              <a:t>Hospodářský systém je uzavřený a sociálně neefektivní.</a:t>
            </a:r>
          </a:p>
          <a:p>
            <a:pPr eaLnBrk="1" hangingPunct="1">
              <a:lnSpc>
                <a:spcPct val="80000"/>
              </a:lnSpc>
              <a:defRPr/>
            </a:pPr>
            <a:r>
              <a:rPr lang="cs-CZ" sz="2400" dirty="0"/>
              <a:t>Morálka zde nemá místo (nadstavba). Prosazuje se utilitarismus stranický a národní.</a:t>
            </a:r>
          </a:p>
        </p:txBody>
      </p:sp>
      <p:sp>
        <p:nvSpPr>
          <p:cNvPr id="11266" name="Zástupný symbol pro datum 3"/>
          <p:cNvSpPr>
            <a:spLocks noGrp="1"/>
          </p:cNvSpPr>
          <p:nvPr>
            <p:ph type="dt" sz="half" idx="10"/>
          </p:nvPr>
        </p:nvSpPr>
        <p:spPr>
          <a:noFill/>
        </p:spPr>
        <p:txBody>
          <a:bodyPr/>
          <a:lstStyle/>
          <a:p>
            <a:r>
              <a:rPr lang="cs-CZ"/>
              <a:t>8</a:t>
            </a:r>
          </a:p>
        </p:txBody>
      </p:sp>
      <p:sp>
        <p:nvSpPr>
          <p:cNvPr id="11267" name="Zástupný symbol pro zápatí 4"/>
          <p:cNvSpPr>
            <a:spLocks noGrp="1"/>
          </p:cNvSpPr>
          <p:nvPr>
            <p:ph type="ftr" sz="quarter" idx="11"/>
          </p:nvPr>
        </p:nvSpPr>
        <p:spPr>
          <a:noFill/>
        </p:spPr>
        <p:txBody>
          <a:bodyPr/>
          <a:lstStyle/>
          <a:p>
            <a:r>
              <a:rPr lang="cs-CZ"/>
              <a:t>Křesťanská sociální etika. M. Martinek. Jabok 2022</a:t>
            </a:r>
          </a:p>
        </p:txBody>
      </p:sp>
      <p:sp>
        <p:nvSpPr>
          <p:cNvPr id="11268" name="Zástupný symbol pro číslo snímku 5"/>
          <p:cNvSpPr>
            <a:spLocks noGrp="1"/>
          </p:cNvSpPr>
          <p:nvPr>
            <p:ph type="sldNum" sz="quarter" idx="12"/>
          </p:nvPr>
        </p:nvSpPr>
        <p:spPr>
          <a:noFill/>
        </p:spPr>
        <p:txBody>
          <a:bodyPr/>
          <a:lstStyle/>
          <a:p>
            <a:fld id="{CE4F259C-5392-4DFE-8A8F-D889C527007D}" type="slidenum">
              <a:rPr lang="cs-CZ"/>
              <a:pPr/>
              <a:t>20</a:t>
            </a:fld>
            <a:endParaRPr lang="cs-CZ"/>
          </a:p>
        </p:txBody>
      </p:sp>
      <p:pic>
        <p:nvPicPr>
          <p:cNvPr id="14338" name="Picture 2" descr="Výsledek obrázku pro socialismus"/>
          <p:cNvPicPr>
            <a:picLocks noChangeAspect="1" noChangeArrowheads="1"/>
          </p:cNvPicPr>
          <p:nvPr/>
        </p:nvPicPr>
        <p:blipFill>
          <a:blip r:embed="rId2" cstate="print"/>
          <a:srcRect/>
          <a:stretch>
            <a:fillRect/>
          </a:stretch>
        </p:blipFill>
        <p:spPr bwMode="auto">
          <a:xfrm>
            <a:off x="0" y="0"/>
            <a:ext cx="4533900" cy="3362326"/>
          </a:xfrm>
          <a:prstGeom prst="rect">
            <a:avLst/>
          </a:prstGeom>
          <a:noFill/>
          <a:ln>
            <a:solidFill>
              <a:srgbClr val="002060"/>
            </a:solid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chemeClr val="accent2">
                    <a:lumMod val="50000"/>
                  </a:schemeClr>
                </a:solidFill>
              </a:rPr>
              <a:t>Současný marxismus</a:t>
            </a:r>
          </a:p>
        </p:txBody>
      </p:sp>
      <p:sp>
        <p:nvSpPr>
          <p:cNvPr id="3" name="Zástupný symbol pro obsah 2"/>
          <p:cNvSpPr>
            <a:spLocks noGrp="1"/>
          </p:cNvSpPr>
          <p:nvPr>
            <p:ph idx="1"/>
          </p:nvPr>
        </p:nvSpPr>
        <p:spPr>
          <a:xfrm>
            <a:off x="2339752" y="1916832"/>
            <a:ext cx="6347048" cy="4214093"/>
          </a:xfrm>
        </p:spPr>
        <p:txBody>
          <a:bodyPr/>
          <a:lstStyle/>
          <a:p>
            <a:r>
              <a:rPr lang="cs-CZ" dirty="0"/>
              <a:t>Čína </a:t>
            </a:r>
          </a:p>
          <a:p>
            <a:r>
              <a:rPr lang="cs-CZ" dirty="0"/>
              <a:t>Vietnam</a:t>
            </a:r>
          </a:p>
          <a:p>
            <a:r>
              <a:rPr lang="cs-CZ" dirty="0"/>
              <a:t>Laos </a:t>
            </a:r>
          </a:p>
          <a:p>
            <a:r>
              <a:rPr lang="cs-CZ" dirty="0"/>
              <a:t>Severní Korea</a:t>
            </a:r>
          </a:p>
          <a:p>
            <a:r>
              <a:rPr lang="cs-CZ" dirty="0"/>
              <a:t>Kuba</a:t>
            </a:r>
          </a:p>
        </p:txBody>
      </p:sp>
      <p:sp>
        <p:nvSpPr>
          <p:cNvPr id="4" name="Zástupný symbol pro datum 3"/>
          <p:cNvSpPr>
            <a:spLocks noGrp="1"/>
          </p:cNvSpPr>
          <p:nvPr>
            <p:ph type="dt" sz="half" idx="10"/>
          </p:nvPr>
        </p:nvSpPr>
        <p:spPr/>
        <p:txBody>
          <a:bodyPr/>
          <a:lstStyle/>
          <a:p>
            <a:pPr>
              <a:defRPr/>
            </a:pPr>
            <a:r>
              <a:rPr lang="cs-CZ"/>
              <a:t>8</a:t>
            </a:r>
          </a:p>
        </p:txBody>
      </p:sp>
      <p:sp>
        <p:nvSpPr>
          <p:cNvPr id="5" name="Zástupný symbol pro zápatí 4"/>
          <p:cNvSpPr>
            <a:spLocks noGrp="1"/>
          </p:cNvSpPr>
          <p:nvPr>
            <p:ph type="ftr" sz="quarter" idx="11"/>
          </p:nvPr>
        </p:nvSpPr>
        <p:spPr/>
        <p:txBody>
          <a:bodyPr/>
          <a:lstStyle/>
          <a:p>
            <a:pPr>
              <a:defRPr/>
            </a:pPr>
            <a:r>
              <a:rPr lang="cs-CZ"/>
              <a:t>Křesťanská sociální etika. M. Martinek. Jabok 2022</a:t>
            </a:r>
          </a:p>
        </p:txBody>
      </p:sp>
      <p:sp>
        <p:nvSpPr>
          <p:cNvPr id="6" name="Zástupný symbol pro číslo snímku 5"/>
          <p:cNvSpPr>
            <a:spLocks noGrp="1"/>
          </p:cNvSpPr>
          <p:nvPr>
            <p:ph type="sldNum" sz="quarter" idx="12"/>
          </p:nvPr>
        </p:nvSpPr>
        <p:spPr/>
        <p:txBody>
          <a:bodyPr/>
          <a:lstStyle/>
          <a:p>
            <a:pPr>
              <a:defRPr/>
            </a:pPr>
            <a:fld id="{ABFE3082-E467-433A-8BA5-B690D2ED698F}" type="slidenum">
              <a:rPr lang="cs-CZ" smtClean="0"/>
              <a:pPr>
                <a:defRPr/>
              </a:pPr>
              <a:t>21</a:t>
            </a:fld>
            <a:endParaRPr lang="cs-CZ"/>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defRPr/>
            </a:pPr>
            <a:r>
              <a:rPr lang="cs-CZ" sz="3600" b="1" dirty="0">
                <a:solidFill>
                  <a:schemeClr val="accent2">
                    <a:lumMod val="50000"/>
                  </a:schemeClr>
                </a:solidFill>
              </a:rPr>
              <a:t>Demokratický socialismus (sociální demokracie, </a:t>
            </a:r>
            <a:r>
              <a:rPr lang="cs-CZ" sz="3600" b="1" dirty="0" err="1">
                <a:solidFill>
                  <a:schemeClr val="accent2">
                    <a:lumMod val="50000"/>
                  </a:schemeClr>
                </a:solidFill>
              </a:rPr>
              <a:t>labour</a:t>
            </a:r>
            <a:r>
              <a:rPr lang="cs-CZ" sz="3600" b="1" dirty="0">
                <a:solidFill>
                  <a:schemeClr val="accent2">
                    <a:lumMod val="50000"/>
                  </a:schemeClr>
                </a:solidFill>
              </a:rPr>
              <a:t> party)</a:t>
            </a:r>
          </a:p>
        </p:txBody>
      </p:sp>
      <p:sp>
        <p:nvSpPr>
          <p:cNvPr id="62467" name="Rectangle 3"/>
          <p:cNvSpPr>
            <a:spLocks noGrp="1" noChangeArrowheads="1"/>
          </p:cNvSpPr>
          <p:nvPr>
            <p:ph idx="1"/>
          </p:nvPr>
        </p:nvSpPr>
        <p:spPr/>
        <p:txBody>
          <a:bodyPr/>
          <a:lstStyle/>
          <a:p>
            <a:pPr eaLnBrk="1" hangingPunct="1">
              <a:lnSpc>
                <a:spcPct val="80000"/>
              </a:lnSpc>
              <a:defRPr/>
            </a:pPr>
            <a:r>
              <a:rPr lang="cs-CZ" sz="2000" dirty="0"/>
              <a:t>Přijímá liberální ekonomické teorie. Zasazuje se o systém volného  trhu. Toleruje soukromé vlastnictví.</a:t>
            </a:r>
          </a:p>
          <a:p>
            <a:pPr eaLnBrk="1" hangingPunct="1">
              <a:lnSpc>
                <a:spcPct val="80000"/>
              </a:lnSpc>
              <a:defRPr/>
            </a:pPr>
            <a:r>
              <a:rPr lang="cs-CZ" sz="2000" dirty="0"/>
              <a:t>Rozhodující je odstranění sociální nespravedlnosti a dosažení rovnosti (důraz na solidaritu, rovnost, svobodu, přerozdělování…).</a:t>
            </a:r>
          </a:p>
          <a:p>
            <a:pPr eaLnBrk="1" hangingPunct="1">
              <a:lnSpc>
                <a:spcPct val="80000"/>
              </a:lnSpc>
              <a:defRPr/>
            </a:pPr>
            <a:r>
              <a:rPr lang="cs-CZ" sz="2000" dirty="0"/>
              <a:t>Progresivní zdanění příjmů a majetku, sociální odvody, subvencování příjmů, příspěvky a sociální podpory.</a:t>
            </a:r>
          </a:p>
          <a:p>
            <a:pPr eaLnBrk="1" hangingPunct="1">
              <a:lnSpc>
                <a:spcPct val="80000"/>
              </a:lnSpc>
              <a:defRPr/>
            </a:pPr>
            <a:r>
              <a:rPr lang="cs-CZ" sz="2000" dirty="0"/>
              <a:t>Přecenění role státu na úkor iniciativy jednotlivce. Přednost státním zásahům. Poslední slovo státu v hospodářských otázkách. </a:t>
            </a:r>
          </a:p>
          <a:p>
            <a:pPr eaLnBrk="1" hangingPunct="1">
              <a:lnSpc>
                <a:spcPct val="80000"/>
              </a:lnSpc>
              <a:defRPr/>
            </a:pPr>
            <a:r>
              <a:rPr lang="cs-CZ" sz="2000" dirty="0"/>
              <a:t>Zestátnění důležitých hospodářských odvětví (hornictví, průmysl, veřejné zásobování…).</a:t>
            </a:r>
          </a:p>
          <a:p>
            <a:pPr eaLnBrk="1" hangingPunct="1">
              <a:lnSpc>
                <a:spcPct val="80000"/>
              </a:lnSpc>
              <a:defRPr/>
            </a:pPr>
            <a:r>
              <a:rPr lang="cs-CZ" sz="2000" dirty="0"/>
              <a:t>Omezení možnosti tvorby kapitálu. Oslabení podnětů v hospodářství k větší výkonnosti. Omezený prostor podnikatelů.</a:t>
            </a:r>
          </a:p>
          <a:p>
            <a:pPr eaLnBrk="1" hangingPunct="1">
              <a:lnSpc>
                <a:spcPct val="80000"/>
              </a:lnSpc>
              <a:defRPr/>
            </a:pPr>
            <a:r>
              <a:rPr lang="cs-CZ" sz="2000" dirty="0"/>
              <a:t>Výhrady vůči náboženským snahám.</a:t>
            </a:r>
          </a:p>
          <a:p>
            <a:pPr eaLnBrk="1" hangingPunct="1">
              <a:lnSpc>
                <a:spcPct val="80000"/>
              </a:lnSpc>
              <a:defRPr/>
            </a:pPr>
            <a:r>
              <a:rPr lang="cs-CZ" sz="2000" dirty="0"/>
              <a:t>Liberální v otázkách kultury.</a:t>
            </a:r>
          </a:p>
          <a:p>
            <a:pPr eaLnBrk="1" hangingPunct="1">
              <a:lnSpc>
                <a:spcPct val="80000"/>
              </a:lnSpc>
              <a:defRPr/>
            </a:pPr>
            <a:r>
              <a:rPr lang="cs-CZ" sz="2000" dirty="0"/>
              <a:t>Je svým způsobem blízký STH, ale bližší marxistickému myšlení. </a:t>
            </a:r>
          </a:p>
        </p:txBody>
      </p:sp>
      <p:sp>
        <p:nvSpPr>
          <p:cNvPr id="12290" name="Zástupný symbol pro datum 3"/>
          <p:cNvSpPr>
            <a:spLocks noGrp="1"/>
          </p:cNvSpPr>
          <p:nvPr>
            <p:ph type="dt" sz="half" idx="10"/>
          </p:nvPr>
        </p:nvSpPr>
        <p:spPr>
          <a:noFill/>
        </p:spPr>
        <p:txBody>
          <a:bodyPr/>
          <a:lstStyle/>
          <a:p>
            <a:r>
              <a:rPr lang="cs-CZ"/>
              <a:t>8</a:t>
            </a:r>
          </a:p>
        </p:txBody>
      </p:sp>
      <p:sp>
        <p:nvSpPr>
          <p:cNvPr id="12291" name="Zástupný symbol pro zápatí 4"/>
          <p:cNvSpPr>
            <a:spLocks noGrp="1"/>
          </p:cNvSpPr>
          <p:nvPr>
            <p:ph type="ftr" sz="quarter" idx="11"/>
          </p:nvPr>
        </p:nvSpPr>
        <p:spPr>
          <a:noFill/>
        </p:spPr>
        <p:txBody>
          <a:bodyPr/>
          <a:lstStyle/>
          <a:p>
            <a:r>
              <a:rPr lang="cs-CZ"/>
              <a:t>Křesťanská sociální etika. M. Martinek. Jabok 2022</a:t>
            </a:r>
          </a:p>
        </p:txBody>
      </p:sp>
      <p:sp>
        <p:nvSpPr>
          <p:cNvPr id="12292" name="Zástupný symbol pro číslo snímku 5"/>
          <p:cNvSpPr>
            <a:spLocks noGrp="1"/>
          </p:cNvSpPr>
          <p:nvPr>
            <p:ph type="sldNum" sz="quarter" idx="12"/>
          </p:nvPr>
        </p:nvSpPr>
        <p:spPr>
          <a:noFill/>
        </p:spPr>
        <p:txBody>
          <a:bodyPr/>
          <a:lstStyle/>
          <a:p>
            <a:fld id="{01CDC6C2-27C1-4C0B-9C9D-F7AC1243EBDA}" type="slidenum">
              <a:rPr lang="cs-CZ"/>
              <a:pPr/>
              <a:t>22</a:t>
            </a:fld>
            <a:endParaRPr lang="cs-CZ"/>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defRPr/>
            </a:pPr>
            <a:r>
              <a:rPr lang="cs-CZ" sz="4000" b="1" dirty="0">
                <a:solidFill>
                  <a:schemeClr val="accent2">
                    <a:lumMod val="50000"/>
                  </a:schemeClr>
                </a:solidFill>
              </a:rPr>
              <a:t>Nedostatky liberálního kapitalismu a socialismu</a:t>
            </a:r>
          </a:p>
        </p:txBody>
      </p:sp>
      <p:sp>
        <p:nvSpPr>
          <p:cNvPr id="58371" name="Rectangle 3"/>
          <p:cNvSpPr>
            <a:spLocks noGrp="1" noChangeArrowheads="1"/>
          </p:cNvSpPr>
          <p:nvPr>
            <p:ph idx="1"/>
          </p:nvPr>
        </p:nvSpPr>
        <p:spPr>
          <a:xfrm>
            <a:off x="468313" y="1700808"/>
            <a:ext cx="8229600" cy="2160241"/>
          </a:xfrm>
        </p:spPr>
        <p:txBody>
          <a:bodyPr/>
          <a:lstStyle/>
          <a:p>
            <a:pPr eaLnBrk="1" hangingPunct="1">
              <a:defRPr/>
            </a:pPr>
            <a:r>
              <a:rPr lang="cs-CZ" sz="2400" dirty="0"/>
              <a:t>Cílem obou je materiální blahobyt – oba jsou </a:t>
            </a:r>
            <a:r>
              <a:rPr lang="cs-CZ" sz="2400" b="1" dirty="0"/>
              <a:t>orientovány materialisticky</a:t>
            </a:r>
            <a:endParaRPr lang="cs-CZ" sz="2400" dirty="0"/>
          </a:p>
          <a:p>
            <a:pPr eaLnBrk="1" hangingPunct="1">
              <a:defRPr/>
            </a:pPr>
            <a:r>
              <a:rPr lang="cs-CZ" sz="2400" dirty="0"/>
              <a:t>Oba jsou </a:t>
            </a:r>
            <a:r>
              <a:rPr lang="cs-CZ" sz="2400" b="1" dirty="0"/>
              <a:t>utilitaristické</a:t>
            </a:r>
            <a:r>
              <a:rPr lang="cs-CZ" sz="2400" dirty="0"/>
              <a:t>; </a:t>
            </a:r>
            <a:r>
              <a:rPr lang="cs-CZ" sz="2400" b="1" dirty="0"/>
              <a:t>utilitarismus kapitalistický</a:t>
            </a:r>
            <a:r>
              <a:rPr lang="cs-CZ" sz="2400" dirty="0"/>
              <a:t> je spíše individualistické povahy, </a:t>
            </a:r>
            <a:r>
              <a:rPr lang="cs-CZ" sz="2400" b="1" dirty="0"/>
              <a:t>utilitarismus socialistický</a:t>
            </a:r>
            <a:r>
              <a:rPr lang="cs-CZ" sz="2400" dirty="0"/>
              <a:t> je více orientován stranicky a národně</a:t>
            </a:r>
          </a:p>
        </p:txBody>
      </p:sp>
      <p:sp>
        <p:nvSpPr>
          <p:cNvPr id="14338" name="Zástupný symbol pro datum 3"/>
          <p:cNvSpPr>
            <a:spLocks noGrp="1"/>
          </p:cNvSpPr>
          <p:nvPr>
            <p:ph type="dt" sz="half" idx="10"/>
          </p:nvPr>
        </p:nvSpPr>
        <p:spPr>
          <a:noFill/>
        </p:spPr>
        <p:txBody>
          <a:bodyPr/>
          <a:lstStyle/>
          <a:p>
            <a:r>
              <a:rPr lang="cs-CZ"/>
              <a:t>8</a:t>
            </a:r>
          </a:p>
        </p:txBody>
      </p:sp>
      <p:sp>
        <p:nvSpPr>
          <p:cNvPr id="14339" name="Zástupný symbol pro zápatí 4"/>
          <p:cNvSpPr>
            <a:spLocks noGrp="1"/>
          </p:cNvSpPr>
          <p:nvPr>
            <p:ph type="ftr" sz="quarter" idx="11"/>
          </p:nvPr>
        </p:nvSpPr>
        <p:spPr>
          <a:noFill/>
        </p:spPr>
        <p:txBody>
          <a:bodyPr/>
          <a:lstStyle/>
          <a:p>
            <a:r>
              <a:rPr lang="cs-CZ"/>
              <a:t>Křesťanská sociální etika. M. Martinek. Jabok 2022</a:t>
            </a:r>
          </a:p>
        </p:txBody>
      </p:sp>
      <p:sp>
        <p:nvSpPr>
          <p:cNvPr id="14340" name="Zástupný symbol pro číslo snímku 5"/>
          <p:cNvSpPr>
            <a:spLocks noGrp="1"/>
          </p:cNvSpPr>
          <p:nvPr>
            <p:ph type="sldNum" sz="quarter" idx="12"/>
          </p:nvPr>
        </p:nvSpPr>
        <p:spPr>
          <a:noFill/>
        </p:spPr>
        <p:txBody>
          <a:bodyPr/>
          <a:lstStyle/>
          <a:p>
            <a:fld id="{873F15A7-4A15-4416-A1CF-B8073144CE89}" type="slidenum">
              <a:rPr lang="cs-CZ"/>
              <a:pPr/>
              <a:t>23</a:t>
            </a:fld>
            <a:endParaRPr lang="cs-CZ"/>
          </a:p>
        </p:txBody>
      </p:sp>
      <p:pic>
        <p:nvPicPr>
          <p:cNvPr id="11266" name="Picture 2" descr="Konzumerismus, Ekonomie, Nakupující, Otrokyně Na Peníze"/>
          <p:cNvPicPr>
            <a:picLocks noChangeAspect="1" noChangeArrowheads="1"/>
          </p:cNvPicPr>
          <p:nvPr/>
        </p:nvPicPr>
        <p:blipFill>
          <a:blip r:embed="rId2" cstate="print"/>
          <a:srcRect/>
          <a:stretch>
            <a:fillRect/>
          </a:stretch>
        </p:blipFill>
        <p:spPr bwMode="auto">
          <a:xfrm>
            <a:off x="0" y="3990975"/>
            <a:ext cx="9144000" cy="2867025"/>
          </a:xfrm>
          <a:prstGeom prst="rect">
            <a:avLst/>
          </a:prstGeom>
          <a:noFill/>
          <a:ln>
            <a:solidFill>
              <a:srgbClr val="002060"/>
            </a:solid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defRPr/>
            </a:pPr>
            <a:r>
              <a:rPr lang="cs-CZ" sz="4000" b="1" dirty="0">
                <a:solidFill>
                  <a:schemeClr val="accent2">
                    <a:lumMod val="50000"/>
                  </a:schemeClr>
                </a:solidFill>
              </a:rPr>
              <a:t>Křesťanská etika a hospodářství</a:t>
            </a:r>
          </a:p>
        </p:txBody>
      </p:sp>
      <p:sp>
        <p:nvSpPr>
          <p:cNvPr id="54275" name="Rectangle 3"/>
          <p:cNvSpPr>
            <a:spLocks noGrp="1" noChangeArrowheads="1"/>
          </p:cNvSpPr>
          <p:nvPr>
            <p:ph idx="1"/>
          </p:nvPr>
        </p:nvSpPr>
        <p:spPr/>
        <p:txBody>
          <a:bodyPr/>
          <a:lstStyle/>
          <a:p>
            <a:pPr eaLnBrk="1" hangingPunct="1">
              <a:lnSpc>
                <a:spcPct val="80000"/>
              </a:lnSpc>
              <a:defRPr/>
            </a:pPr>
            <a:r>
              <a:rPr lang="cs-CZ" sz="2000" dirty="0"/>
              <a:t>Církev se neváže na žádný určitý hospodářský, politický nebo sociální systém. </a:t>
            </a:r>
          </a:p>
          <a:p>
            <a:pPr eaLnBrk="1" hangingPunct="1">
              <a:lnSpc>
                <a:spcPct val="80000"/>
              </a:lnSpc>
              <a:defRPr/>
            </a:pPr>
            <a:r>
              <a:rPr lang="cs-CZ" sz="2000" dirty="0"/>
              <a:t>Církev posuzuje hospodářsko-politické strategie, zda jsou slučitelné s morálními hodnotami a cíli lidstva (její kompetence).</a:t>
            </a:r>
          </a:p>
          <a:p>
            <a:pPr eaLnBrk="1" hangingPunct="1">
              <a:lnSpc>
                <a:spcPct val="80000"/>
              </a:lnSpc>
              <a:defRPr/>
            </a:pPr>
            <a:r>
              <a:rPr lang="cs-CZ" sz="2000" dirty="0"/>
              <a:t>Při hledání funkčního hospodářského řádu se musí teorie spojit s praktickou znalostí. </a:t>
            </a:r>
          </a:p>
          <a:p>
            <a:pPr eaLnBrk="1" hangingPunct="1">
              <a:lnSpc>
                <a:spcPct val="80000"/>
              </a:lnSpc>
              <a:defRPr/>
            </a:pPr>
            <a:r>
              <a:rPr lang="cs-CZ" sz="2000" dirty="0"/>
              <a:t>Církev akceptuje různé druhy hospodářského řádu. Nepředepisuje národům, pro který se mají konkrétně rozhodnout.</a:t>
            </a:r>
          </a:p>
          <a:p>
            <a:pPr eaLnBrk="1" hangingPunct="1">
              <a:lnSpc>
                <a:spcPct val="80000"/>
              </a:lnSpc>
              <a:defRPr/>
            </a:pPr>
            <a:r>
              <a:rPr lang="cs-CZ" sz="2000" dirty="0"/>
              <a:t>Církev neschvaluje všechny řády stejnou měrou. Všechny systémy nejsou eticky stejně hodnotné.  </a:t>
            </a:r>
          </a:p>
          <a:p>
            <a:pPr eaLnBrk="1" hangingPunct="1">
              <a:lnSpc>
                <a:spcPct val="80000"/>
              </a:lnSpc>
              <a:defRPr/>
            </a:pPr>
            <a:r>
              <a:rPr lang="cs-CZ" sz="2000" dirty="0"/>
              <a:t>Církev odmítá oba protikladné extrémy. </a:t>
            </a:r>
          </a:p>
          <a:p>
            <a:pPr eaLnBrk="1" hangingPunct="1">
              <a:lnSpc>
                <a:spcPct val="80000"/>
              </a:lnSpc>
              <a:defRPr/>
            </a:pPr>
            <a:r>
              <a:rPr lang="cs-CZ" sz="2000" dirty="0"/>
              <a:t>Sociálně tržní hospodářství odpovídá zásadám KSE mnohem více než jiné hospodářské řády, přesto není možné ztotožňovat sociální nauku církve se sociálně tržním hospodářstvím.</a:t>
            </a:r>
          </a:p>
        </p:txBody>
      </p:sp>
      <p:sp>
        <p:nvSpPr>
          <p:cNvPr id="15362" name="Zástupný symbol pro datum 3"/>
          <p:cNvSpPr>
            <a:spLocks noGrp="1"/>
          </p:cNvSpPr>
          <p:nvPr>
            <p:ph type="dt" sz="half" idx="10"/>
          </p:nvPr>
        </p:nvSpPr>
        <p:spPr>
          <a:noFill/>
        </p:spPr>
        <p:txBody>
          <a:bodyPr/>
          <a:lstStyle/>
          <a:p>
            <a:r>
              <a:rPr lang="cs-CZ"/>
              <a:t>8</a:t>
            </a:r>
          </a:p>
        </p:txBody>
      </p:sp>
      <p:sp>
        <p:nvSpPr>
          <p:cNvPr id="15363" name="Zástupný symbol pro zápatí 4"/>
          <p:cNvSpPr>
            <a:spLocks noGrp="1"/>
          </p:cNvSpPr>
          <p:nvPr>
            <p:ph type="ftr" sz="quarter" idx="11"/>
          </p:nvPr>
        </p:nvSpPr>
        <p:spPr>
          <a:noFill/>
        </p:spPr>
        <p:txBody>
          <a:bodyPr/>
          <a:lstStyle/>
          <a:p>
            <a:r>
              <a:rPr lang="cs-CZ"/>
              <a:t>Křesťanská sociální etika. M. Martinek. Jabok 2022</a:t>
            </a:r>
          </a:p>
        </p:txBody>
      </p:sp>
      <p:sp>
        <p:nvSpPr>
          <p:cNvPr id="15364" name="Zástupný symbol pro číslo snímku 5"/>
          <p:cNvSpPr>
            <a:spLocks noGrp="1"/>
          </p:cNvSpPr>
          <p:nvPr>
            <p:ph type="sldNum" sz="quarter" idx="12"/>
          </p:nvPr>
        </p:nvSpPr>
        <p:spPr>
          <a:noFill/>
        </p:spPr>
        <p:txBody>
          <a:bodyPr/>
          <a:lstStyle/>
          <a:p>
            <a:fld id="{E112FB00-AC9D-46B9-881C-D0A31B49F1B0}" type="slidenum">
              <a:rPr lang="cs-CZ"/>
              <a:pPr/>
              <a:t>24</a:t>
            </a:fld>
            <a:endParaRPr lang="cs-CZ"/>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defRPr/>
            </a:pPr>
            <a:r>
              <a:rPr lang="cs-CZ" b="1" dirty="0">
                <a:solidFill>
                  <a:schemeClr val="accent2">
                    <a:lumMod val="50000"/>
                  </a:schemeClr>
                </a:solidFill>
              </a:rPr>
              <a:t>Pozice SUC k trhu</a:t>
            </a:r>
            <a:endParaRPr lang="cs-CZ" dirty="0">
              <a:solidFill>
                <a:schemeClr val="accent2">
                  <a:lumMod val="50000"/>
                </a:schemeClr>
              </a:solidFill>
            </a:endParaRPr>
          </a:p>
        </p:txBody>
      </p:sp>
      <p:sp>
        <p:nvSpPr>
          <p:cNvPr id="18435" name="Rectangle 3"/>
          <p:cNvSpPr>
            <a:spLocks noGrp="1" noChangeArrowheads="1"/>
          </p:cNvSpPr>
          <p:nvPr>
            <p:ph idx="1"/>
          </p:nvPr>
        </p:nvSpPr>
        <p:spPr>
          <a:xfrm>
            <a:off x="457200" y="1371600"/>
            <a:ext cx="8229600" cy="4759325"/>
          </a:xfrm>
        </p:spPr>
        <p:txBody>
          <a:bodyPr/>
          <a:lstStyle/>
          <a:p>
            <a:pPr eaLnBrk="1" hangingPunct="1">
              <a:lnSpc>
                <a:spcPct val="80000"/>
              </a:lnSpc>
              <a:defRPr/>
            </a:pPr>
            <a:r>
              <a:rPr lang="cs-CZ" sz="2400" dirty="0"/>
              <a:t>SUC je pro tržní model. </a:t>
            </a:r>
          </a:p>
          <a:p>
            <a:pPr eaLnBrk="1" hangingPunct="1">
              <a:lnSpc>
                <a:spcPct val="80000"/>
              </a:lnSpc>
              <a:defRPr/>
            </a:pPr>
            <a:r>
              <a:rPr lang="cs-CZ" sz="2400" dirty="0"/>
              <a:t>Svobodný trh je společensky významná instituce, protože je schopen zaručit efektivní výsledky v produkci statků a služeb. Historie ukázala, že trh dovede nastartovat a na dlouhou dobu udržet  ekonomický rozvoj.</a:t>
            </a:r>
          </a:p>
          <a:p>
            <a:pPr eaLnBrk="1" hangingPunct="1">
              <a:lnSpc>
                <a:spcPct val="80000"/>
              </a:lnSpc>
              <a:defRPr/>
            </a:pPr>
            <a:r>
              <a:rPr lang="cs-CZ" sz="2400" dirty="0"/>
              <a:t>Trh odpovídá bytí lidské osoby v jeho rozmanitosti. Je místem stálého setkávání svobodných lidí, kteří sledují své odlišné zájmy, místem předávání informací, komunikace a výměny zboží. Je to jedno z nejdemokratičtějších zařízení.</a:t>
            </a:r>
          </a:p>
          <a:p>
            <a:pPr eaLnBrk="1" hangingPunct="1">
              <a:lnSpc>
                <a:spcPct val="80000"/>
              </a:lnSpc>
              <a:defRPr/>
            </a:pPr>
            <a:r>
              <a:rPr lang="cs-CZ" sz="2400" dirty="0"/>
              <a:t>Není přirozené připravit výrobce a ty, kteří něco nabízejí, o fungující trh. Trh stimuluje nabídku nedostatkového zboží.</a:t>
            </a:r>
          </a:p>
          <a:p>
            <a:pPr eaLnBrk="1" hangingPunct="1">
              <a:lnSpc>
                <a:spcPct val="80000"/>
              </a:lnSpc>
              <a:defRPr/>
            </a:pPr>
            <a:r>
              <a:rPr lang="cs-CZ" sz="2400" b="1" dirty="0"/>
              <a:t>Trh sám však nestačí – neřídí vše, co je nezbytné – je morálně zneužitelný a nesolidární.</a:t>
            </a:r>
          </a:p>
        </p:txBody>
      </p:sp>
      <p:sp>
        <p:nvSpPr>
          <p:cNvPr id="16386" name="Zástupný symbol pro datum 3"/>
          <p:cNvSpPr>
            <a:spLocks noGrp="1"/>
          </p:cNvSpPr>
          <p:nvPr>
            <p:ph type="dt" sz="half" idx="10"/>
          </p:nvPr>
        </p:nvSpPr>
        <p:spPr>
          <a:noFill/>
        </p:spPr>
        <p:txBody>
          <a:bodyPr/>
          <a:lstStyle/>
          <a:p>
            <a:r>
              <a:rPr lang="cs-CZ"/>
              <a:t>8</a:t>
            </a:r>
          </a:p>
        </p:txBody>
      </p:sp>
      <p:sp>
        <p:nvSpPr>
          <p:cNvPr id="16387" name="Zástupný symbol pro zápatí 4"/>
          <p:cNvSpPr>
            <a:spLocks noGrp="1"/>
          </p:cNvSpPr>
          <p:nvPr>
            <p:ph type="ftr" sz="quarter" idx="11"/>
          </p:nvPr>
        </p:nvSpPr>
        <p:spPr>
          <a:noFill/>
        </p:spPr>
        <p:txBody>
          <a:bodyPr/>
          <a:lstStyle/>
          <a:p>
            <a:r>
              <a:rPr lang="cs-CZ"/>
              <a:t>Křesťanská sociální etika. M. Martinek. Jabok 2022</a:t>
            </a:r>
          </a:p>
        </p:txBody>
      </p:sp>
      <p:sp>
        <p:nvSpPr>
          <p:cNvPr id="16388" name="Zástupný symbol pro číslo snímku 5"/>
          <p:cNvSpPr>
            <a:spLocks noGrp="1"/>
          </p:cNvSpPr>
          <p:nvPr>
            <p:ph type="sldNum" sz="quarter" idx="12"/>
          </p:nvPr>
        </p:nvSpPr>
        <p:spPr>
          <a:noFill/>
        </p:spPr>
        <p:txBody>
          <a:bodyPr/>
          <a:lstStyle/>
          <a:p>
            <a:fld id="{7AFFFF51-2F77-4284-BF9B-728ABB493CC2}" type="slidenum">
              <a:rPr lang="cs-CZ"/>
              <a:pPr/>
              <a:t>25</a:t>
            </a:fld>
            <a:endParaRPr lang="cs-CZ"/>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defRPr/>
            </a:pPr>
            <a:r>
              <a:rPr lang="cs-CZ" sz="4000" b="1" dirty="0">
                <a:solidFill>
                  <a:schemeClr val="accent2">
                    <a:lumMod val="50000"/>
                  </a:schemeClr>
                </a:solidFill>
              </a:rPr>
              <a:t>Sociálně tržní hospodářství (STH)</a:t>
            </a:r>
            <a:r>
              <a:rPr lang="cs-CZ" sz="4000" dirty="0">
                <a:solidFill>
                  <a:schemeClr val="accent2">
                    <a:lumMod val="50000"/>
                  </a:schemeClr>
                </a:solidFill>
              </a:rPr>
              <a:t> </a:t>
            </a:r>
          </a:p>
        </p:txBody>
      </p:sp>
      <p:sp>
        <p:nvSpPr>
          <p:cNvPr id="19462" name="Rectangle 3"/>
          <p:cNvSpPr>
            <a:spLocks noGrp="1" noChangeArrowheads="1"/>
          </p:cNvSpPr>
          <p:nvPr>
            <p:ph idx="1"/>
          </p:nvPr>
        </p:nvSpPr>
        <p:spPr/>
        <p:txBody>
          <a:bodyPr/>
          <a:lstStyle/>
          <a:p>
            <a:pPr eaLnBrk="1" hangingPunct="1">
              <a:lnSpc>
                <a:spcPct val="80000"/>
              </a:lnSpc>
            </a:pPr>
            <a:r>
              <a:rPr lang="cs-CZ" sz="2400" dirty="0">
                <a:effectLst/>
              </a:rPr>
              <a:t>Tři kritéria:</a:t>
            </a:r>
          </a:p>
          <a:p>
            <a:pPr lvl="1" eaLnBrk="1" hangingPunct="1">
              <a:lnSpc>
                <a:spcPct val="80000"/>
              </a:lnSpc>
            </a:pPr>
            <a:r>
              <a:rPr lang="cs-CZ" sz="2000" dirty="0">
                <a:effectLst/>
              </a:rPr>
              <a:t>Ekonomická výkonnost (vyšší produktivita práce)</a:t>
            </a:r>
          </a:p>
          <a:p>
            <a:pPr lvl="1" eaLnBrk="1" hangingPunct="1">
              <a:lnSpc>
                <a:spcPct val="80000"/>
              </a:lnSpc>
            </a:pPr>
            <a:r>
              <a:rPr lang="cs-CZ" sz="2000" dirty="0">
                <a:effectLst/>
              </a:rPr>
              <a:t>Důstojnost a svoboda člověka</a:t>
            </a:r>
          </a:p>
          <a:p>
            <a:pPr lvl="1" eaLnBrk="1" hangingPunct="1">
              <a:lnSpc>
                <a:spcPct val="80000"/>
              </a:lnSpc>
            </a:pPr>
            <a:r>
              <a:rPr lang="cs-CZ" sz="2000" dirty="0">
                <a:effectLst/>
              </a:rPr>
              <a:t>Spolupráce a spoluodpovědnost kapitálu a práce.</a:t>
            </a:r>
          </a:p>
          <a:p>
            <a:pPr eaLnBrk="1" hangingPunct="1">
              <a:lnSpc>
                <a:spcPct val="80000"/>
              </a:lnSpc>
            </a:pPr>
            <a:r>
              <a:rPr lang="cs-CZ" sz="2000" dirty="0">
                <a:effectLst/>
              </a:rPr>
              <a:t>Rovnováha dvou pilířů: </a:t>
            </a:r>
            <a:endParaRPr lang="cs-CZ" sz="2000" b="1" u="sng" dirty="0">
              <a:effectLst/>
            </a:endParaRPr>
          </a:p>
          <a:p>
            <a:pPr lvl="1" eaLnBrk="1" hangingPunct="1">
              <a:lnSpc>
                <a:spcPct val="80000"/>
              </a:lnSpc>
            </a:pPr>
            <a:r>
              <a:rPr lang="cs-CZ" sz="1800" b="1" u="sng" dirty="0">
                <a:effectLst/>
              </a:rPr>
              <a:t>Svobodný trh s dokonale organizovanou soutěží</a:t>
            </a:r>
            <a:r>
              <a:rPr lang="cs-CZ" sz="1800" dirty="0">
                <a:effectLst/>
              </a:rPr>
              <a:t> (opak = ohrožení předpokladů demokracie).</a:t>
            </a:r>
            <a:endParaRPr lang="cs-CZ" sz="1800" b="1" u="sng" dirty="0">
              <a:effectLst/>
            </a:endParaRPr>
          </a:p>
          <a:p>
            <a:pPr lvl="1" eaLnBrk="1" hangingPunct="1">
              <a:lnSpc>
                <a:spcPct val="80000"/>
              </a:lnSpc>
            </a:pPr>
            <a:r>
              <a:rPr lang="cs-CZ" sz="1800" b="1" u="sng" dirty="0">
                <a:effectLst/>
              </a:rPr>
              <a:t>Solidarita</a:t>
            </a:r>
            <a:r>
              <a:rPr lang="cs-CZ" sz="1800" dirty="0">
                <a:effectLst/>
              </a:rPr>
              <a:t>, která znamená sociální korekturu tržních výsledků. Solidaritu musí garantovat stát (opak = ohrožení sociálního smíru).</a:t>
            </a:r>
          </a:p>
          <a:p>
            <a:pPr eaLnBrk="1" hangingPunct="1">
              <a:lnSpc>
                <a:spcPct val="80000"/>
              </a:lnSpc>
            </a:pPr>
            <a:r>
              <a:rPr lang="cs-CZ" sz="2000" dirty="0">
                <a:effectLst/>
              </a:rPr>
              <a:t>STH je dynamický proces. Hospodářská činnost potřebuje korektury a musí být pro ně otevřená.</a:t>
            </a:r>
          </a:p>
          <a:p>
            <a:pPr eaLnBrk="1" hangingPunct="1">
              <a:lnSpc>
                <a:spcPct val="80000"/>
              </a:lnSpc>
            </a:pPr>
            <a:r>
              <a:rPr lang="cs-CZ" sz="2000" dirty="0">
                <a:effectLst/>
              </a:rPr>
              <a:t>Ani svobodnému trhu ani státní kontrole se nepřisuzuje nadřazená role. Vše je podřízeno obecnému blahu lidí, společnosti a společenství národů.</a:t>
            </a:r>
          </a:p>
        </p:txBody>
      </p:sp>
      <p:sp>
        <p:nvSpPr>
          <p:cNvPr id="19458" name="Zástupný symbol pro datum 3"/>
          <p:cNvSpPr>
            <a:spLocks noGrp="1"/>
          </p:cNvSpPr>
          <p:nvPr>
            <p:ph type="dt" sz="half" idx="10"/>
          </p:nvPr>
        </p:nvSpPr>
        <p:spPr>
          <a:noFill/>
        </p:spPr>
        <p:txBody>
          <a:bodyPr/>
          <a:lstStyle/>
          <a:p>
            <a:r>
              <a:rPr lang="cs-CZ"/>
              <a:t>8</a:t>
            </a:r>
          </a:p>
        </p:txBody>
      </p:sp>
      <p:sp>
        <p:nvSpPr>
          <p:cNvPr id="19459" name="Zástupný symbol pro zápatí 4"/>
          <p:cNvSpPr>
            <a:spLocks noGrp="1"/>
          </p:cNvSpPr>
          <p:nvPr>
            <p:ph type="ftr" sz="quarter" idx="11"/>
          </p:nvPr>
        </p:nvSpPr>
        <p:spPr>
          <a:noFill/>
        </p:spPr>
        <p:txBody>
          <a:bodyPr/>
          <a:lstStyle/>
          <a:p>
            <a:r>
              <a:rPr lang="cs-CZ"/>
              <a:t>Křesťanská sociální etika. M. Martinek. Jabok 2022</a:t>
            </a:r>
          </a:p>
        </p:txBody>
      </p:sp>
      <p:sp>
        <p:nvSpPr>
          <p:cNvPr id="19460" name="Zástupný symbol pro číslo snímku 5"/>
          <p:cNvSpPr>
            <a:spLocks noGrp="1"/>
          </p:cNvSpPr>
          <p:nvPr>
            <p:ph type="sldNum" sz="quarter" idx="12"/>
          </p:nvPr>
        </p:nvSpPr>
        <p:spPr>
          <a:noFill/>
        </p:spPr>
        <p:txBody>
          <a:bodyPr/>
          <a:lstStyle/>
          <a:p>
            <a:fld id="{98737BD2-1E09-4F67-B654-5A9C8DA1E25C}" type="slidenum">
              <a:rPr lang="cs-CZ"/>
              <a:pPr/>
              <a:t>26</a:t>
            </a:fld>
            <a:endParaRPr lang="cs-CZ"/>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defRPr/>
            </a:pPr>
            <a:r>
              <a:rPr lang="cs-CZ" dirty="0">
                <a:solidFill>
                  <a:schemeClr val="accent2">
                    <a:lumMod val="50000"/>
                  </a:schemeClr>
                </a:solidFill>
              </a:rPr>
              <a:t>Předpoklady STH</a:t>
            </a:r>
          </a:p>
        </p:txBody>
      </p:sp>
      <p:sp>
        <p:nvSpPr>
          <p:cNvPr id="48131" name="Rectangle 3"/>
          <p:cNvSpPr>
            <a:spLocks noGrp="1" noChangeArrowheads="1"/>
          </p:cNvSpPr>
          <p:nvPr>
            <p:ph idx="1"/>
          </p:nvPr>
        </p:nvSpPr>
        <p:spPr/>
        <p:txBody>
          <a:bodyPr/>
          <a:lstStyle/>
          <a:p>
            <a:pPr eaLnBrk="1" hangingPunct="1">
              <a:lnSpc>
                <a:spcPct val="90000"/>
              </a:lnSpc>
              <a:defRPr/>
            </a:pPr>
            <a:r>
              <a:rPr lang="cs-CZ" sz="2400" dirty="0"/>
              <a:t>Svobodný jedinec s osobní tvořivostí.</a:t>
            </a:r>
          </a:p>
          <a:p>
            <a:pPr eaLnBrk="1" hangingPunct="1">
              <a:lnSpc>
                <a:spcPct val="90000"/>
              </a:lnSpc>
              <a:defRPr/>
            </a:pPr>
            <a:r>
              <a:rPr lang="cs-CZ" sz="2400" dirty="0"/>
              <a:t>Mravně vyspělý jedinec. Ctnosti nezískává teprve na trhu ve hře nabídky a poptávky. Člověka jimi musí vybavit rodina, církev, zdravá společenství a tradice. Své místo zde má náboženství a víra v Boha.</a:t>
            </a:r>
          </a:p>
          <a:p>
            <a:pPr eaLnBrk="1" hangingPunct="1">
              <a:lnSpc>
                <a:spcPct val="90000"/>
              </a:lnSpc>
              <a:defRPr/>
            </a:pPr>
            <a:r>
              <a:rPr lang="cs-CZ" sz="2400" dirty="0"/>
              <a:t>STH je zakotveno v křesťanské etice. Jejím morálním základem je Desatero. </a:t>
            </a:r>
          </a:p>
          <a:p>
            <a:pPr eaLnBrk="1" hangingPunct="1">
              <a:lnSpc>
                <a:spcPct val="90000"/>
              </a:lnSpc>
              <a:defRPr/>
            </a:pPr>
            <a:r>
              <a:rPr lang="cs-CZ" sz="2400" dirty="0"/>
              <a:t>Úcta k soukromému vlastnictví i výrobních prostředků. Svobodné nakládání se soukromým vlastnictvím.</a:t>
            </a:r>
          </a:p>
          <a:p>
            <a:pPr eaLnBrk="1" hangingPunct="1">
              <a:lnSpc>
                <a:spcPct val="90000"/>
              </a:lnSpc>
              <a:defRPr/>
            </a:pPr>
            <a:r>
              <a:rPr lang="cs-CZ" sz="2400" dirty="0"/>
              <a:t>Nabídka a poptávka jsou usměrňovány volnou soutěží.</a:t>
            </a:r>
          </a:p>
        </p:txBody>
      </p:sp>
      <p:sp>
        <p:nvSpPr>
          <p:cNvPr id="20482" name="Zástupný symbol pro datum 3"/>
          <p:cNvSpPr>
            <a:spLocks noGrp="1"/>
          </p:cNvSpPr>
          <p:nvPr>
            <p:ph type="dt" sz="half" idx="10"/>
          </p:nvPr>
        </p:nvSpPr>
        <p:spPr>
          <a:noFill/>
        </p:spPr>
        <p:txBody>
          <a:bodyPr/>
          <a:lstStyle/>
          <a:p>
            <a:r>
              <a:rPr lang="cs-CZ"/>
              <a:t>8</a:t>
            </a:r>
          </a:p>
        </p:txBody>
      </p:sp>
      <p:sp>
        <p:nvSpPr>
          <p:cNvPr id="20483" name="Zástupný symbol pro zápatí 4"/>
          <p:cNvSpPr>
            <a:spLocks noGrp="1"/>
          </p:cNvSpPr>
          <p:nvPr>
            <p:ph type="ftr" sz="quarter" idx="11"/>
          </p:nvPr>
        </p:nvSpPr>
        <p:spPr>
          <a:noFill/>
        </p:spPr>
        <p:txBody>
          <a:bodyPr/>
          <a:lstStyle/>
          <a:p>
            <a:r>
              <a:rPr lang="cs-CZ"/>
              <a:t>Křesťanská sociální etika. M. Martinek. Jabok 2022</a:t>
            </a:r>
          </a:p>
        </p:txBody>
      </p:sp>
      <p:sp>
        <p:nvSpPr>
          <p:cNvPr id="20484" name="Zástupný symbol pro číslo snímku 5"/>
          <p:cNvSpPr>
            <a:spLocks noGrp="1"/>
          </p:cNvSpPr>
          <p:nvPr>
            <p:ph type="sldNum" sz="quarter" idx="12"/>
          </p:nvPr>
        </p:nvSpPr>
        <p:spPr>
          <a:noFill/>
        </p:spPr>
        <p:txBody>
          <a:bodyPr/>
          <a:lstStyle/>
          <a:p>
            <a:fld id="{77DE22CE-E9A1-498D-834F-D187527D3999}" type="slidenum">
              <a:rPr lang="cs-CZ"/>
              <a:pPr/>
              <a:t>27</a:t>
            </a:fld>
            <a:endParaRPr lang="cs-CZ"/>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defRPr/>
            </a:pPr>
            <a:r>
              <a:rPr lang="cs-CZ" sz="4000" dirty="0">
                <a:solidFill>
                  <a:schemeClr val="accent2">
                    <a:lumMod val="50000"/>
                  </a:schemeClr>
                </a:solidFill>
              </a:rPr>
              <a:t>POSTOJ SNC K SOCIÁLNĚ TRŽNÍMU HOSPODÁŘSTVÍ</a:t>
            </a:r>
          </a:p>
        </p:txBody>
      </p:sp>
      <p:sp>
        <p:nvSpPr>
          <p:cNvPr id="49155" name="Rectangle 3"/>
          <p:cNvSpPr>
            <a:spLocks noGrp="1" noChangeArrowheads="1"/>
          </p:cNvSpPr>
          <p:nvPr>
            <p:ph idx="1"/>
          </p:nvPr>
        </p:nvSpPr>
        <p:spPr/>
        <p:txBody>
          <a:bodyPr/>
          <a:lstStyle/>
          <a:p>
            <a:pPr eaLnBrk="1" hangingPunct="1">
              <a:lnSpc>
                <a:spcPct val="80000"/>
              </a:lnSpc>
              <a:defRPr/>
            </a:pPr>
            <a:r>
              <a:rPr lang="cs-CZ" sz="1800" i="1" dirty="0"/>
              <a:t>„Katolická sociální nauka považuje tržní hospodářství za správnou základní formu hospodářského řádu“ </a:t>
            </a:r>
            <a:r>
              <a:rPr lang="cs-CZ" sz="1800" dirty="0"/>
              <a:t>srov. </a:t>
            </a:r>
            <a:r>
              <a:rPr lang="cs-CZ" sz="1800" u="sng" dirty="0" err="1"/>
              <a:t>Centesimus</a:t>
            </a:r>
            <a:r>
              <a:rPr lang="cs-CZ" sz="1800" u="sng" dirty="0"/>
              <a:t> </a:t>
            </a:r>
            <a:r>
              <a:rPr lang="cs-CZ" sz="1800" u="sng" dirty="0" err="1"/>
              <a:t>annus</a:t>
            </a:r>
            <a:r>
              <a:rPr lang="cs-CZ" sz="1800" u="sng" dirty="0"/>
              <a:t> 42</a:t>
            </a:r>
            <a:endParaRPr lang="cs-CZ" sz="1800" i="1" dirty="0"/>
          </a:p>
          <a:p>
            <a:pPr eaLnBrk="1" hangingPunct="1">
              <a:lnSpc>
                <a:spcPct val="80000"/>
              </a:lnSpc>
              <a:defRPr/>
            </a:pPr>
            <a:r>
              <a:rPr lang="cs-CZ" sz="1800" i="1" dirty="0"/>
              <a:t>„Hlavním účelem výroby však není pouhé zvyšování počtu výrobků, zisk ani moc, ale služba člověku, celému člověku v jeho hmotných potřebách i v požadavcích jeho intelektuálního, mravního, duchovního a náboženského života; služba každému člověku i každé skupině lidí jakékoli rasy a z kterékoli části světa“</a:t>
            </a:r>
            <a:r>
              <a:rPr lang="cs-CZ" sz="1800" dirty="0"/>
              <a:t> </a:t>
            </a:r>
            <a:r>
              <a:rPr lang="cs-CZ" sz="1800" u="sng" dirty="0"/>
              <a:t>Gaudium </a:t>
            </a:r>
            <a:r>
              <a:rPr lang="cs-CZ" sz="1800" u="sng" dirty="0" err="1"/>
              <a:t>et</a:t>
            </a:r>
            <a:r>
              <a:rPr lang="cs-CZ" sz="1800" u="sng" dirty="0"/>
              <a:t> </a:t>
            </a:r>
            <a:r>
              <a:rPr lang="cs-CZ" sz="1800" u="sng" dirty="0" err="1"/>
              <a:t>spes</a:t>
            </a:r>
            <a:r>
              <a:rPr lang="cs-CZ" sz="1800" u="sng" dirty="0"/>
              <a:t> 64</a:t>
            </a:r>
            <a:endParaRPr lang="cs-CZ" sz="1800" i="1" dirty="0"/>
          </a:p>
          <a:p>
            <a:pPr eaLnBrk="1" hangingPunct="1">
              <a:lnSpc>
                <a:spcPct val="80000"/>
              </a:lnSpc>
              <a:defRPr/>
            </a:pPr>
            <a:r>
              <a:rPr lang="cs-CZ" sz="1800" i="1" dirty="0"/>
              <a:t>„Zkušenost nás stále poučuje o tom, že </a:t>
            </a:r>
            <a:r>
              <a:rPr lang="cs-CZ" sz="1800" b="1" i="1" dirty="0">
                <a:solidFill>
                  <a:srgbClr val="FF0000"/>
                </a:solidFill>
              </a:rPr>
              <a:t>kde chybí soukromá iniciativa jednotlivce, tam politicky vládne tyranie. </a:t>
            </a:r>
            <a:r>
              <a:rPr lang="cs-CZ" sz="1800" i="1" dirty="0"/>
              <a:t>V takovéto společnosti stagnují mnohé obory hospodářství a nedostává se v ní velké množství spotřebních statků a služeb, na které jsou odkázány tělesné a duchovní potřeby člověka. Výroba těchto statků a zprostředkování potřebných služeb předpokládá a podněcuje píli a tvůrčí vynalézavost jednotlivců. Tam, kde naopak v hospodářském životě zcela </a:t>
            </a:r>
            <a:r>
              <a:rPr lang="cs-CZ" sz="1800" b="1" i="1" dirty="0">
                <a:solidFill>
                  <a:srgbClr val="FF0000"/>
                </a:solidFill>
              </a:rPr>
              <a:t>schází hospodářská a politická aktivita státu nebo je nedostatečná, dochází rychle k nenapravitelnému zmatku</a:t>
            </a:r>
            <a:r>
              <a:rPr lang="cs-CZ" sz="1800" i="1" dirty="0"/>
              <a:t>. Vládne zde tvrdé vykořisťování cizí bídy těmi silnějšími, kteří se – bohužel – prosazují v každé době a jsou jen málo </a:t>
            </a:r>
            <a:r>
              <a:rPr lang="cs-CZ" sz="1800" i="1" dirty="0" err="1"/>
              <a:t>bržděni</a:t>
            </a:r>
            <a:r>
              <a:rPr lang="cs-CZ" sz="1800" i="1" dirty="0"/>
              <a:t> jakýmikoli ohledy.“</a:t>
            </a:r>
            <a:r>
              <a:rPr lang="cs-CZ" sz="1800" dirty="0"/>
              <a:t> </a:t>
            </a:r>
            <a:r>
              <a:rPr lang="cs-CZ" sz="1800" u="sng" dirty="0"/>
              <a:t>Mater </a:t>
            </a:r>
            <a:r>
              <a:rPr lang="cs-CZ" sz="1800" u="sng" dirty="0" err="1"/>
              <a:t>et</a:t>
            </a:r>
            <a:r>
              <a:rPr lang="cs-CZ" sz="1800" u="sng" dirty="0"/>
              <a:t> Magistra 57/58</a:t>
            </a:r>
          </a:p>
        </p:txBody>
      </p:sp>
      <p:sp>
        <p:nvSpPr>
          <p:cNvPr id="21506" name="Zástupný symbol pro datum 3"/>
          <p:cNvSpPr>
            <a:spLocks noGrp="1"/>
          </p:cNvSpPr>
          <p:nvPr>
            <p:ph type="dt" sz="half" idx="10"/>
          </p:nvPr>
        </p:nvSpPr>
        <p:spPr>
          <a:noFill/>
        </p:spPr>
        <p:txBody>
          <a:bodyPr/>
          <a:lstStyle/>
          <a:p>
            <a:r>
              <a:rPr lang="cs-CZ"/>
              <a:t>8</a:t>
            </a:r>
          </a:p>
        </p:txBody>
      </p:sp>
      <p:sp>
        <p:nvSpPr>
          <p:cNvPr id="21507" name="Zástupný symbol pro zápatí 4"/>
          <p:cNvSpPr>
            <a:spLocks noGrp="1"/>
          </p:cNvSpPr>
          <p:nvPr>
            <p:ph type="ftr" sz="quarter" idx="11"/>
          </p:nvPr>
        </p:nvSpPr>
        <p:spPr>
          <a:noFill/>
        </p:spPr>
        <p:txBody>
          <a:bodyPr/>
          <a:lstStyle/>
          <a:p>
            <a:r>
              <a:rPr lang="cs-CZ"/>
              <a:t>Křesťanská sociální etika. M. Martinek. Jabok 2022</a:t>
            </a:r>
          </a:p>
        </p:txBody>
      </p:sp>
      <p:sp>
        <p:nvSpPr>
          <p:cNvPr id="21508" name="Zástupný symbol pro číslo snímku 5"/>
          <p:cNvSpPr>
            <a:spLocks noGrp="1"/>
          </p:cNvSpPr>
          <p:nvPr>
            <p:ph type="sldNum" sz="quarter" idx="12"/>
          </p:nvPr>
        </p:nvSpPr>
        <p:spPr>
          <a:noFill/>
        </p:spPr>
        <p:txBody>
          <a:bodyPr/>
          <a:lstStyle/>
          <a:p>
            <a:fld id="{109E600D-FC01-4517-ACBE-8A8704EF56E0}" type="slidenum">
              <a:rPr lang="cs-CZ"/>
              <a:pPr/>
              <a:t>28</a:t>
            </a:fld>
            <a:endParaRPr lang="cs-CZ"/>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defRPr/>
            </a:pPr>
            <a:r>
              <a:rPr lang="cs-CZ" b="1" dirty="0" err="1">
                <a:solidFill>
                  <a:schemeClr val="accent2">
                    <a:lumMod val="50000"/>
                  </a:schemeClr>
                </a:solidFill>
              </a:rPr>
              <a:t>Centesimus</a:t>
            </a:r>
            <a:r>
              <a:rPr lang="cs-CZ" b="1" dirty="0">
                <a:solidFill>
                  <a:schemeClr val="accent2">
                    <a:lumMod val="50000"/>
                  </a:schemeClr>
                </a:solidFill>
              </a:rPr>
              <a:t> </a:t>
            </a:r>
            <a:r>
              <a:rPr lang="cs-CZ" b="1" dirty="0" err="1">
                <a:solidFill>
                  <a:schemeClr val="accent2">
                    <a:lumMod val="50000"/>
                  </a:schemeClr>
                </a:solidFill>
              </a:rPr>
              <a:t>annus</a:t>
            </a:r>
            <a:endParaRPr lang="cs-CZ" b="1" dirty="0">
              <a:solidFill>
                <a:schemeClr val="accent2">
                  <a:lumMod val="50000"/>
                </a:schemeClr>
              </a:solidFill>
            </a:endParaRPr>
          </a:p>
        </p:txBody>
      </p:sp>
      <p:sp>
        <p:nvSpPr>
          <p:cNvPr id="26627" name="Rectangle 3"/>
          <p:cNvSpPr>
            <a:spLocks noGrp="1" noChangeArrowheads="1"/>
          </p:cNvSpPr>
          <p:nvPr>
            <p:ph idx="1"/>
          </p:nvPr>
        </p:nvSpPr>
        <p:spPr>
          <a:xfrm>
            <a:off x="457200" y="1600201"/>
            <a:ext cx="7931224" cy="4205064"/>
          </a:xfrm>
          <a:solidFill>
            <a:schemeClr val="tx2">
              <a:lumMod val="40000"/>
              <a:lumOff val="60000"/>
            </a:schemeClr>
          </a:solidFill>
          <a:ln>
            <a:solidFill>
              <a:schemeClr val="accent1">
                <a:lumMod val="50000"/>
              </a:schemeClr>
            </a:solidFill>
          </a:ln>
        </p:spPr>
        <p:txBody>
          <a:bodyPr/>
          <a:lstStyle/>
          <a:p>
            <a:pPr eaLnBrk="1" hangingPunct="1">
              <a:lnSpc>
                <a:spcPct val="90000"/>
              </a:lnSpc>
              <a:defRPr/>
            </a:pPr>
            <a:r>
              <a:rPr lang="cs-CZ" sz="2800" dirty="0"/>
              <a:t>Encyklika Jana Pavla II. Ke 100. výročí RN, 1991</a:t>
            </a:r>
          </a:p>
          <a:p>
            <a:pPr eaLnBrk="1" hangingPunct="1">
              <a:lnSpc>
                <a:spcPct val="90000"/>
              </a:lnSpc>
              <a:defRPr/>
            </a:pPr>
            <a:r>
              <a:rPr lang="cs-CZ" sz="2800" dirty="0"/>
              <a:t>Reflexe událostí roku 1989: zánik komunismu prokázal pravdivost základních principů SNC, ale nově nastupující globální kapitalismus je nutné stavět na mravních principech</a:t>
            </a:r>
          </a:p>
          <a:p>
            <a:pPr eaLnBrk="1" hangingPunct="1">
              <a:lnSpc>
                <a:spcPct val="90000"/>
              </a:lnSpc>
              <a:defRPr/>
            </a:pPr>
            <a:r>
              <a:rPr lang="cs-CZ" sz="2800" dirty="0"/>
              <a:t>Poprvé se církevní autorita staví výslovně na stranu tržní ekonomiky, odmítá tzv. třetí cestu.</a:t>
            </a:r>
          </a:p>
          <a:p>
            <a:pPr eaLnBrk="1" hangingPunct="1">
              <a:lnSpc>
                <a:spcPct val="90000"/>
              </a:lnSpc>
              <a:defRPr/>
            </a:pPr>
            <a:r>
              <a:rPr lang="cs-CZ" sz="2800" dirty="0"/>
              <a:t>Základ: soukromé vlastnictví a univerzální určení statků</a:t>
            </a:r>
          </a:p>
        </p:txBody>
      </p:sp>
      <p:sp>
        <p:nvSpPr>
          <p:cNvPr id="28674" name="Zástupný symbol pro datum 3"/>
          <p:cNvSpPr>
            <a:spLocks noGrp="1"/>
          </p:cNvSpPr>
          <p:nvPr>
            <p:ph type="dt" sz="half" idx="10"/>
          </p:nvPr>
        </p:nvSpPr>
        <p:spPr>
          <a:noFill/>
        </p:spPr>
        <p:txBody>
          <a:bodyPr/>
          <a:lstStyle/>
          <a:p>
            <a:r>
              <a:rPr lang="cs-CZ"/>
              <a:t>8</a:t>
            </a:r>
          </a:p>
        </p:txBody>
      </p:sp>
      <p:sp>
        <p:nvSpPr>
          <p:cNvPr id="28675" name="Zástupný symbol pro zápatí 4"/>
          <p:cNvSpPr>
            <a:spLocks noGrp="1"/>
          </p:cNvSpPr>
          <p:nvPr>
            <p:ph type="ftr" sz="quarter" idx="11"/>
          </p:nvPr>
        </p:nvSpPr>
        <p:spPr>
          <a:noFill/>
        </p:spPr>
        <p:txBody>
          <a:bodyPr/>
          <a:lstStyle/>
          <a:p>
            <a:r>
              <a:rPr lang="cs-CZ"/>
              <a:t>Křesťanská sociální etika. M. Martinek. Jabok 2022</a:t>
            </a:r>
          </a:p>
        </p:txBody>
      </p:sp>
      <p:sp>
        <p:nvSpPr>
          <p:cNvPr id="28676" name="Zástupný symbol pro číslo snímku 5"/>
          <p:cNvSpPr>
            <a:spLocks noGrp="1"/>
          </p:cNvSpPr>
          <p:nvPr>
            <p:ph type="sldNum" sz="quarter" idx="12"/>
          </p:nvPr>
        </p:nvSpPr>
        <p:spPr>
          <a:noFill/>
        </p:spPr>
        <p:txBody>
          <a:bodyPr/>
          <a:lstStyle/>
          <a:p>
            <a:fld id="{49F60AE9-43BB-43D7-9B52-4A22E9E759CD}" type="slidenum">
              <a:rPr lang="cs-CZ" smtClean="0"/>
              <a:pPr/>
              <a:t>29</a:t>
            </a:fld>
            <a:endParaRPr lang="cs-CZ"/>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pPr eaLnBrk="1" hangingPunct="1"/>
            <a:r>
              <a:rPr lang="cs-CZ" sz="4000" b="1" dirty="0">
                <a:solidFill>
                  <a:schemeClr val="accent2">
                    <a:lumMod val="50000"/>
                  </a:schemeClr>
                </a:solidFill>
                <a:effectLst/>
              </a:rPr>
              <a:t>Oblasti křesťanské sociální etiky</a:t>
            </a:r>
          </a:p>
        </p:txBody>
      </p:sp>
      <p:sp>
        <p:nvSpPr>
          <p:cNvPr id="5126" name="Rectangle 3"/>
          <p:cNvSpPr>
            <a:spLocks noGrp="1" noChangeArrowheads="1"/>
          </p:cNvSpPr>
          <p:nvPr>
            <p:ph type="body" sz="half" idx="1"/>
          </p:nvPr>
        </p:nvSpPr>
        <p:spPr>
          <a:xfrm>
            <a:off x="457200" y="1628775"/>
            <a:ext cx="3827463" cy="4502150"/>
          </a:xfrm>
          <a:ln>
            <a:solidFill>
              <a:schemeClr val="tx1"/>
            </a:solidFill>
          </a:ln>
        </p:spPr>
        <p:txBody>
          <a:bodyPr/>
          <a:lstStyle/>
          <a:p>
            <a:pPr eaLnBrk="1" hangingPunct="1"/>
            <a:r>
              <a:rPr lang="cs-CZ">
                <a:effectLst/>
              </a:rPr>
              <a:t>Úroveň státní:</a:t>
            </a:r>
          </a:p>
          <a:p>
            <a:pPr lvl="1" eaLnBrk="1" hangingPunct="1"/>
            <a:r>
              <a:rPr lang="cs-CZ">
                <a:effectLst/>
              </a:rPr>
              <a:t>Politika (GS II-4)</a:t>
            </a:r>
          </a:p>
          <a:p>
            <a:pPr lvl="1" eaLnBrk="1" hangingPunct="1"/>
            <a:r>
              <a:rPr lang="cs-CZ">
                <a:effectLst/>
              </a:rPr>
              <a:t>Hospodářství (GS II-3)</a:t>
            </a:r>
          </a:p>
          <a:p>
            <a:pPr lvl="1" eaLnBrk="1" hangingPunct="1"/>
            <a:r>
              <a:rPr lang="cs-CZ">
                <a:effectLst/>
              </a:rPr>
              <a:t>Práce</a:t>
            </a:r>
          </a:p>
          <a:p>
            <a:pPr lvl="1" eaLnBrk="1" hangingPunct="1"/>
            <a:r>
              <a:rPr lang="cs-CZ">
                <a:effectLst/>
              </a:rPr>
              <a:t>Rodina (GS II-1)</a:t>
            </a:r>
          </a:p>
          <a:p>
            <a:pPr lvl="1" eaLnBrk="1" hangingPunct="1"/>
            <a:r>
              <a:rPr lang="cs-CZ">
                <a:effectLst/>
              </a:rPr>
              <a:t>Vzdělání, kultura, média (GS II-2)</a:t>
            </a:r>
            <a:endParaRPr lang="cs-CZ" sz="2000">
              <a:effectLst/>
            </a:endParaRPr>
          </a:p>
        </p:txBody>
      </p:sp>
      <p:sp>
        <p:nvSpPr>
          <p:cNvPr id="5127" name="Rectangle 4"/>
          <p:cNvSpPr>
            <a:spLocks noGrp="1" noChangeArrowheads="1"/>
          </p:cNvSpPr>
          <p:nvPr>
            <p:ph sz="quarter" idx="2"/>
          </p:nvPr>
        </p:nvSpPr>
        <p:spPr>
          <a:xfrm>
            <a:off x="4787900" y="1628775"/>
            <a:ext cx="3894138" cy="4502150"/>
          </a:xfrm>
          <a:noFill/>
          <a:ln>
            <a:solidFill>
              <a:schemeClr val="tx1"/>
            </a:solidFill>
          </a:ln>
        </p:spPr>
        <p:txBody>
          <a:bodyPr/>
          <a:lstStyle/>
          <a:p>
            <a:pPr eaLnBrk="1" hangingPunct="1"/>
            <a:r>
              <a:rPr lang="cs-CZ" sz="3600">
                <a:effectLst/>
              </a:rPr>
              <a:t>Úroveň globální:</a:t>
            </a:r>
          </a:p>
          <a:p>
            <a:pPr lvl="1" eaLnBrk="1" hangingPunct="1"/>
            <a:r>
              <a:rPr lang="cs-CZ" sz="3200">
                <a:effectLst/>
              </a:rPr>
              <a:t>Ekologie</a:t>
            </a:r>
          </a:p>
          <a:p>
            <a:pPr lvl="1" eaLnBrk="1" hangingPunct="1"/>
            <a:r>
              <a:rPr lang="cs-CZ" sz="3200">
                <a:effectLst/>
              </a:rPr>
              <a:t>Mír (GS II-5,1)</a:t>
            </a:r>
          </a:p>
          <a:p>
            <a:pPr lvl="1" eaLnBrk="1" hangingPunct="1"/>
            <a:r>
              <a:rPr lang="cs-CZ" sz="3200">
                <a:effectLst/>
              </a:rPr>
              <a:t>Sociální spravedlnost (GS II-5,2)</a:t>
            </a:r>
          </a:p>
        </p:txBody>
      </p:sp>
      <p:sp>
        <p:nvSpPr>
          <p:cNvPr id="5122" name="Zástupný symbol pro datum 5"/>
          <p:cNvSpPr>
            <a:spLocks noGrp="1"/>
          </p:cNvSpPr>
          <p:nvPr>
            <p:ph type="dt" sz="half" idx="10"/>
          </p:nvPr>
        </p:nvSpPr>
        <p:spPr>
          <a:noFill/>
        </p:spPr>
        <p:txBody>
          <a:bodyPr/>
          <a:lstStyle/>
          <a:p>
            <a:r>
              <a:rPr lang="cs-CZ"/>
              <a:t>8</a:t>
            </a:r>
          </a:p>
        </p:txBody>
      </p:sp>
      <p:sp>
        <p:nvSpPr>
          <p:cNvPr id="5123" name="Zástupný symbol pro zápatí 6"/>
          <p:cNvSpPr>
            <a:spLocks noGrp="1"/>
          </p:cNvSpPr>
          <p:nvPr>
            <p:ph type="ftr" sz="quarter" idx="11"/>
          </p:nvPr>
        </p:nvSpPr>
        <p:spPr>
          <a:noFill/>
        </p:spPr>
        <p:txBody>
          <a:bodyPr/>
          <a:lstStyle/>
          <a:p>
            <a:r>
              <a:rPr lang="cs-CZ"/>
              <a:t>Křesťanská sociální etika. M. Martinek. Jabok 2022</a:t>
            </a:r>
          </a:p>
        </p:txBody>
      </p:sp>
      <p:sp>
        <p:nvSpPr>
          <p:cNvPr id="5124" name="Zástupný symbol pro číslo snímku 7"/>
          <p:cNvSpPr>
            <a:spLocks noGrp="1"/>
          </p:cNvSpPr>
          <p:nvPr>
            <p:ph type="sldNum" sz="quarter" idx="12"/>
          </p:nvPr>
        </p:nvSpPr>
        <p:spPr>
          <a:noFill/>
        </p:spPr>
        <p:txBody>
          <a:bodyPr/>
          <a:lstStyle/>
          <a:p>
            <a:fld id="{43B4A48E-0990-4D63-A3AA-0A11E3B14DAF}" type="slidenum">
              <a:rPr lang="cs-CZ"/>
              <a:pPr/>
              <a:t>3</a:t>
            </a:fld>
            <a:endParaRPr lang="cs-CZ"/>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7813"/>
            <a:ext cx="8229600" cy="774923"/>
          </a:xfrm>
        </p:spPr>
        <p:txBody>
          <a:bodyPr/>
          <a:lstStyle/>
          <a:p>
            <a:r>
              <a:rPr lang="cs-CZ" dirty="0">
                <a:solidFill>
                  <a:schemeClr val="accent2">
                    <a:lumMod val="50000"/>
                  </a:schemeClr>
                </a:solidFill>
              </a:rPr>
              <a:t>Globalizace </a:t>
            </a:r>
          </a:p>
        </p:txBody>
      </p:sp>
      <p:sp>
        <p:nvSpPr>
          <p:cNvPr id="3" name="Zástupný symbol pro obsah 2"/>
          <p:cNvSpPr>
            <a:spLocks noGrp="1"/>
          </p:cNvSpPr>
          <p:nvPr>
            <p:ph idx="1"/>
          </p:nvPr>
        </p:nvSpPr>
        <p:spPr>
          <a:xfrm>
            <a:off x="323528" y="1052736"/>
            <a:ext cx="8496944" cy="5078189"/>
          </a:xfrm>
        </p:spPr>
        <p:txBody>
          <a:bodyPr/>
          <a:lstStyle/>
          <a:p>
            <a:r>
              <a:rPr lang="cs-CZ" sz="2400" dirty="0"/>
              <a:t>Dlouhodobý ekonomický, kulturní a politický proces, který rozšiřuje, prohlubuje a urychluje pohyb zboží, lidí i myšlenek přes hranice států a kontinentů. </a:t>
            </a:r>
          </a:p>
          <a:p>
            <a:r>
              <a:rPr lang="cs-CZ" sz="2400" dirty="0"/>
              <a:t>Čtyři hlavní aspekty:</a:t>
            </a:r>
          </a:p>
          <a:p>
            <a:pPr lvl="1"/>
            <a:r>
              <a:rPr lang="cs-CZ" sz="2000" dirty="0"/>
              <a:t>mezinárodní obchod,</a:t>
            </a:r>
          </a:p>
          <a:p>
            <a:pPr lvl="1"/>
            <a:r>
              <a:rPr lang="cs-CZ" sz="2000" dirty="0"/>
              <a:t>pohyb investic a kapitálu,</a:t>
            </a:r>
          </a:p>
          <a:p>
            <a:pPr lvl="1"/>
            <a:r>
              <a:rPr lang="cs-CZ" sz="2000" dirty="0"/>
              <a:t>migrace osob,</a:t>
            </a:r>
          </a:p>
          <a:p>
            <a:pPr lvl="1"/>
            <a:r>
              <a:rPr lang="cs-CZ" sz="2000" dirty="0"/>
              <a:t>šíření znalostí.</a:t>
            </a:r>
          </a:p>
          <a:p>
            <a:r>
              <a:rPr lang="cs-CZ" sz="2400" dirty="0"/>
              <a:t>Kritika: </a:t>
            </a:r>
            <a:r>
              <a:rPr lang="cs-CZ" sz="2400" dirty="0" err="1"/>
              <a:t>Antiglobalizační</a:t>
            </a:r>
            <a:r>
              <a:rPr lang="cs-CZ" sz="2400" dirty="0"/>
              <a:t> hnutí se skládá z mnoha různých kritických postojů ke globalizaci, tím nejhlavnějším je ale to, že kritizuje </a:t>
            </a:r>
            <a:r>
              <a:rPr lang="cs-CZ" sz="2400" dirty="0" err="1"/>
              <a:t>korporátní</a:t>
            </a:r>
            <a:r>
              <a:rPr lang="cs-CZ" sz="2400" dirty="0"/>
              <a:t> kapitalismus, což ve stručnosti znamená, že většinu světového trhu ovládají velké korporace a malí podnikatelé nemají moc šancí se prosadit.</a:t>
            </a:r>
          </a:p>
          <a:p>
            <a:endParaRPr lang="cs-CZ" sz="2400" dirty="0"/>
          </a:p>
        </p:txBody>
      </p:sp>
      <p:sp>
        <p:nvSpPr>
          <p:cNvPr id="4" name="Zástupný symbol pro datum 3"/>
          <p:cNvSpPr>
            <a:spLocks noGrp="1"/>
          </p:cNvSpPr>
          <p:nvPr>
            <p:ph type="dt" sz="half" idx="10"/>
          </p:nvPr>
        </p:nvSpPr>
        <p:spPr/>
        <p:txBody>
          <a:bodyPr/>
          <a:lstStyle/>
          <a:p>
            <a:pPr>
              <a:defRPr/>
            </a:pPr>
            <a:r>
              <a:rPr lang="cs-CZ"/>
              <a:t>8</a:t>
            </a:r>
          </a:p>
        </p:txBody>
      </p:sp>
      <p:sp>
        <p:nvSpPr>
          <p:cNvPr id="5" name="Zástupný symbol pro zápatí 4"/>
          <p:cNvSpPr>
            <a:spLocks noGrp="1"/>
          </p:cNvSpPr>
          <p:nvPr>
            <p:ph type="ftr" sz="quarter" idx="11"/>
          </p:nvPr>
        </p:nvSpPr>
        <p:spPr/>
        <p:txBody>
          <a:bodyPr/>
          <a:lstStyle/>
          <a:p>
            <a:pPr>
              <a:defRPr/>
            </a:pPr>
            <a:r>
              <a:rPr lang="cs-CZ"/>
              <a:t>Křesťanská sociální etika. M. Martinek. Jabok 2022</a:t>
            </a:r>
          </a:p>
        </p:txBody>
      </p:sp>
      <p:sp>
        <p:nvSpPr>
          <p:cNvPr id="6" name="Zástupný symbol pro číslo snímku 5"/>
          <p:cNvSpPr>
            <a:spLocks noGrp="1"/>
          </p:cNvSpPr>
          <p:nvPr>
            <p:ph type="sldNum" sz="quarter" idx="12"/>
          </p:nvPr>
        </p:nvSpPr>
        <p:spPr/>
        <p:txBody>
          <a:bodyPr/>
          <a:lstStyle/>
          <a:p>
            <a:pPr>
              <a:defRPr/>
            </a:pPr>
            <a:fld id="{ABFE3082-E467-433A-8BA5-B690D2ED698F}" type="slidenum">
              <a:rPr lang="cs-CZ" smtClean="0"/>
              <a:pPr>
                <a:defRPr/>
              </a:pPr>
              <a:t>30</a:t>
            </a:fld>
            <a:endParaRPr lang="cs-CZ"/>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7813"/>
            <a:ext cx="8229600" cy="774923"/>
          </a:xfrm>
        </p:spPr>
        <p:txBody>
          <a:bodyPr/>
          <a:lstStyle/>
          <a:p>
            <a:r>
              <a:rPr lang="cs-CZ" dirty="0">
                <a:solidFill>
                  <a:schemeClr val="accent2">
                    <a:lumMod val="50000"/>
                  </a:schemeClr>
                </a:solidFill>
              </a:rPr>
              <a:t>Pozice SNC ke globalizaci</a:t>
            </a:r>
          </a:p>
        </p:txBody>
      </p:sp>
      <p:sp>
        <p:nvSpPr>
          <p:cNvPr id="3" name="Zástupný symbol pro obsah 2"/>
          <p:cNvSpPr>
            <a:spLocks noGrp="1"/>
          </p:cNvSpPr>
          <p:nvPr>
            <p:ph idx="1"/>
          </p:nvPr>
        </p:nvSpPr>
        <p:spPr>
          <a:xfrm>
            <a:off x="457200" y="1268760"/>
            <a:ext cx="8363272" cy="4862165"/>
          </a:xfrm>
        </p:spPr>
        <p:txBody>
          <a:bodyPr/>
          <a:lstStyle/>
          <a:p>
            <a:r>
              <a:rPr lang="cs-CZ" dirty="0"/>
              <a:t>Představa trvalého ekonomického růstu je neudržitelná; není ani totožná s představou lidského štěstí.</a:t>
            </a:r>
          </a:p>
          <a:p>
            <a:r>
              <a:rPr lang="cs-CZ" dirty="0"/>
              <a:t>Ekonomika orientovaná pouze na zisk není solidární a vede ke globální sociální </a:t>
            </a:r>
            <a:r>
              <a:rPr lang="cs-CZ" dirty="0" err="1"/>
              <a:t>exkluzi</a:t>
            </a:r>
            <a:r>
              <a:rPr lang="cs-CZ" dirty="0"/>
              <a:t>.</a:t>
            </a:r>
          </a:p>
          <a:p>
            <a:r>
              <a:rPr lang="cs-CZ" dirty="0"/>
              <a:t>Skutečnost, že nadnárodní korporace (spíše než zákony států) určují pravidla ekonomické soutěže, znevýhodňuje místní podnikání.</a:t>
            </a:r>
          </a:p>
        </p:txBody>
      </p:sp>
      <p:sp>
        <p:nvSpPr>
          <p:cNvPr id="4" name="Zástupný symbol pro datum 3"/>
          <p:cNvSpPr>
            <a:spLocks noGrp="1"/>
          </p:cNvSpPr>
          <p:nvPr>
            <p:ph type="dt" sz="half" idx="10"/>
          </p:nvPr>
        </p:nvSpPr>
        <p:spPr/>
        <p:txBody>
          <a:bodyPr/>
          <a:lstStyle/>
          <a:p>
            <a:pPr>
              <a:defRPr/>
            </a:pPr>
            <a:r>
              <a:rPr lang="cs-CZ"/>
              <a:t>8</a:t>
            </a:r>
          </a:p>
        </p:txBody>
      </p:sp>
      <p:sp>
        <p:nvSpPr>
          <p:cNvPr id="5" name="Zástupný symbol pro zápatí 4"/>
          <p:cNvSpPr>
            <a:spLocks noGrp="1"/>
          </p:cNvSpPr>
          <p:nvPr>
            <p:ph type="ftr" sz="quarter" idx="11"/>
          </p:nvPr>
        </p:nvSpPr>
        <p:spPr/>
        <p:txBody>
          <a:bodyPr/>
          <a:lstStyle/>
          <a:p>
            <a:pPr>
              <a:defRPr/>
            </a:pPr>
            <a:r>
              <a:rPr lang="cs-CZ"/>
              <a:t>Křesťanská sociální etika. M. Martinek. Jabok 2022</a:t>
            </a:r>
          </a:p>
        </p:txBody>
      </p:sp>
      <p:sp>
        <p:nvSpPr>
          <p:cNvPr id="6" name="Zástupný symbol pro číslo snímku 5"/>
          <p:cNvSpPr>
            <a:spLocks noGrp="1"/>
          </p:cNvSpPr>
          <p:nvPr>
            <p:ph type="sldNum" sz="quarter" idx="12"/>
          </p:nvPr>
        </p:nvSpPr>
        <p:spPr/>
        <p:txBody>
          <a:bodyPr/>
          <a:lstStyle/>
          <a:p>
            <a:pPr>
              <a:defRPr/>
            </a:pPr>
            <a:fld id="{ABFE3082-E467-433A-8BA5-B690D2ED698F}" type="slidenum">
              <a:rPr lang="cs-CZ" smtClean="0"/>
              <a:pPr>
                <a:defRPr/>
              </a:pPr>
              <a:t>31</a:t>
            </a:fld>
            <a:endParaRPr lang="cs-CZ"/>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FCA9B35-D6E1-4138-90F0-4A25C8B1B510}"/>
              </a:ext>
            </a:extLst>
          </p:cNvPr>
          <p:cNvSpPr>
            <a:spLocks noGrp="1"/>
          </p:cNvSpPr>
          <p:nvPr>
            <p:ph type="title"/>
          </p:nvPr>
        </p:nvSpPr>
        <p:spPr/>
        <p:txBody>
          <a:bodyPr/>
          <a:lstStyle/>
          <a:p>
            <a:endParaRPr lang="cs-CZ"/>
          </a:p>
        </p:txBody>
      </p:sp>
      <p:pic>
        <p:nvPicPr>
          <p:cNvPr id="8" name="Zástupný symbol pro obsah 7">
            <a:extLst>
              <a:ext uri="{FF2B5EF4-FFF2-40B4-BE49-F238E27FC236}">
                <a16:creationId xmlns:a16="http://schemas.microsoft.com/office/drawing/2014/main" id="{38163B2D-CEE0-41EE-A814-81F4B763BAF3}"/>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42391" y="0"/>
            <a:ext cx="6858000" cy="6858000"/>
          </a:xfrm>
          <a:ln>
            <a:solidFill>
              <a:schemeClr val="tx1"/>
            </a:solidFill>
          </a:ln>
        </p:spPr>
      </p:pic>
      <p:sp>
        <p:nvSpPr>
          <p:cNvPr id="4" name="Zástupný symbol pro datum 3">
            <a:extLst>
              <a:ext uri="{FF2B5EF4-FFF2-40B4-BE49-F238E27FC236}">
                <a16:creationId xmlns:a16="http://schemas.microsoft.com/office/drawing/2014/main" id="{80DB7B0D-FCDC-42CD-A97A-EE8ADB07D7AB}"/>
              </a:ext>
            </a:extLst>
          </p:cNvPr>
          <p:cNvSpPr>
            <a:spLocks noGrp="1"/>
          </p:cNvSpPr>
          <p:nvPr>
            <p:ph type="dt" sz="half" idx="10"/>
          </p:nvPr>
        </p:nvSpPr>
        <p:spPr/>
        <p:txBody>
          <a:bodyPr/>
          <a:lstStyle/>
          <a:p>
            <a:pPr>
              <a:defRPr/>
            </a:pPr>
            <a:r>
              <a:rPr lang="cs-CZ"/>
              <a:t>8</a:t>
            </a:r>
          </a:p>
        </p:txBody>
      </p:sp>
      <p:sp>
        <p:nvSpPr>
          <p:cNvPr id="5" name="Zástupný symbol pro zápatí 4">
            <a:extLst>
              <a:ext uri="{FF2B5EF4-FFF2-40B4-BE49-F238E27FC236}">
                <a16:creationId xmlns:a16="http://schemas.microsoft.com/office/drawing/2014/main" id="{DF64FAB7-798E-4C4A-BEFC-E87190A312BE}"/>
              </a:ext>
            </a:extLst>
          </p:cNvPr>
          <p:cNvSpPr>
            <a:spLocks noGrp="1"/>
          </p:cNvSpPr>
          <p:nvPr>
            <p:ph type="ftr" sz="quarter" idx="11"/>
          </p:nvPr>
        </p:nvSpPr>
        <p:spPr/>
        <p:txBody>
          <a:bodyPr/>
          <a:lstStyle/>
          <a:p>
            <a:pPr>
              <a:defRPr/>
            </a:pPr>
            <a:r>
              <a:rPr lang="cs-CZ"/>
              <a:t>Křesťanská sociální etika. M. Martinek. Jabok 2022</a:t>
            </a:r>
          </a:p>
        </p:txBody>
      </p:sp>
      <p:sp>
        <p:nvSpPr>
          <p:cNvPr id="6" name="Zástupný symbol pro číslo snímku 5">
            <a:extLst>
              <a:ext uri="{FF2B5EF4-FFF2-40B4-BE49-F238E27FC236}">
                <a16:creationId xmlns:a16="http://schemas.microsoft.com/office/drawing/2014/main" id="{2839C084-F27C-4C49-B10C-CAE95EDCF5A6}"/>
              </a:ext>
            </a:extLst>
          </p:cNvPr>
          <p:cNvSpPr>
            <a:spLocks noGrp="1"/>
          </p:cNvSpPr>
          <p:nvPr>
            <p:ph type="sldNum" sz="quarter" idx="12"/>
          </p:nvPr>
        </p:nvSpPr>
        <p:spPr/>
        <p:txBody>
          <a:bodyPr/>
          <a:lstStyle/>
          <a:p>
            <a:pPr>
              <a:defRPr/>
            </a:pPr>
            <a:fld id="{ABFE3082-E467-433A-8BA5-B690D2ED698F}" type="slidenum">
              <a:rPr lang="cs-CZ" smtClean="0"/>
              <a:pPr>
                <a:defRPr/>
              </a:pPr>
              <a:t>32</a:t>
            </a:fld>
            <a:endParaRPr lang="cs-CZ"/>
          </a:p>
        </p:txBody>
      </p:sp>
    </p:spTree>
    <p:extLst>
      <p:ext uri="{BB962C8B-B14F-4D97-AF65-F5344CB8AC3E}">
        <p14:creationId xmlns:p14="http://schemas.microsoft.com/office/powerpoint/2010/main" val="32518794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79512" y="277812"/>
            <a:ext cx="8784976" cy="990948"/>
          </a:xfrm>
        </p:spPr>
        <p:txBody>
          <a:bodyPr/>
          <a:lstStyle/>
          <a:p>
            <a:r>
              <a:rPr lang="cs-CZ" sz="2600" b="1" dirty="0">
                <a:solidFill>
                  <a:schemeClr val="accent2">
                    <a:lumMod val="50000"/>
                  </a:schemeClr>
                </a:solidFill>
              </a:rPr>
              <a:t>Tomáš Sedláček: Ekonomie dobra a zla – Po stopách lidského tázání od </a:t>
            </a:r>
            <a:r>
              <a:rPr lang="cs-CZ" sz="2600" b="1" dirty="0" err="1">
                <a:solidFill>
                  <a:schemeClr val="accent2">
                    <a:lumMod val="50000"/>
                  </a:schemeClr>
                </a:solidFill>
              </a:rPr>
              <a:t>Gilgameše</a:t>
            </a:r>
            <a:r>
              <a:rPr lang="cs-CZ" sz="2600" b="1" dirty="0">
                <a:solidFill>
                  <a:schemeClr val="accent2">
                    <a:lumMod val="50000"/>
                  </a:schemeClr>
                </a:solidFill>
              </a:rPr>
              <a:t> po finanční krizi</a:t>
            </a:r>
          </a:p>
        </p:txBody>
      </p:sp>
      <p:sp>
        <p:nvSpPr>
          <p:cNvPr id="3" name="Zástupný symbol pro obsah 2"/>
          <p:cNvSpPr>
            <a:spLocks noGrp="1"/>
          </p:cNvSpPr>
          <p:nvPr>
            <p:ph idx="1"/>
          </p:nvPr>
        </p:nvSpPr>
        <p:spPr>
          <a:xfrm>
            <a:off x="179512" y="1412776"/>
            <a:ext cx="8712968" cy="4896544"/>
          </a:xfrm>
        </p:spPr>
        <p:txBody>
          <a:bodyPr/>
          <a:lstStyle/>
          <a:p>
            <a:r>
              <a:rPr lang="cs-CZ" sz="2000" dirty="0"/>
              <a:t>Z předmluvy Václava Havla:</a:t>
            </a:r>
          </a:p>
          <a:p>
            <a:r>
              <a:rPr lang="cs-CZ" sz="2000" dirty="0"/>
              <a:t>Autor si namísto sebejistých a sebestředných odpovědí pokorně klade základní otázky: co je ekonomie, jaký je její smysl, odkud se bere toto nové náboženství, jak ji často nazývá, jaké jsou její možnosti a omezení i její hranice, jsou-li nějaké. Proč jsme tak závislí na neustálém růstu </a:t>
            </a:r>
            <a:r>
              <a:rPr lang="cs-CZ" sz="2000" dirty="0" err="1"/>
              <a:t>růstu</a:t>
            </a:r>
            <a:r>
              <a:rPr lang="cs-CZ" sz="2000" dirty="0"/>
              <a:t> a růstu </a:t>
            </a:r>
            <a:r>
              <a:rPr lang="cs-CZ" sz="2000" dirty="0" err="1"/>
              <a:t>růstu</a:t>
            </a:r>
            <a:r>
              <a:rPr lang="cs-CZ" sz="2000" dirty="0"/>
              <a:t> </a:t>
            </a:r>
            <a:r>
              <a:rPr lang="cs-CZ" sz="2000" dirty="0" err="1"/>
              <a:t>růstu</a:t>
            </a:r>
            <a:r>
              <a:rPr lang="cs-CZ" sz="2000" dirty="0"/>
              <a:t>, kde se vzala představa pokroku a kam nás vede? To vše přece přemýšlivého člověka musí napadat, ale jen zřídka se dočkává odpovědí samotných ekonomů.</a:t>
            </a:r>
          </a:p>
          <a:p>
            <a:r>
              <a:rPr lang="cs-CZ" sz="2000" dirty="0"/>
              <a:t>Napadá mě, co by asi dělal takový ekonom-účetní, kdyby dostal za úkol optimalizovat práci symfonického orchestru. Nejspíš by z Beethovenova koncertu vypustil všechny pauzy. Vždyť jsou k ničemu, jen zdržují a člen orchestru přece nemůže být placen za to, že nehraje.</a:t>
            </a:r>
          </a:p>
          <a:p>
            <a:r>
              <a:rPr lang="cs-CZ" sz="2000" dirty="0"/>
              <a:t>Výpravy za hranice ekonomie a její propojování s historií, s filozofií, s psychologií či s dávnými mýty jsou nejen sympatické a osvěžující, ale pro pochopení světa dvacátého prvního století nezbytné. </a:t>
            </a:r>
          </a:p>
          <a:p>
            <a:endParaRPr lang="cs-CZ" sz="2000" dirty="0"/>
          </a:p>
          <a:p>
            <a:endParaRPr lang="cs-CZ" sz="2000" dirty="0"/>
          </a:p>
        </p:txBody>
      </p:sp>
      <p:sp>
        <p:nvSpPr>
          <p:cNvPr id="4" name="Zástupný symbol pro datum 3"/>
          <p:cNvSpPr>
            <a:spLocks noGrp="1"/>
          </p:cNvSpPr>
          <p:nvPr>
            <p:ph type="dt" sz="half" idx="10"/>
          </p:nvPr>
        </p:nvSpPr>
        <p:spPr/>
        <p:txBody>
          <a:bodyPr/>
          <a:lstStyle/>
          <a:p>
            <a:pPr>
              <a:defRPr/>
            </a:pPr>
            <a:r>
              <a:rPr lang="cs-CZ"/>
              <a:t>8</a:t>
            </a:r>
          </a:p>
        </p:txBody>
      </p:sp>
      <p:sp>
        <p:nvSpPr>
          <p:cNvPr id="5" name="Zástupný symbol pro zápatí 4"/>
          <p:cNvSpPr>
            <a:spLocks noGrp="1"/>
          </p:cNvSpPr>
          <p:nvPr>
            <p:ph type="ftr" sz="quarter" idx="11"/>
          </p:nvPr>
        </p:nvSpPr>
        <p:spPr/>
        <p:txBody>
          <a:bodyPr/>
          <a:lstStyle/>
          <a:p>
            <a:pPr>
              <a:defRPr/>
            </a:pPr>
            <a:r>
              <a:rPr lang="cs-CZ"/>
              <a:t>Křesťanská sociální etika. M. Martinek. Jabok 2022</a:t>
            </a:r>
          </a:p>
        </p:txBody>
      </p:sp>
      <p:sp>
        <p:nvSpPr>
          <p:cNvPr id="6" name="Zástupný symbol pro číslo snímku 5"/>
          <p:cNvSpPr>
            <a:spLocks noGrp="1"/>
          </p:cNvSpPr>
          <p:nvPr>
            <p:ph type="sldNum" sz="quarter" idx="12"/>
          </p:nvPr>
        </p:nvSpPr>
        <p:spPr/>
        <p:txBody>
          <a:bodyPr/>
          <a:lstStyle/>
          <a:p>
            <a:pPr>
              <a:defRPr/>
            </a:pPr>
            <a:fld id="{ABFE3082-E467-433A-8BA5-B690D2ED698F}" type="slidenum">
              <a:rPr lang="cs-CZ" smtClean="0"/>
              <a:pPr>
                <a:defRPr/>
              </a:pPr>
              <a:t>33</a:t>
            </a:fld>
            <a:endParaRPr lang="cs-CZ"/>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chemeClr val="accent2">
                    <a:lumMod val="50000"/>
                  </a:schemeClr>
                </a:solidFill>
              </a:rPr>
              <a:t>Klíčová slova</a:t>
            </a:r>
          </a:p>
        </p:txBody>
      </p:sp>
      <p:sp>
        <p:nvSpPr>
          <p:cNvPr id="3" name="Zástupný symbol pro obsah 2"/>
          <p:cNvSpPr>
            <a:spLocks noGrp="1"/>
          </p:cNvSpPr>
          <p:nvPr>
            <p:ph idx="1"/>
          </p:nvPr>
        </p:nvSpPr>
        <p:spPr>
          <a:xfrm>
            <a:off x="457200" y="1628800"/>
            <a:ext cx="8229600" cy="4502125"/>
          </a:xfrm>
        </p:spPr>
        <p:txBody>
          <a:bodyPr/>
          <a:lstStyle/>
          <a:p>
            <a:r>
              <a:rPr lang="cs-CZ" sz="2800" dirty="0"/>
              <a:t>Hospodářský řád</a:t>
            </a:r>
          </a:p>
          <a:p>
            <a:r>
              <a:rPr lang="cs-CZ" sz="2800" dirty="0"/>
              <a:t>Tržní hospodářství</a:t>
            </a:r>
          </a:p>
          <a:p>
            <a:r>
              <a:rPr lang="cs-CZ" sz="2800" dirty="0"/>
              <a:t>Centrálně řízené hospodářství</a:t>
            </a:r>
          </a:p>
          <a:p>
            <a:r>
              <a:rPr lang="cs-CZ" sz="2800" dirty="0"/>
              <a:t>Liberální kapitalismus</a:t>
            </a:r>
          </a:p>
          <a:p>
            <a:r>
              <a:rPr lang="cs-CZ" sz="2800" dirty="0"/>
              <a:t>Marxistický socialismus</a:t>
            </a:r>
          </a:p>
          <a:p>
            <a:r>
              <a:rPr lang="cs-CZ" sz="2800" dirty="0"/>
              <a:t>Demokratický socialismus</a:t>
            </a:r>
          </a:p>
          <a:p>
            <a:r>
              <a:rPr lang="cs-CZ" sz="2800" dirty="0"/>
              <a:t>Sociálně tržní hospodářství</a:t>
            </a:r>
          </a:p>
          <a:p>
            <a:r>
              <a:rPr lang="cs-CZ" sz="2800" dirty="0" err="1"/>
              <a:t>Centesimus</a:t>
            </a:r>
            <a:r>
              <a:rPr lang="cs-CZ" sz="2800" dirty="0"/>
              <a:t> </a:t>
            </a:r>
            <a:r>
              <a:rPr lang="cs-CZ" sz="2800" dirty="0" err="1"/>
              <a:t>annus</a:t>
            </a:r>
            <a:endParaRPr lang="cs-CZ" sz="2800" dirty="0"/>
          </a:p>
          <a:p>
            <a:r>
              <a:rPr lang="cs-CZ" sz="2800" dirty="0"/>
              <a:t>Globalizace</a:t>
            </a:r>
          </a:p>
          <a:p>
            <a:endParaRPr lang="cs-CZ" sz="2800" dirty="0"/>
          </a:p>
        </p:txBody>
      </p:sp>
      <p:sp>
        <p:nvSpPr>
          <p:cNvPr id="4" name="Zástupný symbol pro datum 3"/>
          <p:cNvSpPr>
            <a:spLocks noGrp="1"/>
          </p:cNvSpPr>
          <p:nvPr>
            <p:ph type="dt" sz="half" idx="10"/>
          </p:nvPr>
        </p:nvSpPr>
        <p:spPr/>
        <p:txBody>
          <a:bodyPr/>
          <a:lstStyle/>
          <a:p>
            <a:pPr>
              <a:defRPr/>
            </a:pPr>
            <a:r>
              <a:rPr lang="cs-CZ"/>
              <a:t>8</a:t>
            </a:r>
          </a:p>
        </p:txBody>
      </p:sp>
      <p:sp>
        <p:nvSpPr>
          <p:cNvPr id="5" name="Zástupný symbol pro zápatí 4"/>
          <p:cNvSpPr>
            <a:spLocks noGrp="1"/>
          </p:cNvSpPr>
          <p:nvPr>
            <p:ph type="ftr" sz="quarter" idx="11"/>
          </p:nvPr>
        </p:nvSpPr>
        <p:spPr/>
        <p:txBody>
          <a:bodyPr/>
          <a:lstStyle/>
          <a:p>
            <a:pPr>
              <a:defRPr/>
            </a:pPr>
            <a:r>
              <a:rPr lang="cs-CZ"/>
              <a:t>Křesťanská sociální etika. M. Martinek. Jabok 2022</a:t>
            </a:r>
          </a:p>
        </p:txBody>
      </p:sp>
      <p:sp>
        <p:nvSpPr>
          <p:cNvPr id="6" name="Zástupný symbol pro číslo snímku 5"/>
          <p:cNvSpPr>
            <a:spLocks noGrp="1"/>
          </p:cNvSpPr>
          <p:nvPr>
            <p:ph type="sldNum" sz="quarter" idx="12"/>
          </p:nvPr>
        </p:nvSpPr>
        <p:spPr/>
        <p:txBody>
          <a:bodyPr/>
          <a:lstStyle/>
          <a:p>
            <a:pPr>
              <a:defRPr/>
            </a:pPr>
            <a:fld id="{ABFE3082-E467-433A-8BA5-B690D2ED698F}" type="slidenum">
              <a:rPr lang="cs-CZ" smtClean="0"/>
              <a:pPr>
                <a:defRPr/>
              </a:pPr>
              <a:t>34</a:t>
            </a:fld>
            <a:endParaRPr lang="cs-CZ"/>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277812"/>
            <a:ext cx="8496944" cy="1322387"/>
          </a:xfrm>
        </p:spPr>
        <p:txBody>
          <a:bodyPr/>
          <a:lstStyle/>
          <a:p>
            <a:r>
              <a:rPr lang="cs-CZ" b="1" dirty="0">
                <a:solidFill>
                  <a:schemeClr val="accent2">
                    <a:lumMod val="50000"/>
                  </a:schemeClr>
                </a:solidFill>
                <a:effectLst>
                  <a:outerShdw blurRad="50800" dist="38100" algn="tr" rotWithShape="0">
                    <a:prstClr val="black">
                      <a:alpha val="40000"/>
                    </a:prstClr>
                  </a:outerShdw>
                </a:effectLst>
              </a:rPr>
              <a:t>K hlubšímu pochopení tématu…</a:t>
            </a:r>
            <a:endParaRPr lang="cs-CZ" b="1" dirty="0">
              <a:solidFill>
                <a:schemeClr val="accent2">
                  <a:lumMod val="50000"/>
                </a:schemeClr>
              </a:solidFill>
            </a:endParaRPr>
          </a:p>
        </p:txBody>
      </p:sp>
      <p:sp>
        <p:nvSpPr>
          <p:cNvPr id="3" name="Zástupný symbol pro obsah 2"/>
          <p:cNvSpPr>
            <a:spLocks noGrp="1"/>
          </p:cNvSpPr>
          <p:nvPr>
            <p:ph idx="1"/>
          </p:nvPr>
        </p:nvSpPr>
        <p:spPr/>
        <p:txBody>
          <a:bodyPr/>
          <a:lstStyle/>
          <a:p>
            <a:r>
              <a:rPr lang="cs-CZ" dirty="0"/>
              <a:t>Prostudujte si články 330 – 335 v Kompendiu sociální nauky církve a odpovězte na otázky:</a:t>
            </a:r>
          </a:p>
          <a:p>
            <a:pPr lvl="1"/>
            <a:r>
              <a:rPr lang="cs-CZ" dirty="0"/>
              <a:t>Proč církev trvá na tom, že ekonomika má </a:t>
            </a:r>
            <a:r>
              <a:rPr lang="cs-CZ"/>
              <a:t>morální dimenzi?</a:t>
            </a:r>
          </a:p>
          <a:p>
            <a:pPr lvl="1"/>
            <a:r>
              <a:rPr lang="cs-CZ" dirty="0"/>
              <a:t>Která cílová hodnota by měla být základním kritériem ekonomického rozhodování?</a:t>
            </a:r>
          </a:p>
          <a:p>
            <a:pPr lvl="1"/>
            <a:r>
              <a:rPr lang="cs-CZ" dirty="0"/>
              <a:t>Jak rozumí církev pojmu „konzumní společnost“ a proč ji hodnotí kriticky?</a:t>
            </a:r>
          </a:p>
        </p:txBody>
      </p:sp>
      <p:sp>
        <p:nvSpPr>
          <p:cNvPr id="4" name="Zástupný symbol pro datum 3"/>
          <p:cNvSpPr>
            <a:spLocks noGrp="1"/>
          </p:cNvSpPr>
          <p:nvPr>
            <p:ph type="dt" sz="half" idx="10"/>
          </p:nvPr>
        </p:nvSpPr>
        <p:spPr/>
        <p:txBody>
          <a:bodyPr/>
          <a:lstStyle/>
          <a:p>
            <a:pPr>
              <a:defRPr/>
            </a:pPr>
            <a:r>
              <a:rPr lang="cs-CZ"/>
              <a:t>8</a:t>
            </a:r>
          </a:p>
        </p:txBody>
      </p:sp>
      <p:sp>
        <p:nvSpPr>
          <p:cNvPr id="5" name="Zástupný symbol pro zápatí 4"/>
          <p:cNvSpPr>
            <a:spLocks noGrp="1"/>
          </p:cNvSpPr>
          <p:nvPr>
            <p:ph type="ftr" sz="quarter" idx="11"/>
          </p:nvPr>
        </p:nvSpPr>
        <p:spPr/>
        <p:txBody>
          <a:bodyPr/>
          <a:lstStyle/>
          <a:p>
            <a:pPr>
              <a:defRPr/>
            </a:pPr>
            <a:r>
              <a:rPr lang="cs-CZ"/>
              <a:t>Křesťanská sociální etika. M. Martinek. Jabok 2022</a:t>
            </a:r>
          </a:p>
        </p:txBody>
      </p:sp>
      <p:sp>
        <p:nvSpPr>
          <p:cNvPr id="6" name="Zástupný symbol pro číslo snímku 5"/>
          <p:cNvSpPr>
            <a:spLocks noGrp="1"/>
          </p:cNvSpPr>
          <p:nvPr>
            <p:ph type="sldNum" sz="quarter" idx="12"/>
          </p:nvPr>
        </p:nvSpPr>
        <p:spPr/>
        <p:txBody>
          <a:bodyPr/>
          <a:lstStyle/>
          <a:p>
            <a:pPr>
              <a:defRPr/>
            </a:pPr>
            <a:fld id="{ABFE3082-E467-433A-8BA5-B690D2ED698F}" type="slidenum">
              <a:rPr lang="cs-CZ" smtClean="0"/>
              <a:pPr>
                <a:defRPr/>
              </a:pPr>
              <a:t>35</a:t>
            </a:fld>
            <a:endParaRPr lang="cs-CZ"/>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ww.avvenire.it/c/2022/PublishingImages/14c6953752af4580a6b4b3b3c0b82951/papacroce266.jpg?width=620">
            <a:extLst>
              <a:ext uri="{FF2B5EF4-FFF2-40B4-BE49-F238E27FC236}">
                <a16:creationId xmlns:a16="http://schemas.microsoft.com/office/drawing/2014/main" id="{44E81989-DC36-4E24-8E44-BCF44FEDBC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516" y="2956965"/>
            <a:ext cx="5652628" cy="3765379"/>
          </a:xfrm>
          <a:prstGeom prst="rect">
            <a:avLst/>
          </a:prstGeom>
          <a:noFill/>
          <a:extLst>
            <a:ext uri="{909E8E84-426E-40DD-AFC4-6F175D3DCCD1}">
              <a14:hiddenFill xmlns:a14="http://schemas.microsoft.com/office/drawing/2010/main">
                <a:solidFill>
                  <a:srgbClr val="FFFFFF"/>
                </a:solidFill>
              </a14:hiddenFill>
            </a:ext>
          </a:extLst>
        </p:spPr>
      </p:pic>
      <p:sp>
        <p:nvSpPr>
          <p:cNvPr id="12" name="Zástupný symbol pro obsah 11">
            <a:extLst>
              <a:ext uri="{FF2B5EF4-FFF2-40B4-BE49-F238E27FC236}">
                <a16:creationId xmlns:a16="http://schemas.microsoft.com/office/drawing/2014/main" id="{89E0F34E-713D-4896-AA73-C7D3EB42B89A}"/>
              </a:ext>
            </a:extLst>
          </p:cNvPr>
          <p:cNvSpPr>
            <a:spLocks noGrp="1"/>
          </p:cNvSpPr>
          <p:nvPr>
            <p:ph idx="1"/>
          </p:nvPr>
        </p:nvSpPr>
        <p:spPr>
          <a:xfrm>
            <a:off x="215516" y="136305"/>
            <a:ext cx="8712968" cy="2696317"/>
          </a:xfrm>
          <a:solidFill>
            <a:srgbClr val="FFFF00"/>
          </a:solidFill>
          <a:ln>
            <a:solidFill>
              <a:schemeClr val="tx1"/>
            </a:solidFill>
          </a:ln>
        </p:spPr>
        <p:txBody>
          <a:bodyPr/>
          <a:lstStyle/>
          <a:p>
            <a:r>
              <a:rPr lang="cs-CZ" sz="1800" dirty="0">
                <a:effectLst/>
              </a:rPr>
              <a:t>Od invaze na Ukrajinu, od začátku této kruté a nesmyslné války, která jako každá válka znamená porážku pro nás všechny, uplynul více než měsíc. Je třeba zavrhnout válku, místo smrti, kde otcové a matky pohřbívají své děti, kde muži zabíjejí své bratry, aniž by je viděli, kde rozhodují mocní a umírají chudí.</a:t>
            </a:r>
          </a:p>
          <a:p>
            <a:r>
              <a:rPr lang="cs-CZ" sz="1800" dirty="0">
                <a:effectLst/>
              </a:rPr>
              <a:t>Válka nemůže být něco nevyhnutelného: nesmíme si na ni zvykat! Místo toho musíme dnešní rozhořčení proměnit v zítřejší závazek. Protože pokud z toho vyjdeme jako dřív, budeme všichni nějakým způsobem vinni. </a:t>
            </a:r>
            <a:r>
              <a:rPr lang="cs-CZ" sz="1800" b="1" dirty="0">
                <a:effectLst/>
              </a:rPr>
              <a:t>Tváří v tvář nebezpečí sebezničení nechť lidstvo pochopí, že nastal čas vymýtit válku, vymazat ji z lidských dějin dříve, než ona z nich vymaže člověka.</a:t>
            </a:r>
          </a:p>
          <a:p>
            <a:endParaRPr lang="cs-CZ" sz="1800" dirty="0">
              <a:effectLst/>
            </a:endParaRPr>
          </a:p>
        </p:txBody>
      </p:sp>
      <p:sp>
        <p:nvSpPr>
          <p:cNvPr id="6" name="Zástupný symbol pro datum 5">
            <a:extLst>
              <a:ext uri="{FF2B5EF4-FFF2-40B4-BE49-F238E27FC236}">
                <a16:creationId xmlns:a16="http://schemas.microsoft.com/office/drawing/2014/main" id="{2EDB94F9-D371-49C2-BB78-BC7451291DBD}"/>
              </a:ext>
            </a:extLst>
          </p:cNvPr>
          <p:cNvSpPr>
            <a:spLocks noGrp="1"/>
          </p:cNvSpPr>
          <p:nvPr>
            <p:ph type="dt" sz="half" idx="10"/>
          </p:nvPr>
        </p:nvSpPr>
        <p:spPr/>
        <p:txBody>
          <a:bodyPr/>
          <a:lstStyle/>
          <a:p>
            <a:pPr>
              <a:defRPr/>
            </a:pPr>
            <a:r>
              <a:rPr lang="cs-CZ"/>
              <a:t>8</a:t>
            </a:r>
          </a:p>
        </p:txBody>
      </p:sp>
      <p:sp>
        <p:nvSpPr>
          <p:cNvPr id="7" name="Zástupný symbol pro zápatí 6">
            <a:extLst>
              <a:ext uri="{FF2B5EF4-FFF2-40B4-BE49-F238E27FC236}">
                <a16:creationId xmlns:a16="http://schemas.microsoft.com/office/drawing/2014/main" id="{01BDAB9B-203E-48FE-8AA8-13C4D5139BEE}"/>
              </a:ext>
            </a:extLst>
          </p:cNvPr>
          <p:cNvSpPr>
            <a:spLocks noGrp="1"/>
          </p:cNvSpPr>
          <p:nvPr>
            <p:ph type="ftr" sz="quarter" idx="11"/>
          </p:nvPr>
        </p:nvSpPr>
        <p:spPr/>
        <p:txBody>
          <a:bodyPr/>
          <a:lstStyle/>
          <a:p>
            <a:pPr>
              <a:defRPr/>
            </a:pPr>
            <a:r>
              <a:rPr lang="cs-CZ"/>
              <a:t>Křesťanská sociální etika. M. Martinek. Jabok 2022</a:t>
            </a:r>
          </a:p>
        </p:txBody>
      </p:sp>
      <p:sp>
        <p:nvSpPr>
          <p:cNvPr id="8" name="Zástupný symbol pro číslo snímku 7">
            <a:extLst>
              <a:ext uri="{FF2B5EF4-FFF2-40B4-BE49-F238E27FC236}">
                <a16:creationId xmlns:a16="http://schemas.microsoft.com/office/drawing/2014/main" id="{677659B0-E2F9-41C5-A786-7C4E379B9048}"/>
              </a:ext>
            </a:extLst>
          </p:cNvPr>
          <p:cNvSpPr>
            <a:spLocks noGrp="1"/>
          </p:cNvSpPr>
          <p:nvPr>
            <p:ph type="sldNum" sz="quarter" idx="12"/>
          </p:nvPr>
        </p:nvSpPr>
        <p:spPr/>
        <p:txBody>
          <a:bodyPr/>
          <a:lstStyle/>
          <a:p>
            <a:pPr>
              <a:defRPr/>
            </a:pPr>
            <a:fld id="{6F798C80-E0D6-4395-A89A-EE87605AF0D6}" type="slidenum">
              <a:rPr lang="cs-CZ" smtClean="0"/>
              <a:pPr>
                <a:defRPr/>
              </a:pPr>
              <a:t>4</a:t>
            </a:fld>
            <a:endParaRPr lang="cs-CZ"/>
          </a:p>
        </p:txBody>
      </p:sp>
      <p:sp>
        <p:nvSpPr>
          <p:cNvPr id="13" name="Obdélník 12">
            <a:extLst>
              <a:ext uri="{FF2B5EF4-FFF2-40B4-BE49-F238E27FC236}">
                <a16:creationId xmlns:a16="http://schemas.microsoft.com/office/drawing/2014/main" id="{C1BBE739-A77D-4E33-9D91-60BF9FE41BF7}"/>
              </a:ext>
            </a:extLst>
          </p:cNvPr>
          <p:cNvSpPr/>
          <p:nvPr/>
        </p:nvSpPr>
        <p:spPr>
          <a:xfrm>
            <a:off x="6032884" y="3285103"/>
            <a:ext cx="2908684" cy="3416320"/>
          </a:xfrm>
          <a:prstGeom prst="rect">
            <a:avLst/>
          </a:prstGeom>
          <a:solidFill>
            <a:srgbClr val="FFFF00"/>
          </a:solidFill>
          <a:ln>
            <a:solidFill>
              <a:schemeClr val="tx1"/>
            </a:solidFill>
          </a:ln>
        </p:spPr>
        <p:txBody>
          <a:bodyPr wrap="square">
            <a:spAutoFit/>
          </a:bodyPr>
          <a:lstStyle/>
          <a:p>
            <a:r>
              <a:rPr lang="cs-CZ" dirty="0"/>
              <a:t>Prosím všechny politické představitele, aby se nad tím zamysleli a zavázali se k tomu! Proto znovu vyzývám: dost, přestaňte, odložte zbraně, pracujme vážně na míru! Modleme se znovu, bez únavy, ke Královně míru, které jsme zasvětili lidstvo, zejména Rusko a Ukrajinu, Modleme se společně!</a:t>
            </a:r>
          </a:p>
        </p:txBody>
      </p:sp>
    </p:spTree>
    <p:extLst>
      <p:ext uri="{BB962C8B-B14F-4D97-AF65-F5344CB8AC3E}">
        <p14:creationId xmlns:p14="http://schemas.microsoft.com/office/powerpoint/2010/main" val="28803845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text 2"/>
          <p:cNvSpPr>
            <a:spLocks noGrp="1"/>
          </p:cNvSpPr>
          <p:nvPr>
            <p:ph type="body" sz="half" idx="1"/>
          </p:nvPr>
        </p:nvSpPr>
        <p:spPr/>
        <p:txBody>
          <a:bodyPr/>
          <a:lstStyle/>
          <a:p>
            <a:endParaRPr lang="cs-CZ"/>
          </a:p>
        </p:txBody>
      </p:sp>
      <p:sp>
        <p:nvSpPr>
          <p:cNvPr id="4" name="Zástupný symbol pro obsah 3"/>
          <p:cNvSpPr>
            <a:spLocks noGrp="1"/>
          </p:cNvSpPr>
          <p:nvPr>
            <p:ph sz="quarter" idx="2"/>
          </p:nvPr>
        </p:nvSpPr>
        <p:spPr/>
        <p:txBody>
          <a:bodyPr/>
          <a:lstStyle/>
          <a:p>
            <a:endParaRPr lang="cs-CZ"/>
          </a:p>
        </p:txBody>
      </p:sp>
      <p:sp>
        <p:nvSpPr>
          <p:cNvPr id="5" name="Zástupný symbol pro obsah 4"/>
          <p:cNvSpPr>
            <a:spLocks noGrp="1"/>
          </p:cNvSpPr>
          <p:nvPr>
            <p:ph sz="quarter" idx="3"/>
          </p:nvPr>
        </p:nvSpPr>
        <p:spPr/>
        <p:txBody>
          <a:bodyPr/>
          <a:lstStyle/>
          <a:p>
            <a:endParaRPr lang="cs-CZ"/>
          </a:p>
        </p:txBody>
      </p:sp>
      <p:sp>
        <p:nvSpPr>
          <p:cNvPr id="6" name="Zástupný symbol pro datum 5"/>
          <p:cNvSpPr>
            <a:spLocks noGrp="1"/>
          </p:cNvSpPr>
          <p:nvPr>
            <p:ph type="dt" sz="half" idx="10"/>
          </p:nvPr>
        </p:nvSpPr>
        <p:spPr/>
        <p:txBody>
          <a:bodyPr/>
          <a:lstStyle/>
          <a:p>
            <a:pPr>
              <a:defRPr/>
            </a:pPr>
            <a:r>
              <a:rPr lang="cs-CZ"/>
              <a:t>8</a:t>
            </a:r>
          </a:p>
        </p:txBody>
      </p:sp>
      <p:sp>
        <p:nvSpPr>
          <p:cNvPr id="7" name="Zástupný symbol pro zápatí 6"/>
          <p:cNvSpPr>
            <a:spLocks noGrp="1"/>
          </p:cNvSpPr>
          <p:nvPr>
            <p:ph type="ftr" sz="quarter" idx="11"/>
          </p:nvPr>
        </p:nvSpPr>
        <p:spPr/>
        <p:txBody>
          <a:bodyPr/>
          <a:lstStyle/>
          <a:p>
            <a:pPr>
              <a:defRPr/>
            </a:pPr>
            <a:r>
              <a:rPr lang="cs-CZ"/>
              <a:t>Křesťanská sociální etika. M. Martinek. Jabok 2022</a:t>
            </a:r>
          </a:p>
        </p:txBody>
      </p:sp>
      <p:sp>
        <p:nvSpPr>
          <p:cNvPr id="8" name="Zástupný symbol pro číslo snímku 7"/>
          <p:cNvSpPr>
            <a:spLocks noGrp="1"/>
          </p:cNvSpPr>
          <p:nvPr>
            <p:ph type="sldNum" sz="quarter" idx="12"/>
          </p:nvPr>
        </p:nvSpPr>
        <p:spPr/>
        <p:txBody>
          <a:bodyPr/>
          <a:lstStyle/>
          <a:p>
            <a:pPr>
              <a:defRPr/>
            </a:pPr>
            <a:fld id="{6F798C80-E0D6-4395-A89A-EE87605AF0D6}" type="slidenum">
              <a:rPr lang="cs-CZ" smtClean="0"/>
              <a:pPr>
                <a:defRPr/>
              </a:pPr>
              <a:t>5</a:t>
            </a:fld>
            <a:endParaRPr lang="cs-CZ"/>
          </a:p>
        </p:txBody>
      </p:sp>
      <p:pic>
        <p:nvPicPr>
          <p:cNvPr id="1026" name="Picture 2" descr="GALERIE: Ukrajina obrazem: Videa s následky ruské invaze i falešné záběry z  jiných válek začínají plnit sociální sítě | FOTO 3 | Reflex.cz"/>
          <p:cNvPicPr>
            <a:picLocks noChangeAspect="1" noChangeArrowheads="1"/>
          </p:cNvPicPr>
          <p:nvPr/>
        </p:nvPicPr>
        <p:blipFill>
          <a:blip r:embed="rId2" cstate="print"/>
          <a:srcRect/>
          <a:stretch>
            <a:fillRect/>
          </a:stretch>
        </p:blipFill>
        <p:spPr bwMode="auto">
          <a:xfrm>
            <a:off x="0" y="761999"/>
            <a:ext cx="9144000" cy="6096001"/>
          </a:xfrm>
          <a:prstGeom prst="rect">
            <a:avLst/>
          </a:prstGeom>
          <a:noFill/>
        </p:spPr>
      </p:pic>
      <p:sp>
        <p:nvSpPr>
          <p:cNvPr id="2" name="Nadpis 1"/>
          <p:cNvSpPr>
            <a:spLocks noGrp="1"/>
          </p:cNvSpPr>
          <p:nvPr>
            <p:ph type="title"/>
          </p:nvPr>
        </p:nvSpPr>
        <p:spPr>
          <a:xfrm>
            <a:off x="467544" y="116632"/>
            <a:ext cx="8229600" cy="648072"/>
          </a:xfrm>
        </p:spPr>
        <p:txBody>
          <a:bodyPr/>
          <a:lstStyle/>
          <a:p>
            <a:r>
              <a:rPr lang="cs-CZ" sz="3600" b="1" dirty="0"/>
              <a:t>Válečné škody na Ukrajině</a:t>
            </a:r>
          </a:p>
        </p:txBody>
      </p:sp>
      <p:sp>
        <p:nvSpPr>
          <p:cNvPr id="10" name="Obdélník 9"/>
          <p:cNvSpPr/>
          <p:nvPr/>
        </p:nvSpPr>
        <p:spPr>
          <a:xfrm>
            <a:off x="3768575" y="1051719"/>
            <a:ext cx="5184576" cy="461665"/>
          </a:xfrm>
          <a:prstGeom prst="rect">
            <a:avLst/>
          </a:prstGeom>
          <a:solidFill>
            <a:schemeClr val="tx2">
              <a:lumMod val="50000"/>
            </a:schemeClr>
          </a:solidFill>
        </p:spPr>
        <p:txBody>
          <a:bodyPr wrap="square">
            <a:spAutoFit/>
          </a:bodyPr>
          <a:lstStyle/>
          <a:p>
            <a:r>
              <a:rPr lang="cs-CZ" sz="2400" b="1" dirty="0">
                <a:solidFill>
                  <a:schemeClr val="bg1"/>
                </a:solidFill>
                <a:effectLst>
                  <a:outerShdw blurRad="38100" dist="38100" dir="2700000" algn="tl">
                    <a:srgbClr val="000000">
                      <a:alpha val="43137"/>
                    </a:srgbClr>
                  </a:outerShdw>
                </a:effectLst>
              </a:rPr>
              <a:t>565 miliard USD (= 12,7 bil. Kč) </a:t>
            </a:r>
            <a:endParaRPr lang="cs-CZ" sz="2400" dirty="0">
              <a:solidFill>
                <a:schemeClr val="bg1"/>
              </a:solidFill>
              <a:effectLst>
                <a:outerShdw blurRad="38100" dist="38100" dir="2700000" algn="tl">
                  <a:srgbClr val="000000">
                    <a:alpha val="43137"/>
                  </a:srgbClr>
                </a:outerShdw>
              </a:effectLst>
            </a:endParaRPr>
          </a:p>
        </p:txBody>
      </p:sp>
      <p:sp>
        <p:nvSpPr>
          <p:cNvPr id="11" name="Obdélník 10"/>
          <p:cNvSpPr/>
          <p:nvPr/>
        </p:nvSpPr>
        <p:spPr>
          <a:xfrm>
            <a:off x="5584201" y="1748061"/>
            <a:ext cx="3373039" cy="461665"/>
          </a:xfrm>
          <a:prstGeom prst="rect">
            <a:avLst/>
          </a:prstGeom>
          <a:solidFill>
            <a:schemeClr val="tx2">
              <a:lumMod val="50000"/>
            </a:schemeClr>
          </a:solidFill>
        </p:spPr>
        <p:txBody>
          <a:bodyPr wrap="none">
            <a:spAutoFit/>
          </a:bodyPr>
          <a:lstStyle/>
          <a:p>
            <a:r>
              <a:rPr lang="cs-CZ" sz="2400" b="1" dirty="0">
                <a:solidFill>
                  <a:schemeClr val="bg1"/>
                </a:solidFill>
              </a:rPr>
              <a:t>(HDP ČR: 5,5 bil. Kč)</a:t>
            </a:r>
            <a:endParaRPr lang="cs-CZ" sz="2400" dirty="0">
              <a:solidFill>
                <a:schemeClr val="bg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Nadpis 8"/>
          <p:cNvSpPr>
            <a:spLocks noGrp="1"/>
          </p:cNvSpPr>
          <p:nvPr>
            <p:ph type="title"/>
          </p:nvPr>
        </p:nvSpPr>
        <p:spPr/>
        <p:txBody>
          <a:bodyPr/>
          <a:lstStyle/>
          <a:p>
            <a:r>
              <a:rPr lang="cs-CZ" sz="4000" b="1" dirty="0">
                <a:solidFill>
                  <a:schemeClr val="accent2">
                    <a:lumMod val="50000"/>
                  </a:schemeClr>
                </a:solidFill>
              </a:rPr>
              <a:t>Ekonomické důsledky války na Ukrajině</a:t>
            </a:r>
            <a:endParaRPr lang="cs-CZ" sz="4000" dirty="0">
              <a:solidFill>
                <a:schemeClr val="accent2">
                  <a:lumMod val="50000"/>
                </a:schemeClr>
              </a:solidFill>
            </a:endParaRPr>
          </a:p>
        </p:txBody>
      </p:sp>
      <p:sp>
        <p:nvSpPr>
          <p:cNvPr id="10" name="Zástupný symbol pro obsah 9"/>
          <p:cNvSpPr>
            <a:spLocks noGrp="1"/>
          </p:cNvSpPr>
          <p:nvPr>
            <p:ph idx="1"/>
          </p:nvPr>
        </p:nvSpPr>
        <p:spPr>
          <a:xfrm>
            <a:off x="683568" y="1653444"/>
            <a:ext cx="8064896" cy="4392488"/>
          </a:xfrm>
        </p:spPr>
        <p:txBody>
          <a:bodyPr/>
          <a:lstStyle/>
          <a:p>
            <a:r>
              <a:rPr lang="cs-CZ" sz="2800" b="1" dirty="0"/>
              <a:t>Globální změny:</a:t>
            </a:r>
          </a:p>
          <a:p>
            <a:pPr lvl="1"/>
            <a:r>
              <a:rPr lang="cs-CZ" sz="2400" b="1" dirty="0"/>
              <a:t>Výdaje na zbrojení, pomoc uprchlíkům</a:t>
            </a:r>
          </a:p>
          <a:p>
            <a:pPr lvl="1"/>
            <a:r>
              <a:rPr lang="cs-CZ" sz="2400" b="1" dirty="0"/>
              <a:t>Sankce uvalené na Rusko</a:t>
            </a:r>
          </a:p>
          <a:p>
            <a:r>
              <a:rPr lang="cs-CZ" sz="2800" b="1" dirty="0"/>
              <a:t>Důsledky: </a:t>
            </a:r>
          </a:p>
          <a:p>
            <a:pPr lvl="1"/>
            <a:r>
              <a:rPr lang="cs-CZ" sz="2400" b="1" dirty="0"/>
              <a:t>Zpomalení ekonomického růstu</a:t>
            </a:r>
          </a:p>
          <a:p>
            <a:pPr lvl="1"/>
            <a:r>
              <a:rPr lang="cs-CZ" sz="2400" b="1" dirty="0"/>
              <a:t>Inflace</a:t>
            </a:r>
          </a:p>
          <a:p>
            <a:pPr lvl="1"/>
            <a:r>
              <a:rPr lang="cs-CZ" sz="2400" b="1" dirty="0"/>
              <a:t>Pokles životní úrovně</a:t>
            </a:r>
          </a:p>
          <a:p>
            <a:r>
              <a:rPr lang="cs-CZ" sz="2800" b="1" dirty="0"/>
              <a:t>Destrukce Ukrajiny</a:t>
            </a:r>
          </a:p>
          <a:p>
            <a:r>
              <a:rPr lang="cs-CZ" sz="2800" b="1" dirty="0"/>
              <a:t>Kolaps Ruska</a:t>
            </a:r>
          </a:p>
        </p:txBody>
      </p:sp>
      <p:sp>
        <p:nvSpPr>
          <p:cNvPr id="6" name="Zástupný symbol pro datum 5"/>
          <p:cNvSpPr>
            <a:spLocks noGrp="1"/>
          </p:cNvSpPr>
          <p:nvPr>
            <p:ph type="dt" sz="half" idx="10"/>
          </p:nvPr>
        </p:nvSpPr>
        <p:spPr/>
        <p:txBody>
          <a:bodyPr/>
          <a:lstStyle/>
          <a:p>
            <a:pPr>
              <a:defRPr/>
            </a:pPr>
            <a:r>
              <a:rPr lang="cs-CZ"/>
              <a:t>8</a:t>
            </a:r>
          </a:p>
        </p:txBody>
      </p:sp>
      <p:sp>
        <p:nvSpPr>
          <p:cNvPr id="7" name="Zástupný symbol pro zápatí 6"/>
          <p:cNvSpPr>
            <a:spLocks noGrp="1"/>
          </p:cNvSpPr>
          <p:nvPr>
            <p:ph type="ftr" sz="quarter" idx="11"/>
          </p:nvPr>
        </p:nvSpPr>
        <p:spPr/>
        <p:txBody>
          <a:bodyPr/>
          <a:lstStyle/>
          <a:p>
            <a:pPr>
              <a:defRPr/>
            </a:pPr>
            <a:r>
              <a:rPr lang="cs-CZ"/>
              <a:t>Křesťanská sociální etika. M. Martinek. Jabok 2022</a:t>
            </a:r>
          </a:p>
        </p:txBody>
      </p:sp>
      <p:sp>
        <p:nvSpPr>
          <p:cNvPr id="8" name="Zástupný symbol pro číslo snímku 7"/>
          <p:cNvSpPr>
            <a:spLocks noGrp="1"/>
          </p:cNvSpPr>
          <p:nvPr>
            <p:ph type="sldNum" sz="quarter" idx="12"/>
          </p:nvPr>
        </p:nvSpPr>
        <p:spPr/>
        <p:txBody>
          <a:bodyPr/>
          <a:lstStyle/>
          <a:p>
            <a:pPr>
              <a:defRPr/>
            </a:pPr>
            <a:fld id="{6F798C80-E0D6-4395-A89A-EE87605AF0D6}" type="slidenum">
              <a:rPr lang="cs-CZ" smtClean="0"/>
              <a:pPr>
                <a:defRPr/>
              </a:pPr>
              <a:t>6</a:t>
            </a:fld>
            <a:endParaRPr lang="cs-CZ"/>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Nadpis 8">
            <a:extLst>
              <a:ext uri="{FF2B5EF4-FFF2-40B4-BE49-F238E27FC236}">
                <a16:creationId xmlns:a16="http://schemas.microsoft.com/office/drawing/2014/main" id="{4999D7EA-5CC8-4D0C-98F2-7AA525EC2123}"/>
              </a:ext>
            </a:extLst>
          </p:cNvPr>
          <p:cNvSpPr>
            <a:spLocks noGrp="1"/>
          </p:cNvSpPr>
          <p:nvPr>
            <p:ph type="title"/>
          </p:nvPr>
        </p:nvSpPr>
        <p:spPr>
          <a:xfrm>
            <a:off x="457200" y="277812"/>
            <a:ext cx="8229600" cy="1322388"/>
          </a:xfrm>
        </p:spPr>
        <p:txBody>
          <a:bodyPr/>
          <a:lstStyle/>
          <a:p>
            <a:r>
              <a:rPr lang="cs-CZ" b="1" dirty="0">
                <a:solidFill>
                  <a:schemeClr val="accent2">
                    <a:lumMod val="50000"/>
                  </a:schemeClr>
                </a:solidFill>
              </a:rPr>
              <a:t>Ekonomické důsledky války na Ukrajině</a:t>
            </a:r>
          </a:p>
        </p:txBody>
      </p:sp>
      <p:sp>
        <p:nvSpPr>
          <p:cNvPr id="10" name="Zástupný symbol pro obsah 9">
            <a:extLst>
              <a:ext uri="{FF2B5EF4-FFF2-40B4-BE49-F238E27FC236}">
                <a16:creationId xmlns:a16="http://schemas.microsoft.com/office/drawing/2014/main" id="{1057E92D-A550-4E39-B5CE-1DDD3AB816D3}"/>
              </a:ext>
            </a:extLst>
          </p:cNvPr>
          <p:cNvSpPr>
            <a:spLocks noGrp="1"/>
          </p:cNvSpPr>
          <p:nvPr>
            <p:ph idx="1"/>
          </p:nvPr>
        </p:nvSpPr>
        <p:spPr/>
        <p:txBody>
          <a:bodyPr/>
          <a:lstStyle/>
          <a:p>
            <a:r>
              <a:rPr lang="cs-CZ" sz="2400" dirty="0"/>
              <a:t>Měl to být rok, kdy se globální ekonomika konečně vzpamatuje z pandemie. Americké, evropské i čínské prognózy signalizovaly návrat do normálu – jenže pak se v Evropě rozhořel největší válečný konflikt od roku 1945. </a:t>
            </a:r>
          </a:p>
          <a:p>
            <a:r>
              <a:rPr lang="cs-CZ" sz="2400" dirty="0"/>
              <a:t>Nebezpečí „stagflace“: kombinace nízkého či nulového hospodářského růstu s vysokou inflací, vedoucí k nárůstu nezaměstnanosti.</a:t>
            </a:r>
          </a:p>
          <a:p>
            <a:r>
              <a:rPr lang="cs-CZ" sz="2400" dirty="0"/>
              <a:t>Pro politickou scénu velmi složitá situace – nakopnutí ekonomiky a snížení inflace je prakticky nemožné provést současně. Splnění jednoho z těchto cílů znamená, že ve druhé oblasti se situace ještě více zhorší.</a:t>
            </a:r>
          </a:p>
        </p:txBody>
      </p:sp>
      <p:sp>
        <p:nvSpPr>
          <p:cNvPr id="6" name="Zástupný symbol pro datum 5">
            <a:extLst>
              <a:ext uri="{FF2B5EF4-FFF2-40B4-BE49-F238E27FC236}">
                <a16:creationId xmlns:a16="http://schemas.microsoft.com/office/drawing/2014/main" id="{C48DB82A-45A1-4369-96B4-12B250B7B054}"/>
              </a:ext>
            </a:extLst>
          </p:cNvPr>
          <p:cNvSpPr>
            <a:spLocks noGrp="1"/>
          </p:cNvSpPr>
          <p:nvPr>
            <p:ph type="dt" sz="half" idx="10"/>
          </p:nvPr>
        </p:nvSpPr>
        <p:spPr/>
        <p:txBody>
          <a:bodyPr/>
          <a:lstStyle/>
          <a:p>
            <a:pPr>
              <a:defRPr/>
            </a:pPr>
            <a:r>
              <a:rPr lang="cs-CZ"/>
              <a:t>8</a:t>
            </a:r>
          </a:p>
        </p:txBody>
      </p:sp>
      <p:sp>
        <p:nvSpPr>
          <p:cNvPr id="7" name="Zástupný symbol pro zápatí 6">
            <a:extLst>
              <a:ext uri="{FF2B5EF4-FFF2-40B4-BE49-F238E27FC236}">
                <a16:creationId xmlns:a16="http://schemas.microsoft.com/office/drawing/2014/main" id="{3226457B-7CFF-4647-9DEE-BE80BBB630ED}"/>
              </a:ext>
            </a:extLst>
          </p:cNvPr>
          <p:cNvSpPr>
            <a:spLocks noGrp="1"/>
          </p:cNvSpPr>
          <p:nvPr>
            <p:ph type="ftr" sz="quarter" idx="11"/>
          </p:nvPr>
        </p:nvSpPr>
        <p:spPr/>
        <p:txBody>
          <a:bodyPr/>
          <a:lstStyle/>
          <a:p>
            <a:pPr>
              <a:defRPr/>
            </a:pPr>
            <a:r>
              <a:rPr lang="cs-CZ"/>
              <a:t>Křesťanská sociální etika. M. Martinek. Jabok 2022</a:t>
            </a:r>
          </a:p>
        </p:txBody>
      </p:sp>
      <p:sp>
        <p:nvSpPr>
          <p:cNvPr id="8" name="Zástupný symbol pro číslo snímku 7">
            <a:extLst>
              <a:ext uri="{FF2B5EF4-FFF2-40B4-BE49-F238E27FC236}">
                <a16:creationId xmlns:a16="http://schemas.microsoft.com/office/drawing/2014/main" id="{B572A6B2-04EE-4778-BCCF-A0DB1D757CAB}"/>
              </a:ext>
            </a:extLst>
          </p:cNvPr>
          <p:cNvSpPr>
            <a:spLocks noGrp="1"/>
          </p:cNvSpPr>
          <p:nvPr>
            <p:ph type="sldNum" sz="quarter" idx="12"/>
          </p:nvPr>
        </p:nvSpPr>
        <p:spPr/>
        <p:txBody>
          <a:bodyPr/>
          <a:lstStyle/>
          <a:p>
            <a:pPr>
              <a:defRPr/>
            </a:pPr>
            <a:fld id="{6F798C80-E0D6-4395-A89A-EE87605AF0D6}" type="slidenum">
              <a:rPr lang="cs-CZ" smtClean="0"/>
              <a:pPr>
                <a:defRPr/>
              </a:pPr>
              <a:t>7</a:t>
            </a:fld>
            <a:endParaRPr lang="cs-CZ"/>
          </a:p>
        </p:txBody>
      </p:sp>
    </p:spTree>
    <p:extLst>
      <p:ext uri="{BB962C8B-B14F-4D97-AF65-F5344CB8AC3E}">
        <p14:creationId xmlns:p14="http://schemas.microsoft.com/office/powerpoint/2010/main" val="40481498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97470B9-D3D1-4BC4-80B2-A2E17E82D363}"/>
              </a:ext>
            </a:extLst>
          </p:cNvPr>
          <p:cNvSpPr>
            <a:spLocks noGrp="1"/>
          </p:cNvSpPr>
          <p:nvPr>
            <p:ph type="title"/>
          </p:nvPr>
        </p:nvSpPr>
        <p:spPr/>
        <p:txBody>
          <a:bodyPr/>
          <a:lstStyle/>
          <a:p>
            <a:r>
              <a:rPr lang="cs-CZ" dirty="0">
                <a:solidFill>
                  <a:schemeClr val="tx1"/>
                </a:solidFill>
              </a:rPr>
              <a:t>Důsledky pro Rusko</a:t>
            </a:r>
          </a:p>
        </p:txBody>
      </p:sp>
      <p:sp>
        <p:nvSpPr>
          <p:cNvPr id="3" name="Zástupný symbol pro obsah 2">
            <a:extLst>
              <a:ext uri="{FF2B5EF4-FFF2-40B4-BE49-F238E27FC236}">
                <a16:creationId xmlns:a16="http://schemas.microsoft.com/office/drawing/2014/main" id="{3C7048B4-B27D-43AB-9AB9-7D40F57899B5}"/>
              </a:ext>
            </a:extLst>
          </p:cNvPr>
          <p:cNvSpPr>
            <a:spLocks noGrp="1"/>
          </p:cNvSpPr>
          <p:nvPr>
            <p:ph idx="1"/>
          </p:nvPr>
        </p:nvSpPr>
        <p:spPr/>
        <p:txBody>
          <a:bodyPr/>
          <a:lstStyle/>
          <a:p>
            <a:r>
              <a:rPr lang="cs-CZ" sz="2800" dirty="0"/>
              <a:t>Hrubý domácí produkt (HDP) Ruska se v letošním roce propadne o 15 procent a v příštím roce se sníží o další tři procenta. Výkon ruské ekonomiky se tak vrátí o zhruba 15 let zpátky.</a:t>
            </a:r>
          </a:p>
          <a:p>
            <a:r>
              <a:rPr lang="cs-CZ" sz="2800" dirty="0"/>
              <a:t>Kromě bezprostředních ekonomických dopadů se Rusko podle IIF bude po řadu let potýkat s negativními důsledky odlivu vzdělaných Rusů a omezeného přístupu k technologiím ze Spojených států a Evropské unie, což bude brzdit technologický rozvoj země.</a:t>
            </a:r>
          </a:p>
        </p:txBody>
      </p:sp>
      <p:sp>
        <p:nvSpPr>
          <p:cNvPr id="4" name="Zástupný symbol pro datum 3">
            <a:extLst>
              <a:ext uri="{FF2B5EF4-FFF2-40B4-BE49-F238E27FC236}">
                <a16:creationId xmlns:a16="http://schemas.microsoft.com/office/drawing/2014/main" id="{725D664F-2B19-4E93-B52C-2284B4C533F7}"/>
              </a:ext>
            </a:extLst>
          </p:cNvPr>
          <p:cNvSpPr>
            <a:spLocks noGrp="1"/>
          </p:cNvSpPr>
          <p:nvPr>
            <p:ph type="dt" sz="half" idx="10"/>
          </p:nvPr>
        </p:nvSpPr>
        <p:spPr/>
        <p:txBody>
          <a:bodyPr/>
          <a:lstStyle/>
          <a:p>
            <a:pPr>
              <a:defRPr/>
            </a:pPr>
            <a:r>
              <a:rPr lang="cs-CZ"/>
              <a:t>8</a:t>
            </a:r>
          </a:p>
        </p:txBody>
      </p:sp>
      <p:sp>
        <p:nvSpPr>
          <p:cNvPr id="5" name="Zástupný symbol pro zápatí 4">
            <a:extLst>
              <a:ext uri="{FF2B5EF4-FFF2-40B4-BE49-F238E27FC236}">
                <a16:creationId xmlns:a16="http://schemas.microsoft.com/office/drawing/2014/main" id="{E36F3D7B-75EB-4AE3-B91C-12F0F6E365A1}"/>
              </a:ext>
            </a:extLst>
          </p:cNvPr>
          <p:cNvSpPr>
            <a:spLocks noGrp="1"/>
          </p:cNvSpPr>
          <p:nvPr>
            <p:ph type="ftr" sz="quarter" idx="11"/>
          </p:nvPr>
        </p:nvSpPr>
        <p:spPr/>
        <p:txBody>
          <a:bodyPr/>
          <a:lstStyle/>
          <a:p>
            <a:pPr>
              <a:defRPr/>
            </a:pPr>
            <a:r>
              <a:rPr lang="cs-CZ"/>
              <a:t>Křesťanská sociální etika. M. Martinek. Jabok 2022</a:t>
            </a:r>
          </a:p>
        </p:txBody>
      </p:sp>
      <p:sp>
        <p:nvSpPr>
          <p:cNvPr id="6" name="Zástupný symbol pro číslo snímku 5">
            <a:extLst>
              <a:ext uri="{FF2B5EF4-FFF2-40B4-BE49-F238E27FC236}">
                <a16:creationId xmlns:a16="http://schemas.microsoft.com/office/drawing/2014/main" id="{25218A86-21F3-400E-9BA8-4A29C606C129}"/>
              </a:ext>
            </a:extLst>
          </p:cNvPr>
          <p:cNvSpPr>
            <a:spLocks noGrp="1"/>
          </p:cNvSpPr>
          <p:nvPr>
            <p:ph type="sldNum" sz="quarter" idx="12"/>
          </p:nvPr>
        </p:nvSpPr>
        <p:spPr/>
        <p:txBody>
          <a:bodyPr/>
          <a:lstStyle/>
          <a:p>
            <a:pPr>
              <a:defRPr/>
            </a:pPr>
            <a:fld id="{ABFE3082-E467-433A-8BA5-B690D2ED698F}" type="slidenum">
              <a:rPr lang="cs-CZ" smtClean="0"/>
              <a:pPr>
                <a:defRPr/>
              </a:pPr>
              <a:t>8</a:t>
            </a:fld>
            <a:endParaRPr lang="cs-CZ"/>
          </a:p>
        </p:txBody>
      </p:sp>
    </p:spTree>
    <p:extLst>
      <p:ext uri="{BB962C8B-B14F-4D97-AF65-F5344CB8AC3E}">
        <p14:creationId xmlns:p14="http://schemas.microsoft.com/office/powerpoint/2010/main" val="31317925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19FC105-2007-42FD-A60C-0AAE68A68C3F}"/>
              </a:ext>
            </a:extLst>
          </p:cNvPr>
          <p:cNvSpPr>
            <a:spLocks noGrp="1"/>
          </p:cNvSpPr>
          <p:nvPr>
            <p:ph type="title"/>
          </p:nvPr>
        </p:nvSpPr>
        <p:spPr/>
        <p:txBody>
          <a:bodyPr/>
          <a:lstStyle/>
          <a:p>
            <a:r>
              <a:rPr lang="cs-CZ" dirty="0">
                <a:solidFill>
                  <a:schemeClr val="accent2">
                    <a:lumMod val="50000"/>
                  </a:schemeClr>
                </a:solidFill>
              </a:rPr>
              <a:t>Otázka hodnot</a:t>
            </a:r>
          </a:p>
        </p:txBody>
      </p:sp>
      <p:sp>
        <p:nvSpPr>
          <p:cNvPr id="3" name="Zástupný symbol pro obsah 2">
            <a:extLst>
              <a:ext uri="{FF2B5EF4-FFF2-40B4-BE49-F238E27FC236}">
                <a16:creationId xmlns:a16="http://schemas.microsoft.com/office/drawing/2014/main" id="{9B855C3A-16BB-44D4-B224-BBA396AE4C7C}"/>
              </a:ext>
            </a:extLst>
          </p:cNvPr>
          <p:cNvSpPr>
            <a:spLocks noGrp="1"/>
          </p:cNvSpPr>
          <p:nvPr>
            <p:ph idx="1"/>
          </p:nvPr>
        </p:nvSpPr>
        <p:spPr>
          <a:xfrm>
            <a:off x="611560" y="2132856"/>
            <a:ext cx="8229600" cy="3629000"/>
          </a:xfrm>
        </p:spPr>
        <p:txBody>
          <a:bodyPr/>
          <a:lstStyle/>
          <a:p>
            <a:r>
              <a:rPr lang="cs-CZ" b="1" dirty="0"/>
              <a:t>Důsledkem války na Ukrajině bude snížení životní úrovně nás všech.</a:t>
            </a:r>
          </a:p>
          <a:p>
            <a:endParaRPr lang="cs-CZ" b="1" dirty="0"/>
          </a:p>
          <a:p>
            <a:r>
              <a:rPr lang="cs-CZ" b="1" dirty="0"/>
              <a:t>Mír je však vyšší hodnota než materiální blahobyt.</a:t>
            </a:r>
          </a:p>
        </p:txBody>
      </p:sp>
      <p:sp>
        <p:nvSpPr>
          <p:cNvPr id="4" name="Zástupný symbol pro datum 3">
            <a:extLst>
              <a:ext uri="{FF2B5EF4-FFF2-40B4-BE49-F238E27FC236}">
                <a16:creationId xmlns:a16="http://schemas.microsoft.com/office/drawing/2014/main" id="{9AF7B205-4367-49FE-86B2-B67AA7B7CD05}"/>
              </a:ext>
            </a:extLst>
          </p:cNvPr>
          <p:cNvSpPr>
            <a:spLocks noGrp="1"/>
          </p:cNvSpPr>
          <p:nvPr>
            <p:ph type="dt" sz="half" idx="10"/>
          </p:nvPr>
        </p:nvSpPr>
        <p:spPr/>
        <p:txBody>
          <a:bodyPr/>
          <a:lstStyle/>
          <a:p>
            <a:pPr>
              <a:defRPr/>
            </a:pPr>
            <a:r>
              <a:rPr lang="cs-CZ"/>
              <a:t>8</a:t>
            </a:r>
          </a:p>
        </p:txBody>
      </p:sp>
      <p:sp>
        <p:nvSpPr>
          <p:cNvPr id="5" name="Zástupný symbol pro zápatí 4">
            <a:extLst>
              <a:ext uri="{FF2B5EF4-FFF2-40B4-BE49-F238E27FC236}">
                <a16:creationId xmlns:a16="http://schemas.microsoft.com/office/drawing/2014/main" id="{B9757A3B-2871-4BA4-AC98-E76BA5DA9616}"/>
              </a:ext>
            </a:extLst>
          </p:cNvPr>
          <p:cNvSpPr>
            <a:spLocks noGrp="1"/>
          </p:cNvSpPr>
          <p:nvPr>
            <p:ph type="ftr" sz="quarter" idx="11"/>
          </p:nvPr>
        </p:nvSpPr>
        <p:spPr/>
        <p:txBody>
          <a:bodyPr/>
          <a:lstStyle/>
          <a:p>
            <a:pPr>
              <a:defRPr/>
            </a:pPr>
            <a:r>
              <a:rPr lang="cs-CZ"/>
              <a:t>Křesťanská sociální etika. M. Martinek. Jabok 2022</a:t>
            </a:r>
          </a:p>
        </p:txBody>
      </p:sp>
      <p:sp>
        <p:nvSpPr>
          <p:cNvPr id="6" name="Zástupný symbol pro číslo snímku 5">
            <a:extLst>
              <a:ext uri="{FF2B5EF4-FFF2-40B4-BE49-F238E27FC236}">
                <a16:creationId xmlns:a16="http://schemas.microsoft.com/office/drawing/2014/main" id="{B8228ACA-3030-4431-96C1-5B26A85FF6E5}"/>
              </a:ext>
            </a:extLst>
          </p:cNvPr>
          <p:cNvSpPr>
            <a:spLocks noGrp="1"/>
          </p:cNvSpPr>
          <p:nvPr>
            <p:ph type="sldNum" sz="quarter" idx="12"/>
          </p:nvPr>
        </p:nvSpPr>
        <p:spPr/>
        <p:txBody>
          <a:bodyPr/>
          <a:lstStyle/>
          <a:p>
            <a:pPr>
              <a:defRPr/>
            </a:pPr>
            <a:fld id="{ABFE3082-E467-433A-8BA5-B690D2ED698F}" type="slidenum">
              <a:rPr lang="cs-CZ" smtClean="0"/>
              <a:pPr>
                <a:defRPr/>
              </a:pPr>
              <a:t>9</a:t>
            </a:fld>
            <a:endParaRPr lang="cs-CZ"/>
          </a:p>
        </p:txBody>
      </p:sp>
    </p:spTree>
    <p:extLst>
      <p:ext uri="{BB962C8B-B14F-4D97-AF65-F5344CB8AC3E}">
        <p14:creationId xmlns:p14="http://schemas.microsoft.com/office/powerpoint/2010/main" val="1464842731"/>
      </p:ext>
    </p:extLst>
  </p:cSld>
  <p:clrMapOvr>
    <a:masterClrMapping/>
  </p:clrMapOvr>
</p:sld>
</file>

<file path=ppt/theme/theme1.xml><?xml version="1.0" encoding="utf-8"?>
<a:theme xmlns:a="http://schemas.openxmlformats.org/drawingml/2006/main" name="Balance">
  <a:themeElements>
    <a:clrScheme name="Balance 9">
      <a:dk1>
        <a:srgbClr val="000000"/>
      </a:dk1>
      <a:lt1>
        <a:srgbClr val="FFFFFF"/>
      </a:lt1>
      <a:dk2>
        <a:srgbClr val="00A29E"/>
      </a:dk2>
      <a:lt2>
        <a:srgbClr val="CBCBCB"/>
      </a:lt2>
      <a:accent1>
        <a:srgbClr val="E5E5FF"/>
      </a:accent1>
      <a:accent2>
        <a:srgbClr val="79CD6B"/>
      </a:accent2>
      <a:accent3>
        <a:srgbClr val="FFFFFF"/>
      </a:accent3>
      <a:accent4>
        <a:srgbClr val="000000"/>
      </a:accent4>
      <a:accent5>
        <a:srgbClr val="F0F0FF"/>
      </a:accent5>
      <a:accent6>
        <a:srgbClr val="6DBA60"/>
      </a:accent6>
      <a:hlink>
        <a:srgbClr val="4477DE"/>
      </a:hlink>
      <a:folHlink>
        <a:srgbClr val="65498F"/>
      </a:folHlink>
    </a:clrScheme>
    <a:fontScheme name="Balance">
      <a:majorFont>
        <a:latin typeface="Arial"/>
        <a:ea typeface=""/>
        <a:cs typeface=""/>
      </a:majorFont>
      <a:minorFont>
        <a:latin typeface="Tahoma"/>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clrMap bg1="dk2" tx1="lt1" bg2="dk1" tx2="lt2" accent1="accent1" accent2="accent2" accent3="accent3" accent4="accent4" accent5="accent5" accent6="accent6" hlink="hlink" folHlink="folHlink"/>
    </a:extraClrScheme>
    <a:extraClrScheme>
      <a:clrScheme name="Balance 2">
        <a:dk1>
          <a:srgbClr val="660000"/>
        </a:dk1>
        <a:lt1>
          <a:srgbClr val="FFFFFF"/>
        </a:lt1>
        <a:dk2>
          <a:srgbClr val="800000"/>
        </a:dk2>
        <a:lt2>
          <a:srgbClr val="FFFFCC"/>
        </a:lt2>
        <a:accent1>
          <a:srgbClr val="CC6600"/>
        </a:accent1>
        <a:accent2>
          <a:srgbClr val="BE7960"/>
        </a:accent2>
        <a:accent3>
          <a:srgbClr val="C0AAAA"/>
        </a:accent3>
        <a:accent4>
          <a:srgbClr val="DADADA"/>
        </a:accent4>
        <a:accent5>
          <a:srgbClr val="E2B8AA"/>
        </a:accent5>
        <a:accent6>
          <a:srgbClr val="AC6D56"/>
        </a:accent6>
        <a:hlink>
          <a:srgbClr val="FFFF99"/>
        </a:hlink>
        <a:folHlink>
          <a:srgbClr val="E5B325"/>
        </a:folHlink>
      </a:clrScheme>
      <a:clrMap bg1="dk2" tx1="lt1" bg2="dk1" tx2="lt2" accent1="accent1" accent2="accent2" accent3="accent3" accent4="accent4" accent5="accent5" accent6="accent6" hlink="hlink" folHlink="folHlink"/>
    </a:extraClrScheme>
    <a:extraClrScheme>
      <a:clrScheme name="Balance 3">
        <a:dk1>
          <a:srgbClr val="003300"/>
        </a:dk1>
        <a:lt1>
          <a:srgbClr val="FFFFFF"/>
        </a:lt1>
        <a:dk2>
          <a:srgbClr val="4D6A2A"/>
        </a:dk2>
        <a:lt2>
          <a:srgbClr val="CCFF99"/>
        </a:lt2>
        <a:accent1>
          <a:srgbClr val="2EB62E"/>
        </a:accent1>
        <a:accent2>
          <a:srgbClr val="527C3A"/>
        </a:accent2>
        <a:accent3>
          <a:srgbClr val="B2B9AC"/>
        </a:accent3>
        <a:accent4>
          <a:srgbClr val="DADADA"/>
        </a:accent4>
        <a:accent5>
          <a:srgbClr val="ADD7AD"/>
        </a:accent5>
        <a:accent6>
          <a:srgbClr val="497034"/>
        </a:accent6>
        <a:hlink>
          <a:srgbClr val="DDD800"/>
        </a:hlink>
        <a:folHlink>
          <a:srgbClr val="009999"/>
        </a:folHlink>
      </a:clrScheme>
      <a:clrMap bg1="dk2" tx1="lt1" bg2="dk1" tx2="lt2" accent1="accent1" accent2="accent2" accent3="accent3" accent4="accent4" accent5="accent5" accent6="accent6" hlink="hlink" folHlink="folHlink"/>
    </a:extraClrScheme>
    <a:extraClrScheme>
      <a:clrScheme name="Balance 4">
        <a:dk1>
          <a:srgbClr val="005A58"/>
        </a:dk1>
        <a:lt1>
          <a:srgbClr val="FFFFFF"/>
        </a:lt1>
        <a:dk2>
          <a:srgbClr val="00716E"/>
        </a:dk2>
        <a:lt2>
          <a:srgbClr val="FFFF99"/>
        </a:lt2>
        <a:accent1>
          <a:srgbClr val="2DB3B0"/>
        </a:accent1>
        <a:accent2>
          <a:srgbClr val="6D6FC7"/>
        </a:accent2>
        <a:accent3>
          <a:srgbClr val="AABBBA"/>
        </a:accent3>
        <a:accent4>
          <a:srgbClr val="DADADA"/>
        </a:accent4>
        <a:accent5>
          <a:srgbClr val="ADD6D4"/>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lance 5">
        <a:dk1>
          <a:srgbClr val="003366"/>
        </a:dk1>
        <a:lt1>
          <a:srgbClr val="FFFFFF"/>
        </a:lt1>
        <a:dk2>
          <a:srgbClr val="2B5481"/>
        </a:dk2>
        <a:lt2>
          <a:srgbClr val="E5FFFF"/>
        </a:lt2>
        <a:accent1>
          <a:srgbClr val="336699"/>
        </a:accent1>
        <a:accent2>
          <a:srgbClr val="00B000"/>
        </a:accent2>
        <a:accent3>
          <a:srgbClr val="ACB3C1"/>
        </a:accent3>
        <a:accent4>
          <a:srgbClr val="DADADA"/>
        </a:accent4>
        <a:accent5>
          <a:srgbClr val="ADB8CA"/>
        </a:accent5>
        <a:accent6>
          <a:srgbClr val="009F00"/>
        </a:accent6>
        <a:hlink>
          <a:srgbClr val="00CCFF"/>
        </a:hlink>
        <a:folHlink>
          <a:srgbClr val="B5FFFB"/>
        </a:folHlink>
      </a:clrScheme>
      <a:clrMap bg1="dk2" tx1="lt1" bg2="dk1" tx2="lt2" accent1="accent1" accent2="accent2" accent3="accent3" accent4="accent4" accent5="accent5" accent6="accent6" hlink="hlink" folHlink="folHlink"/>
    </a:extraClrScheme>
    <a:extraClrScheme>
      <a:clrScheme name="Balance 6">
        <a:dk1>
          <a:srgbClr val="2F2D25"/>
        </a:dk1>
        <a:lt1>
          <a:srgbClr val="FFFFFF"/>
        </a:lt1>
        <a:dk2>
          <a:srgbClr val="656151"/>
        </a:dk2>
        <a:lt2>
          <a:srgbClr val="FFFFCC"/>
        </a:lt2>
        <a:accent1>
          <a:srgbClr val="818173"/>
        </a:accent1>
        <a:accent2>
          <a:srgbClr val="809EA8"/>
        </a:accent2>
        <a:accent3>
          <a:srgbClr val="B8B7B3"/>
        </a:accent3>
        <a:accent4>
          <a:srgbClr val="DADADA"/>
        </a:accent4>
        <a:accent5>
          <a:srgbClr val="C1C1BC"/>
        </a:accent5>
        <a:accent6>
          <a:srgbClr val="738F98"/>
        </a:accent6>
        <a:hlink>
          <a:srgbClr val="E2C86A"/>
        </a:hlink>
        <a:folHlink>
          <a:srgbClr val="B7B6A3"/>
        </a:folHlink>
      </a:clrScheme>
      <a:clrMap bg1="dk2" tx1="lt1" bg2="dk1" tx2="lt2" accent1="accent1" accent2="accent2" accent3="accent3" accent4="accent4" accent5="accent5" accent6="accent6" hlink="hlink" folHlink="folHlink"/>
    </a:extraClrScheme>
    <a:extraClrScheme>
      <a:clrScheme name="Balance 7">
        <a:dk1>
          <a:srgbClr val="B4AF80"/>
        </a:dk1>
        <a:lt1>
          <a:srgbClr val="FFFFFF"/>
        </a:lt1>
        <a:dk2>
          <a:srgbClr val="C8C6A2"/>
        </a:dk2>
        <a:lt2>
          <a:srgbClr val="827F4C"/>
        </a:lt2>
        <a:accent1>
          <a:srgbClr val="7C784E"/>
        </a:accent1>
        <a:accent2>
          <a:srgbClr val="A2A4AC"/>
        </a:accent2>
        <a:accent3>
          <a:srgbClr val="E0DFCE"/>
        </a:accent3>
        <a:accent4>
          <a:srgbClr val="DADADA"/>
        </a:accent4>
        <a:accent5>
          <a:srgbClr val="BFBEB2"/>
        </a:accent5>
        <a:accent6>
          <a:srgbClr val="92949B"/>
        </a:accent6>
        <a:hlink>
          <a:srgbClr val="33CCCC"/>
        </a:hlink>
        <a:folHlink>
          <a:srgbClr val="009999"/>
        </a:folHlink>
      </a:clrScheme>
      <a:clrMap bg1="dk2" tx1="lt1" bg2="dk1" tx2="lt2" accent1="accent1" accent2="accent2" accent3="accent3" accent4="accent4" accent5="accent5" accent6="accent6" hlink="hlink" folHlink="folHlink"/>
    </a:extraClrScheme>
    <a:extraClrScheme>
      <a:clrScheme name="Balance 8">
        <a:dk1>
          <a:srgbClr val="000000"/>
        </a:dk1>
        <a:lt1>
          <a:srgbClr val="DDDDDD"/>
        </a:lt1>
        <a:dk2>
          <a:srgbClr val="000000"/>
        </a:dk2>
        <a:lt2>
          <a:srgbClr val="B8B7D1"/>
        </a:lt2>
        <a:accent1>
          <a:srgbClr val="F1F0F4"/>
        </a:accent1>
        <a:accent2>
          <a:srgbClr val="C1BCFC"/>
        </a:accent2>
        <a:accent3>
          <a:srgbClr val="EBEBEB"/>
        </a:accent3>
        <a:accent4>
          <a:srgbClr val="000000"/>
        </a:accent4>
        <a:accent5>
          <a:srgbClr val="F7F6F8"/>
        </a:accent5>
        <a:accent6>
          <a:srgbClr val="AFAAE4"/>
        </a:accent6>
        <a:hlink>
          <a:srgbClr val="5454C6"/>
        </a:hlink>
        <a:folHlink>
          <a:srgbClr val="6A6F86"/>
        </a:folHlink>
      </a:clrScheme>
      <a:clrMap bg1="lt1" tx1="dk1" bg2="lt2" tx2="dk2" accent1="accent1" accent2="accent2" accent3="accent3" accent4="accent4" accent5="accent5" accent6="accent6" hlink="hlink" folHlink="folHlink"/>
    </a:extraClrScheme>
    <a:extraClrScheme>
      <a:clrScheme name="Balance 9">
        <a:dk1>
          <a:srgbClr val="000000"/>
        </a:dk1>
        <a:lt1>
          <a:srgbClr val="FFFFFF"/>
        </a:lt1>
        <a:dk2>
          <a:srgbClr val="00A29E"/>
        </a:dk2>
        <a:lt2>
          <a:srgbClr val="CBCBCB"/>
        </a:lt2>
        <a:accent1>
          <a:srgbClr val="E5E5FF"/>
        </a:accent1>
        <a:accent2>
          <a:srgbClr val="79CD6B"/>
        </a:accent2>
        <a:accent3>
          <a:srgbClr val="FFFFFF"/>
        </a:accent3>
        <a:accent4>
          <a:srgbClr val="000000"/>
        </a:accent4>
        <a:accent5>
          <a:srgbClr val="F0F0FF"/>
        </a:accent5>
        <a:accent6>
          <a:srgbClr val="6DBA60"/>
        </a:accent6>
        <a:hlink>
          <a:srgbClr val="4477DE"/>
        </a:hlink>
        <a:folHlink>
          <a:srgbClr val="65498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iv sady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1667</TotalTime>
  <Words>3268</Words>
  <Application>Microsoft Office PowerPoint</Application>
  <PresentationFormat>Předvádění na obrazovce (4:3)</PresentationFormat>
  <Paragraphs>283</Paragraphs>
  <Slides>35</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35</vt:i4>
      </vt:variant>
    </vt:vector>
  </HeadingPairs>
  <TitlesOfParts>
    <vt:vector size="40" baseType="lpstr">
      <vt:lpstr>Arial</vt:lpstr>
      <vt:lpstr>Tahoma</vt:lpstr>
      <vt:lpstr>Times New Roman</vt:lpstr>
      <vt:lpstr>Wingdings</vt:lpstr>
      <vt:lpstr>Balance</vt:lpstr>
      <vt:lpstr>Křesťanská sociální etika</vt:lpstr>
      <vt:lpstr>8. HOSPODÁŘSTVÍ</vt:lpstr>
      <vt:lpstr>Oblasti křesťanské sociální etiky</vt:lpstr>
      <vt:lpstr>Prezentace aplikace PowerPoint</vt:lpstr>
      <vt:lpstr>Válečné škody na Ukrajině</vt:lpstr>
      <vt:lpstr>Ekonomické důsledky války na Ukrajině</vt:lpstr>
      <vt:lpstr>Ekonomické důsledky války na Ukrajině</vt:lpstr>
      <vt:lpstr>Důsledky pro Rusko</vt:lpstr>
      <vt:lpstr>Otázka hodnot</vt:lpstr>
      <vt:lpstr>Biblické aspekty ekonomiky</vt:lpstr>
      <vt:lpstr>Princip všeobecného určení statků</vt:lpstr>
      <vt:lpstr>Prezentace aplikace PowerPoint</vt:lpstr>
      <vt:lpstr>Morálka a ekonomika</vt:lpstr>
      <vt:lpstr>Hnutí víry (hnutí prosperity)</vt:lpstr>
      <vt:lpstr>Hospodářský řád</vt:lpstr>
      <vt:lpstr>Liberální kapitalismus (tržní hospodářství)</vt:lpstr>
      <vt:lpstr>Prezentace aplikace PowerPoint</vt:lpstr>
      <vt:lpstr>František Ringhoffer (1817-1873)</vt:lpstr>
      <vt:lpstr>Pozice SUC k liberálnímu kapitalismu</vt:lpstr>
      <vt:lpstr>Marxistický socialismus (centrálně řízené hospodářství) </vt:lpstr>
      <vt:lpstr>Současný marxismus</vt:lpstr>
      <vt:lpstr>Demokratický socialismus (sociální demokracie, labour party)</vt:lpstr>
      <vt:lpstr>Nedostatky liberálního kapitalismu a socialismu</vt:lpstr>
      <vt:lpstr>Křesťanská etika a hospodářství</vt:lpstr>
      <vt:lpstr>Pozice SUC k trhu</vt:lpstr>
      <vt:lpstr>Sociálně tržní hospodářství (STH) </vt:lpstr>
      <vt:lpstr>Předpoklady STH</vt:lpstr>
      <vt:lpstr>POSTOJ SNC K SOCIÁLNĚ TRŽNÍMU HOSPODÁŘSTVÍ</vt:lpstr>
      <vt:lpstr>Centesimus annus</vt:lpstr>
      <vt:lpstr>Globalizace </vt:lpstr>
      <vt:lpstr>Pozice SNC ke globalizaci</vt:lpstr>
      <vt:lpstr>Prezentace aplikace PowerPoint</vt:lpstr>
      <vt:lpstr>Tomáš Sedláček: Ekonomie dobra a zla – Po stopách lidského tázání od Gilgameše po finanční krizi</vt:lpstr>
      <vt:lpstr>Klíčová slova</vt:lpstr>
      <vt:lpstr>K hlubšímu pochopení tématu…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martinek</dc:creator>
  <cp:lastModifiedBy>Michael Martinek</cp:lastModifiedBy>
  <cp:revision>109</cp:revision>
  <dcterms:created xsi:type="dcterms:W3CDTF">1601-01-01T00:00:00Z</dcterms:created>
  <dcterms:modified xsi:type="dcterms:W3CDTF">2022-03-28T12:40:08Z</dcterms:modified>
</cp:coreProperties>
</file>